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62" r:id="rId2"/>
    <p:sldMasterId id="2147484386" r:id="rId3"/>
    <p:sldMasterId id="2147484774" r:id="rId4"/>
    <p:sldMasterId id="2147484815" r:id="rId5"/>
    <p:sldMasterId id="2147484840" r:id="rId6"/>
    <p:sldMasterId id="2147484877" r:id="rId7"/>
    <p:sldMasterId id="2147484961" r:id="rId8"/>
    <p:sldMasterId id="2147484973" r:id="rId9"/>
    <p:sldMasterId id="2147484985" r:id="rId10"/>
    <p:sldMasterId id="2147484999" r:id="rId11"/>
    <p:sldMasterId id="2147485013" r:id="rId12"/>
    <p:sldMasterId id="2147485025" r:id="rId13"/>
    <p:sldMasterId id="2147485038" r:id="rId14"/>
    <p:sldMasterId id="2147485050" r:id="rId15"/>
    <p:sldMasterId id="2147485062" r:id="rId16"/>
  </p:sldMasterIdLst>
  <p:notesMasterIdLst>
    <p:notesMasterId r:id="rId39"/>
  </p:notesMasterIdLst>
  <p:handoutMasterIdLst>
    <p:handoutMasterId r:id="rId40"/>
  </p:handoutMasterIdLst>
  <p:sldIdLst>
    <p:sldId id="311" r:id="rId17"/>
    <p:sldId id="258" r:id="rId18"/>
    <p:sldId id="437" r:id="rId19"/>
    <p:sldId id="680" r:id="rId20"/>
    <p:sldId id="370" r:id="rId21"/>
    <p:sldId id="390" r:id="rId22"/>
    <p:sldId id="670" r:id="rId23"/>
    <p:sldId id="461" r:id="rId24"/>
    <p:sldId id="384" r:id="rId25"/>
    <p:sldId id="490" r:id="rId26"/>
    <p:sldId id="513" r:id="rId27"/>
    <p:sldId id="436" r:id="rId28"/>
    <p:sldId id="425" r:id="rId29"/>
    <p:sldId id="391" r:id="rId30"/>
    <p:sldId id="325" r:id="rId31"/>
    <p:sldId id="508" r:id="rId32"/>
    <p:sldId id="396" r:id="rId33"/>
    <p:sldId id="267" r:id="rId34"/>
    <p:sldId id="509" r:id="rId35"/>
    <p:sldId id="440" r:id="rId36"/>
    <p:sldId id="613" r:id="rId37"/>
    <p:sldId id="420" r:id="rId38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Jusko" initials="WJ" lastIdx="1" clrIdx="0">
    <p:extLst>
      <p:ext uri="{19B8F6BF-5375-455C-9EA6-DF929625EA0E}">
        <p15:presenceInfo xmlns:p15="http://schemas.microsoft.com/office/powerpoint/2012/main" userId="S::wjjusko@buffalo.edu::b069cc1d-77cd-471e-a087-e47610b2b5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00"/>
    <a:srgbClr val="00FF99"/>
    <a:srgbClr val="66FF66"/>
    <a:srgbClr val="FFC3D0"/>
    <a:srgbClr val="FF33CC"/>
    <a:srgbClr val="006600"/>
    <a:srgbClr val="A50021"/>
    <a:srgbClr val="FF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6395" autoAdjust="0"/>
  </p:normalViewPr>
  <p:slideViewPr>
    <p:cSldViewPr>
      <p:cViewPr varScale="1">
        <p:scale>
          <a:sx n="63" d="100"/>
          <a:sy n="63" d="100"/>
        </p:scale>
        <p:origin x="1372" y="56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86" y="-72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0" Type="http://schemas.openxmlformats.org/officeDocument/2006/relationships/slide" Target="slides/slide4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6027" cy="4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3" tIns="46717" rIns="93433" bIns="46717" numCol="1" anchor="t" anchorCtr="0" compatLnSpc="1">
            <a:prstTxWarp prst="textNoShape">
              <a:avLst/>
            </a:prstTxWarp>
          </a:bodyPr>
          <a:lstStyle>
            <a:lvl1pPr defTabSz="935172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976" y="1"/>
            <a:ext cx="3026027" cy="4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3" tIns="46717" rIns="93433" bIns="46717" numCol="1" anchor="t" anchorCtr="0" compatLnSpc="1">
            <a:prstTxWarp prst="textNoShape">
              <a:avLst/>
            </a:prstTxWarp>
          </a:bodyPr>
          <a:lstStyle>
            <a:lvl1pPr algn="r" defTabSz="935172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0784"/>
            <a:ext cx="3026027" cy="4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3" tIns="46717" rIns="93433" bIns="46717" numCol="1" anchor="b" anchorCtr="0" compatLnSpc="1">
            <a:prstTxWarp prst="textNoShape">
              <a:avLst/>
            </a:prstTxWarp>
          </a:bodyPr>
          <a:lstStyle>
            <a:lvl1pPr defTabSz="935172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976" y="8820784"/>
            <a:ext cx="3026027" cy="4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3" tIns="46717" rIns="93433" bIns="46717" numCol="1" anchor="b" anchorCtr="0" compatLnSpc="1">
            <a:prstTxWarp prst="textNoShape">
              <a:avLst/>
            </a:prstTxWarp>
          </a:bodyPr>
          <a:lstStyle>
            <a:lvl1pPr algn="r" defTabSz="935172">
              <a:defRPr sz="1300"/>
            </a:lvl1pPr>
          </a:lstStyle>
          <a:p>
            <a:pPr>
              <a:defRPr/>
            </a:pPr>
            <a:fld id="{C4B6D5B1-A11F-467C-974D-9893AF55F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6027" cy="4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3" tIns="46717" rIns="93433" bIns="46717" numCol="1" anchor="t" anchorCtr="0" compatLnSpc="1">
            <a:prstTxWarp prst="textNoShape">
              <a:avLst/>
            </a:prstTxWarp>
          </a:bodyPr>
          <a:lstStyle>
            <a:lvl1pPr defTabSz="935172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976" y="1"/>
            <a:ext cx="3026027" cy="4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3" tIns="46717" rIns="93433" bIns="46717" numCol="1" anchor="t" anchorCtr="0" compatLnSpc="1">
            <a:prstTxWarp prst="textNoShape">
              <a:avLst/>
            </a:prstTxWarp>
          </a:bodyPr>
          <a:lstStyle>
            <a:lvl1pPr algn="r" defTabSz="935172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10395"/>
            <a:ext cx="5122333" cy="417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3" tIns="46717" rIns="93433" bIns="46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0784"/>
            <a:ext cx="3026027" cy="4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3" tIns="46717" rIns="93433" bIns="46717" numCol="1" anchor="b" anchorCtr="0" compatLnSpc="1">
            <a:prstTxWarp prst="textNoShape">
              <a:avLst/>
            </a:prstTxWarp>
          </a:bodyPr>
          <a:lstStyle>
            <a:lvl1pPr defTabSz="935172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976" y="8820784"/>
            <a:ext cx="3026027" cy="4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3" tIns="46717" rIns="93433" bIns="46717" numCol="1" anchor="b" anchorCtr="0" compatLnSpc="1">
            <a:prstTxWarp prst="textNoShape">
              <a:avLst/>
            </a:prstTxWarp>
          </a:bodyPr>
          <a:lstStyle>
            <a:lvl1pPr algn="r" defTabSz="935172">
              <a:defRPr sz="1300"/>
            </a:lvl1pPr>
          </a:lstStyle>
          <a:p>
            <a:pPr>
              <a:defRPr/>
            </a:pPr>
            <a:fld id="{43979895-85BE-47FF-9157-5F379EF2E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370" indent="-28437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7492" indent="-22749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2491" indent="-22749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7486" indent="-227499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2483" indent="-22749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7481" indent="-22749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2477" indent="-22749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475" indent="-22749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09994">
              <a:defRPr/>
            </a:pPr>
            <a:fld id="{1772ACDA-0F7E-4B1C-9BFC-96BB986ED68A}" type="slidenum">
              <a:rPr lang="en-US" altLang="en-US" sz="1200" b="0">
                <a:solidFill>
                  <a:srgbClr val="000000"/>
                </a:solidFill>
              </a:rPr>
              <a:pPr defTabSz="909994">
                <a:defRPr/>
              </a:pPr>
              <a:t>1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90575"/>
            <a:ext cx="4449763" cy="3338513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603" y="6369075"/>
            <a:ext cx="182818" cy="277053"/>
          </a:xfrm>
          <a:noFill/>
          <a:ln/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7" tIns="45173" rIns="90347" bIns="45173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861" indent="-287254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9016" indent="-22980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622" indent="-22980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227" indent="-22980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7833" indent="-229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7441" indent="-229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7046" indent="-229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6654" indent="-229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9214">
              <a:defRPr/>
            </a:pPr>
            <a:fld id="{52B86408-8AE6-4AC3-BB4F-28E9E7759F48}" type="slidenum">
              <a:rPr lang="en-US" altLang="en-US" sz="1300">
                <a:solidFill>
                  <a:srgbClr val="000000"/>
                </a:solidFill>
              </a:rPr>
              <a:pPr defTabSz="919214">
                <a:defRPr/>
              </a:pPr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0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9994" eaLnBrk="1" hangingPunct="1">
              <a:defRPr/>
            </a:pPr>
            <a:fld id="{99D65D33-B608-4944-8900-6B93DCD95F1D}" type="slidenum"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 defTabSz="909994" eaLnBrk="1" hangingPunct="1">
                <a:defRPr/>
              </a:pPr>
              <a:t>9</a:t>
            </a:fld>
            <a:endParaRPr lang="en-US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08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12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3290" indent="-296401" defTabSz="95212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0568" indent="-236789" defTabSz="95212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5800" indent="-236789" defTabSz="95212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4347" indent="-236789" defTabSz="95212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1236" indent="-236789" defTabSz="9521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98125" indent="-236789" defTabSz="9521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5015" indent="-236789" defTabSz="9521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1905" indent="-236789" defTabSz="9521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3AE9F9-8FCB-41EB-AEAD-B436AB21EFC3}" type="slidenum">
              <a:rPr lang="en-US" altLang="en-US" sz="1300">
                <a:solidFill>
                  <a:srgbClr val="000000"/>
                </a:solidFill>
              </a:rPr>
              <a:pPr/>
              <a:t>20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544D-6F14-4FFB-9211-E9491BA40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1515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2E82-177B-4541-8989-FB62AE8EF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37672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B758-F5D9-45FE-88D7-1DAACDBC0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27208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BD4A2-C4C8-48F0-82F6-AC874E571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519765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E327-9B4B-4EC1-B03D-8DE40CA75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821230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76E70-DB81-462F-903F-0E8F88348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57680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67DC-98FC-41AF-9EA8-C9F0CCE34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102788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5654-060B-430F-B411-EFDA37D51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414767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DE5B5-019D-410A-8A23-025AC087C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275503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B3BF-4D34-429A-B5A3-D88891B23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800167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2557-D56C-4DD5-BD6C-13ADE5717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08778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3EF3-2324-42CB-A0CB-A97D15DBF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72024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ECA6-87DE-4638-AED1-7EFBC5050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184189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177-1650-4A65-9097-659473A5F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90561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5F4B4-0694-4BCD-9E29-E0FC5A486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802693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2A01-C9C9-4D53-997B-2A499E7F9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439195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FD0C6-886A-4E4F-84DB-1BF497D42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497480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E017-F40B-4A1B-8512-C989C4021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31004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4AB6-04F4-4893-AB50-A0E6ABA0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5988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0AE9-3B74-4623-84C3-FE3B9A69F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669137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5AD0-36B6-4DCB-8755-65F4CE91F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988931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8108-0A36-4B37-BA11-97E696FDC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979927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D949-3ABA-480A-9E46-1C46FC0A4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01726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D5CA-15F7-4661-8145-0A32ECE4E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739660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A5AA-4CD5-4800-AF51-DAB994519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23326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05EE-7C76-493F-A744-7DC065639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95096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1B95-E66A-4613-8778-C709DF325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139848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D79F7-78ED-46E6-9B50-2F41BA51D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09762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F5F7-DB1D-4B28-B89E-FC00623FD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02997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D83B-FB96-4432-A970-AEA266577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74251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13D93-55F8-45E3-8262-FFA3D24AA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230090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5F0-1094-4204-8B54-EB8661E19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106655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3560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1372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6EE8-2BCB-42E8-9F20-57D349988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32776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0455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18260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2594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997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0284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1844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976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58512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386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F93FC6-8227-427D-BF41-469B6944B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86D4F-5C66-4B52-80D9-6C05E3BEB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E1C6BE-451C-4260-A832-3867D212F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CF4B6-00C9-4DA9-AE7C-AB11E1AC7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2437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18A4-443E-40A1-AEE5-69BB12B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589775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8ADA9A-B357-44A0-94ED-80A4A5413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512D6C-1C00-44D9-814E-735C6175B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519B7D-317E-4655-8FEF-3DDF56D5F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A4112-3A2C-408E-AEA3-47FD9BFF5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432486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D2FFB5-BBD1-4B04-BD17-E9730B2C6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79D30A-CBF6-4D8B-BFA0-73ABEEF3B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FFDD0E-88A7-4658-A731-60A2C4B19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94D96-D472-4547-B56D-911AC084C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429844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66D2E-7F58-4DAF-ADA7-48866CCA5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332FF-0C97-4618-80ED-38D436327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1E8D3-0418-4115-90AE-3D02E31D6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FD3BB-B544-48CF-8DD5-805043907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671994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DC4189-32F2-4B48-898D-91AD2B3AB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FF4F4F-B54C-4538-A7EF-F0BB3232F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D58D6F-59AD-4D20-AFF7-B1D0FAF69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EEE76-831C-428A-ABED-331F96983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703863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835C99-5DD0-4A7D-882D-C9D41B631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680F14-56D2-4828-AB11-33D2D35AD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D43E39-B7BC-4C4D-8766-394C289E7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6546-3A62-4879-9D3F-1CDAC30D3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54143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DDAD82-4C87-4BE6-BCFD-A58DC8D31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2C78B2-6600-4742-8BC6-531EFC459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DCEC44-B0AC-4C23-88B2-508B27810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F52B2-C914-41B3-97FA-9E20515BD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290529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537B2-AF1B-4D1E-BE78-5B38D18EB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71C03-2322-448C-8E82-821F91F80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4CF9F-EE9C-436C-B706-6633FA961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E4F52-AB10-4CA1-B1F2-EAED4FD36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7242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49DB4B-7DFA-437B-B905-E90B33007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F77A2A-5EE3-4764-80F6-89A69DF42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3EE5E-A903-4F1D-A424-99174C259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429CA-18C7-4C94-A023-9970C6DD0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44310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325C50-6965-4F90-AFF7-4B67766EF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8F471C-006B-4867-BBD6-70BF1468A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F9C90F-0DEF-4E00-A91C-953AF3F66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D0B41-C6A8-46D5-955D-E0F70581F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699347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DF485-BEA7-485D-86F7-BEAB70271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3EA4B9-C543-48EF-957B-95A51D8E6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36B1F7-E432-493A-B11A-21A84DFA0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FC49B-DA50-48EE-A4E5-606758161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21624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12AAF-93FF-43CA-81A3-4AEF21DB1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208873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0AB09-0DBD-42E9-9D60-37C01F574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F9D927-69AE-431F-9DD6-F72AB61D3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EE6A-9269-430E-9D7E-831386EC0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FE910-4A2C-426B-B373-B65D09759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75714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18BD-ADBA-428D-81A3-423FDFED1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282044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137B-31D9-487A-B92B-16841C4D2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997201"/>
      </p:ext>
    </p:extLst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07EC-938A-491F-9AF5-54249E925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060136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E8BC-2F10-4B29-8FC2-59D96C8AC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577405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2F22-AF5D-41DF-B5A3-0C2BDBA60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156526"/>
      </p:ext>
    </p:extLst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F841F-76F7-43BA-93D0-BA54BDD58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499116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A55E-8936-41FB-B554-C7A3089FF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202996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83D3-CB96-4446-A317-9D02932DD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230617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012A-C229-441E-BBCD-16B61D02F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55461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47260-DDF1-4BED-B35A-F7A8A2E3E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79006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752A-02FA-49D7-AF6B-05CA59041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46346"/>
      </p:ext>
    </p:extLst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E7611-88CD-4562-8105-6CED45E5C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333376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0C02-3379-44AF-BF2F-524F2B95F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054848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7F72E-9D4D-4BD4-9085-62F180A4D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82784"/>
      </p:ext>
    </p:extLst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5269A-AC07-4B35-B1EA-0ABE065BB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368245"/>
      </p:ext>
    </p:extLst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35D35-4247-48F8-9E7B-3A8AF908A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251460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8D24-057A-421B-9E17-DB294F861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129363"/>
      </p:ext>
    </p:extLst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7EA6-F157-473A-8178-263FBEEDA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580834"/>
      </p:ext>
    </p:extLst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4B39-FF54-4A44-8624-417C654F8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51185"/>
      </p:ext>
    </p:extLst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C44B-3B1E-422B-AD35-7A998D6AD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56985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019E-C70E-4423-8342-901AA420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901926"/>
      </p:ext>
    </p:extLst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24BF-8DCE-42FD-B573-539E7A189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846353"/>
      </p:ext>
    </p:extLst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C385-5287-4F6D-B045-788B99601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521269"/>
      </p:ext>
    </p:extLst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4358-1AEE-4C3B-BAB8-58A7BC35E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646039"/>
      </p:ext>
    </p:extLst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B2CA-22D9-45E2-9FFD-3CF404E3A0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72081"/>
      </p:ext>
    </p:extLst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A697-2471-4D64-A7AA-58ECF6C16A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10610"/>
      </p:ext>
    </p:extLst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1F8A1-A248-4FE3-9ED4-FEC0EB155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80578"/>
      </p:ext>
    </p:extLst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50D8-DEF1-4426-9031-E8900A626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4611"/>
      </p:ext>
    </p:extLst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0BDD1-CDB3-4645-8827-1D4A2C695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07324"/>
      </p:ext>
    </p:extLst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3FB09-10F0-41C4-ABEA-897D06B40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98768"/>
      </p:ext>
    </p:extLst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9AE2-FDC9-4D49-93E5-0FE0AF2A0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9465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6E6A-CC8C-4CCA-AA86-B193F65E6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904407"/>
      </p:ext>
    </p:extLst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AC0A7-7C6E-455B-9558-662C6587F7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97323"/>
      </p:ext>
    </p:extLst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8710B-E9B3-40BE-A5AC-7A6970264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85550"/>
      </p:ext>
    </p:extLst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8CC6-EAFB-47FC-B293-6F1ACDE076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7901"/>
      </p:ext>
    </p:extLst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65525-AAA8-4711-BE27-0350F4ACD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9190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3531-EB74-42DC-885B-4D2E6E4F1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34103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29CF-CEAC-4078-B610-2BCEF57E9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7303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6F41-5582-46B4-B19B-DCD9D2DD4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95053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21AF5-DDD4-4A8F-A3ED-FAAEF16E0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71948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C8FA9-671F-4D2A-B3A0-92C3E34CB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055935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8DB3-E0FE-44E6-B65D-726E49B8C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62132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0D4C6-907F-4D4C-9BF8-A949F3EE2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95708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800BC-E5DC-4090-B71C-0D4C34A67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64904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9673-C2B9-444B-9F76-A10E81DBA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52421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4DD1-F45A-4448-8485-B2AFC148F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05807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932C-4950-4E06-AEE5-A921CA160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51073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B252-30BD-44DC-A6D0-72EE2BD2C7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31274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E5B48-A1C9-4308-BDA4-A4132BC84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09922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5076-CE7F-47D7-842A-BFDBE7EDB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804684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8971-4B25-44A3-A7EF-22E2EAD42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32870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8E3FD-A019-47A6-B771-070588FFB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709371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C464-F757-4A32-BF49-8780F2DE5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77243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B316-16FD-491C-91DA-6EF80AFCF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657126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3A2D-2937-46CD-93BF-4E57DAD01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577339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B193-C50C-423A-B13D-225C0953B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16131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5E11-1208-44C6-B2D4-0EB4F5062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65475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D118-FCBA-4791-A3E5-8EA9330DF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339092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175" y="6386513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973B4-078F-4C80-99A4-365C47FB4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86451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12B8-CA2D-42F3-B8C3-88DA5DE8E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317676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754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B579-AA1B-4205-B49F-2714D6AB8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343395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EC14-B711-4F70-8FFB-87F635165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751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1AAC-0B43-4FE0-8C11-B9221B7D8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195321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0ADB-7CD8-45AB-8E85-D7E2682FC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367188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5099-C4BF-4846-BF90-F535E8313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325728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3CCA-3CB0-4337-BF9E-653B96C43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18419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0B415-0EAA-4503-A9E3-3753F03E1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151ECB-FE89-49BE-BE35-0B4086D8D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E85A8-4D00-43C4-9FCE-A054A5F67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D284-3068-4EE3-BF77-B3FE48EBA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326727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7D078D-E1BC-4AA7-AF11-CE760A498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053D30-C7F6-4306-BB52-74C1E5679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0DD25A-F18D-4219-A1B4-AA4842E66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65368-E721-42B9-826B-328D7AB8B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36195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6595C-D3E7-49B9-879B-B93077582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B4169-A646-4B5C-85DD-F69110905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F88199-4E5D-4FD6-BE15-E405E83A8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6259-FD95-4AF2-9A04-CFBB66E68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01724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C38AF-A3B1-4B1A-8EBD-0A0DC1FF8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3A39E-31DB-4288-9516-D79212AFD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9C584-B24A-4F2B-99B0-E7B8FF937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7B840-971E-4785-96F1-3AB948FE9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7678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2EE03-8F51-4644-8587-3D8758445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981719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145679-D64D-4EE9-BBD3-81137A35B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7830D8-277A-4664-B06C-0CD2A7F37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A43D04-88E4-4603-BDCA-48D1822DB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910CB-2555-423B-8E0C-354D18982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612619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F74E3B-DDF8-49AC-9878-CDB3EC8C8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28C5F1-E967-4B83-A0AC-3E16D197D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6B54E4-79EA-4043-AE46-C66CCD374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71E2-AD1E-471D-807B-9EF441FF9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82567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CD5B45-A7D7-49A1-BEBE-72F8DDAA3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BC4878-F4D6-42A9-8A3C-7AC1EB9C1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DBC368-34A6-4E4C-BE2D-20434324B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9EC2-2613-493A-BEFA-0FF50F7FF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05248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AF776-C98E-45DF-B538-5D9889575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BF032-A982-4A44-A331-3F0F4279B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47FAC2-2F17-404B-90A1-259AB4C34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383CE-A7EC-42AD-A9ED-B42F6788C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486282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6B06E-441C-4719-A1AF-E35028BAF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883588-0E45-4C38-8D49-37DDC3F22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C18EA-CC1C-4B9C-9047-2428438A9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4C957-7799-465D-8596-7A2DFB109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9163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A50C35-FD41-4249-A911-7854D342B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51A5A-8AA6-46A8-ADD4-F1AE39763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D225F-66A3-473E-97F8-61746925C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3A543-AEEE-4583-93C3-90CEE00F8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837813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63A3C9-D873-4428-B09E-E2290DD78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952148-2050-46B1-BD3B-A66A245FE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795856-2A8E-4477-BD83-D1B3EE1889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6D5E-BCDC-483A-B5B8-1753F49D5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43420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B184E-A49F-44AC-A1D0-0B14A9E0F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E5068-723B-46DD-8122-53584BF87D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2E75F-5E63-4E67-B8A7-125BAB8D9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51AF-54FD-47E7-8C5B-DFAA11CCE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82880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253E-0EDB-44AD-A3DC-AD3F43D1C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301311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9CF48-DBA0-445E-9CFE-444C14023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8746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23AF-79AA-4E75-B351-CE890A1D1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404133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1788-5769-44E9-AA1F-8F281984E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452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D3A2-B85C-47AE-B57D-9B3B62922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37031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7E6D-BE01-4B2E-9B0B-66F1F2335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457875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475D-9896-46A0-A7F1-E787B3C7F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900571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719E-E91F-445A-B538-E05D794C9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066782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7018-C039-42A6-8E79-374059C80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515872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1E44-5739-4FAC-915E-A7F141C2B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060938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D76E6-06A0-4108-9B7C-E2155F861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723077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2A5E-A0E0-4A04-AD18-74ACB882B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39343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A284D5-10A6-490E-AD0D-F4530B9B334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9AD827-B1A3-4E34-B763-EABB5B4AC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3292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3FCF8-7153-4BBA-94B4-61C8B3C09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336875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91D4DA-78BB-4D43-B64D-64BB63B67C82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EAA2CD-DE30-4082-BDA5-90A694765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774475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C076C8-4BEE-4064-A23F-853621FCF44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62F03-A709-4547-BC1C-57E4C2990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84473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EA9FA9-8CB0-43DB-A80A-16A60443098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D3CBF8-14B1-469A-B945-7E6E41BB3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463136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556C7E-EAB2-4728-BCC7-210401DBBDB3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67ACC4-082E-4E0A-8381-91D11AB77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100430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B4D28E-FD7D-4B88-A010-B62A49CFBC48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4A425F-8F6D-468E-A102-2AE01DEC4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945951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3E2643-7187-48E9-85BB-379E6594FA6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A386D0-5C9C-4731-9C98-AB8E5986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024010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BBF795-C403-411F-B581-644BDFD48EAF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407B42-0742-451E-8E58-19030E093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3486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D24515-E55A-4815-8E65-6EE00C29ADD5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9364A8-C631-402A-BABE-D59E93C13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510277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F6B93A-A191-4BCB-9E7B-8E6DD4CDB92A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07AC66-D019-43F0-B5BB-0DA1739AC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611193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6E5B72-0261-46AB-BF9F-D060AF2D4B1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5503BF-D61B-49AA-880F-EA1479D3F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04530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015D6-173D-4227-BC75-BB6977613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071852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AD40-9E09-41A5-B685-23AD53336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419358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DDE2-0B8E-4A25-A0BB-164F5B1AE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51690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52C4-9889-4E4E-88BD-2BCB24AF6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309088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D3C0-6FA3-4E07-A98A-480D74A29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628873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46B9B-8708-441D-AFF2-DCC0A6056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413322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1D57-507F-4122-93C8-69880216C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58525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DC950-E161-4871-A1E1-E90D6DE18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09577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85553-8EDA-46BE-9E66-F9CE1CAED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87840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4D587-2A3C-4D0B-982F-3220C99E5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554734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E1E9-9A23-4862-84E9-A4EB120B7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05969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CEC4-6290-4527-8989-D65FA5046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724840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ED3D-ED63-4542-8F0C-DBBF70098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814881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C4F2-32CD-4E53-B856-81C5717A1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967786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9CA2-48E8-4A9C-81A5-09D215705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26789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9F52-9BB4-47DD-9836-F4F842686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939648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B075-1499-4B5F-AF0D-868EF334C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533570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250D4-16CC-4E69-A5AC-A8EDD0AFB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407869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FCE40-88FA-41AA-8F22-2E44EDED8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400383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822B-7196-4996-BAF3-36C177F06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335733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05B4-A085-4A05-8F02-7EB93103A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168434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0C9CD-329F-4D96-AE60-CBF9116B8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66879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5FE625-8B26-45B4-871C-23052DDEE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62693F3-ADAD-44FE-A4A6-47F24BF58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50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  <p:sldLayoutId id="2147484998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A2296CD-E116-4902-820A-091E45EE1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60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1" r:id="rId2"/>
    <p:sldLayoutId id="2147485002" r:id="rId3"/>
    <p:sldLayoutId id="2147485003" r:id="rId4"/>
    <p:sldLayoutId id="2147485004" r:id="rId5"/>
    <p:sldLayoutId id="2147485005" r:id="rId6"/>
    <p:sldLayoutId id="2147485006" r:id="rId7"/>
    <p:sldLayoutId id="2147485007" r:id="rId8"/>
    <p:sldLayoutId id="2147485008" r:id="rId9"/>
    <p:sldLayoutId id="2147485009" r:id="rId10"/>
    <p:sldLayoutId id="2147485010" r:id="rId11"/>
    <p:sldLayoutId id="2147485011" r:id="rId12"/>
    <p:sldLayoutId id="2147485012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A7605E-E705-4E88-B259-8C3D26777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7E4982-8D38-45D7-9DB8-34FF80AD3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EFB3F3-B274-4473-992B-8BD9D86462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EE04DD-3189-4D47-A1BF-28DE011E2D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3A4261-BF51-4272-A2CD-7383622ECF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3C4199-5907-4F99-87BC-D7ECD11F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31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  <p:sldLayoutId id="2147485037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800">
          <a:solidFill>
            <a:srgbClr val="006600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400">
          <a:solidFill>
            <a:srgbClr val="0066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0066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>
          <a:solidFill>
            <a:srgbClr val="0066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95092301-A19E-4C2E-A7EC-3E80A1F3D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7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E20AA570-0755-4062-816C-B4132BE93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91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D29A904-7B3E-4491-8F3E-2F346366874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7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1B28E2-3DAE-407C-9F36-00EFE0BC1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CF08085-0562-4F2D-B1A1-CBDB2C4A7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19EBFF-26D4-46A9-A042-160C8EBB8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43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  <p:sldLayoutId id="2147484786" r:id="rId12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C42EDB-4BA8-41CB-8E4E-65F2A12B2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F035A7-18F7-46F4-837C-F8BB4BC8A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5C4767-07B6-4C47-89EE-4C465D2DA9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25CD15-A5FD-44AF-A0A0-16D14117BC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7595B9-C325-473D-8575-7C030A1032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FF88DBD-27B8-4D55-97C8-F51083C0E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65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  <p:sldLayoutId id="2147484818" r:id="rId3"/>
    <p:sldLayoutId id="2147484819" r:id="rId4"/>
    <p:sldLayoutId id="2147484820" r:id="rId5"/>
    <p:sldLayoutId id="2147484821" r:id="rId6"/>
    <p:sldLayoutId id="2147484822" r:id="rId7"/>
    <p:sldLayoutId id="2147484823" r:id="rId8"/>
    <p:sldLayoutId id="2147484824" r:id="rId9"/>
    <p:sldLayoutId id="2147484825" r:id="rId10"/>
    <p:sldLayoutId id="2147484826" r:id="rId11"/>
    <p:sldLayoutId id="2147484827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800">
          <a:solidFill>
            <a:srgbClr val="0066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400">
          <a:solidFill>
            <a:srgbClr val="006600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006600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>
          <a:solidFill>
            <a:srgbClr val="006600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543A40-1F20-4782-AAB5-7336B6120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8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E20977E-432A-45C1-B214-C86349350D8C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9E6C73-D405-432B-A110-B72A77AF7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2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183774-5AD5-42AD-863C-145E82C7E4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F0B593-0F47-4F74-A71B-2F80E75042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F6D4C5-8E55-47D2-B59E-D05D6BE5EC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5AF97B-46C2-4250-AE25-C0A0AF6EB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0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5E5F544-DDC5-4EBE-9A30-DD5370D01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17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975" r:id="rId2"/>
    <p:sldLayoutId id="2147484976" r:id="rId3"/>
    <p:sldLayoutId id="2147484977" r:id="rId4"/>
    <p:sldLayoutId id="2147484978" r:id="rId5"/>
    <p:sldLayoutId id="2147484979" r:id="rId6"/>
    <p:sldLayoutId id="2147484980" r:id="rId7"/>
    <p:sldLayoutId id="2147484981" r:id="rId8"/>
    <p:sldLayoutId id="2147484982" r:id="rId9"/>
    <p:sldLayoutId id="2147484983" r:id="rId10"/>
    <p:sldLayoutId id="2147484984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35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44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4.pn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458200" cy="2209800"/>
          </a:xfrm>
        </p:spPr>
        <p:txBody>
          <a:bodyPr/>
          <a:lstStyle/>
          <a:p>
            <a:r>
              <a:rPr lang="en-US" altLang="en-US" sz="4000" b="1" dirty="0"/>
              <a:t>Pharmaceutics 607:</a:t>
            </a:r>
            <a:br>
              <a:rPr lang="en-US" altLang="en-US" sz="2400" b="1" dirty="0"/>
            </a:br>
            <a:br>
              <a:rPr lang="en-US" altLang="en-US" sz="4000" b="1" dirty="0"/>
            </a:br>
            <a:r>
              <a:rPr lang="en-US" altLang="en-US" sz="4000" b="1" dirty="0"/>
              <a:t>Basic Pharmacodynamics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6588" y="3200400"/>
            <a:ext cx="7829550" cy="762000"/>
          </a:xfrm>
        </p:spPr>
        <p:txBody>
          <a:bodyPr/>
          <a:lstStyle/>
          <a:p>
            <a:r>
              <a:rPr lang="en-US" altLang="en-US" b="1" dirty="0"/>
              <a:t>William J. Jusko, PhD</a:t>
            </a:r>
          </a:p>
          <a:p>
            <a:endParaRPr lang="en-US" altLang="en-US" b="1" dirty="0"/>
          </a:p>
          <a:p>
            <a:r>
              <a:rPr lang="en-US" altLang="en-US" sz="2400" b="1" dirty="0"/>
              <a:t>Pharmacy Room 404       wjjusko@buffalo.edu</a:t>
            </a:r>
            <a:r>
              <a:rPr lang="en-US" altLang="en-US" b="1" dirty="0"/>
              <a:t>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362200" y="5064928"/>
          <a:ext cx="411480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367455" imgH="914608" progId="Photoshop.Image.5">
                  <p:embed/>
                </p:oleObj>
              </mc:Choice>
              <mc:Fallback>
                <p:oleObj name="Image" r:id="rId3" imgW="3367455" imgH="914608" progId="Photoshop.Image.5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64928"/>
                        <a:ext cx="4114800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4886F6-79BE-0B96-36D5-20F43088EE95}"/>
              </a:ext>
            </a:extLst>
          </p:cNvPr>
          <p:cNvSpPr txBox="1"/>
          <p:nvPr/>
        </p:nvSpPr>
        <p:spPr>
          <a:xfrm>
            <a:off x="7391400" y="638807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July 21, 2023</a:t>
            </a:r>
          </a:p>
        </p:txBody>
      </p:sp>
    </p:spTree>
  </p:cSld>
  <p:clrMapOvr>
    <a:masterClrMapping/>
  </p:clrMapOvr>
  <p:transition advTm="8235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46100" y="152400"/>
            <a:ext cx="1892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Hill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Function: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766888" y="1797050"/>
            <a:ext cx="52228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b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b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b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b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b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136775" y="5149850"/>
            <a:ext cx="4813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1023938" algn="ctr"/>
                <a:tab pos="1890713" algn="ctr"/>
                <a:tab pos="2800350" algn="ctr"/>
                <a:tab pos="37084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spcBef>
                <a:spcPct val="20000"/>
              </a:spcBef>
              <a:buChar char="–"/>
              <a:tabLst>
                <a:tab pos="1023938" algn="ctr"/>
                <a:tab pos="1890713" algn="ctr"/>
                <a:tab pos="2800350" algn="ctr"/>
                <a:tab pos="37084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23938" algn="ctr"/>
                <a:tab pos="1890713" algn="ctr"/>
                <a:tab pos="2800350" algn="ctr"/>
                <a:tab pos="37084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23938" algn="ctr"/>
                <a:tab pos="1890713" algn="ctr"/>
                <a:tab pos="2800350" algn="ctr"/>
                <a:tab pos="3708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23938" algn="ctr"/>
                <a:tab pos="1890713" algn="ctr"/>
                <a:tab pos="2800350" algn="ctr"/>
                <a:tab pos="3708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3938" algn="ctr"/>
                <a:tab pos="1890713" algn="ctr"/>
                <a:tab pos="2800350" algn="ctr"/>
                <a:tab pos="3708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3938" algn="ctr"/>
                <a:tab pos="1890713" algn="ctr"/>
                <a:tab pos="2800350" algn="ctr"/>
                <a:tab pos="3708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3938" algn="ctr"/>
                <a:tab pos="1890713" algn="ctr"/>
                <a:tab pos="2800350" algn="ctr"/>
                <a:tab pos="3708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3938" algn="ctr"/>
                <a:tab pos="1890713" algn="ctr"/>
                <a:tab pos="2800350" algn="ctr"/>
                <a:tab pos="3708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90000"/>
              </a:spcAft>
              <a:buClrTx/>
              <a:buSzTx/>
              <a:buFontTx/>
              <a:buNone/>
              <a:tabLst>
                <a:tab pos="1023938" algn="ctr"/>
                <a:tab pos="1890713" algn="ctr"/>
                <a:tab pos="2800350" algn="ctr"/>
                <a:tab pos="3708400" algn="ctr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	20	40	60	80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 rot="-5400000">
            <a:off x="1169987" y="3236913"/>
            <a:ext cx="1044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Effect, %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727575" y="301625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521200" y="2300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455988" y="5378450"/>
            <a:ext cx="1560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Concentration</a:t>
            </a:r>
          </a:p>
        </p:txBody>
      </p: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2684463" y="2909888"/>
            <a:ext cx="4210050" cy="935037"/>
            <a:chOff x="1929" y="1833"/>
            <a:chExt cx="2652" cy="589"/>
          </a:xfrm>
        </p:grpSpPr>
        <p:sp>
          <p:nvSpPr>
            <p:cNvPr id="49863" name="Freeform 10"/>
            <p:cNvSpPr>
              <a:spLocks/>
            </p:cNvSpPr>
            <p:nvPr/>
          </p:nvSpPr>
          <p:spPr bwMode="auto">
            <a:xfrm>
              <a:off x="4580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6"/>
                <a:gd name="T23" fmla="*/ 1 w 1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64" name="Freeform 11"/>
            <p:cNvSpPr>
              <a:spLocks/>
            </p:cNvSpPr>
            <p:nvPr/>
          </p:nvSpPr>
          <p:spPr bwMode="auto">
            <a:xfrm>
              <a:off x="4580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6"/>
                <a:gd name="T23" fmla="*/ 1 w 1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65" name="Freeform 12"/>
            <p:cNvSpPr>
              <a:spLocks/>
            </p:cNvSpPr>
            <p:nvPr/>
          </p:nvSpPr>
          <p:spPr bwMode="auto">
            <a:xfrm>
              <a:off x="4572" y="183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66" name="Freeform 13"/>
            <p:cNvSpPr>
              <a:spLocks/>
            </p:cNvSpPr>
            <p:nvPr/>
          </p:nvSpPr>
          <p:spPr bwMode="auto">
            <a:xfrm>
              <a:off x="4572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67" name="Freeform 14"/>
            <p:cNvSpPr>
              <a:spLocks/>
            </p:cNvSpPr>
            <p:nvPr/>
          </p:nvSpPr>
          <p:spPr bwMode="auto">
            <a:xfrm>
              <a:off x="4572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68" name="Freeform 15"/>
            <p:cNvSpPr>
              <a:spLocks/>
            </p:cNvSpPr>
            <p:nvPr/>
          </p:nvSpPr>
          <p:spPr bwMode="auto">
            <a:xfrm>
              <a:off x="4572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69" name="Freeform 16"/>
            <p:cNvSpPr>
              <a:spLocks/>
            </p:cNvSpPr>
            <p:nvPr/>
          </p:nvSpPr>
          <p:spPr bwMode="auto">
            <a:xfrm>
              <a:off x="4572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0" name="Freeform 17"/>
            <p:cNvSpPr>
              <a:spLocks/>
            </p:cNvSpPr>
            <p:nvPr/>
          </p:nvSpPr>
          <p:spPr bwMode="auto">
            <a:xfrm>
              <a:off x="4563" y="1833"/>
              <a:ext cx="9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1" name="Freeform 18"/>
            <p:cNvSpPr>
              <a:spLocks/>
            </p:cNvSpPr>
            <p:nvPr/>
          </p:nvSpPr>
          <p:spPr bwMode="auto">
            <a:xfrm>
              <a:off x="4563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2" name="Freeform 19"/>
            <p:cNvSpPr>
              <a:spLocks/>
            </p:cNvSpPr>
            <p:nvPr/>
          </p:nvSpPr>
          <p:spPr bwMode="auto">
            <a:xfrm>
              <a:off x="4563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3" name="Freeform 20"/>
            <p:cNvSpPr>
              <a:spLocks/>
            </p:cNvSpPr>
            <p:nvPr/>
          </p:nvSpPr>
          <p:spPr bwMode="auto">
            <a:xfrm>
              <a:off x="4555" y="1833"/>
              <a:ext cx="8" cy="26"/>
            </a:xfrm>
            <a:custGeom>
              <a:avLst/>
              <a:gdLst>
                <a:gd name="T0" fmla="*/ 0 w 50"/>
                <a:gd name="T1" fmla="*/ 0 h 186"/>
                <a:gd name="T2" fmla="*/ 0 w 50"/>
                <a:gd name="T3" fmla="*/ 0 h 186"/>
                <a:gd name="T4" fmla="*/ 0 w 50"/>
                <a:gd name="T5" fmla="*/ 0 h 186"/>
                <a:gd name="T6" fmla="*/ 0 w 50"/>
                <a:gd name="T7" fmla="*/ 0 h 186"/>
                <a:gd name="T8" fmla="*/ 0 w 50"/>
                <a:gd name="T9" fmla="*/ 0 h 186"/>
                <a:gd name="T10" fmla="*/ 0 w 50"/>
                <a:gd name="T11" fmla="*/ 0 h 186"/>
                <a:gd name="T12" fmla="*/ 0 w 50"/>
                <a:gd name="T13" fmla="*/ 0 h 186"/>
                <a:gd name="T14" fmla="*/ 0 w 50"/>
                <a:gd name="T15" fmla="*/ 0 h 186"/>
                <a:gd name="T16" fmla="*/ 0 w 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6"/>
                <a:gd name="T29" fmla="*/ 50 w 5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6">
                  <a:moveTo>
                    <a:pt x="0" y="186"/>
                  </a:moveTo>
                  <a:lnTo>
                    <a:pt x="0" y="186"/>
                  </a:lnTo>
                  <a:lnTo>
                    <a:pt x="50" y="18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4" name="Freeform 21"/>
            <p:cNvSpPr>
              <a:spLocks/>
            </p:cNvSpPr>
            <p:nvPr/>
          </p:nvSpPr>
          <p:spPr bwMode="auto">
            <a:xfrm>
              <a:off x="4555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5" name="Freeform 22"/>
            <p:cNvSpPr>
              <a:spLocks/>
            </p:cNvSpPr>
            <p:nvPr/>
          </p:nvSpPr>
          <p:spPr bwMode="auto">
            <a:xfrm>
              <a:off x="4546" y="1833"/>
              <a:ext cx="9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6" name="Freeform 23"/>
            <p:cNvSpPr>
              <a:spLocks/>
            </p:cNvSpPr>
            <p:nvPr/>
          </p:nvSpPr>
          <p:spPr bwMode="auto">
            <a:xfrm>
              <a:off x="4546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7" name="Freeform 24"/>
            <p:cNvSpPr>
              <a:spLocks/>
            </p:cNvSpPr>
            <p:nvPr/>
          </p:nvSpPr>
          <p:spPr bwMode="auto">
            <a:xfrm>
              <a:off x="4538" y="183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8" name="Freeform 25"/>
            <p:cNvSpPr>
              <a:spLocks/>
            </p:cNvSpPr>
            <p:nvPr/>
          </p:nvSpPr>
          <p:spPr bwMode="auto">
            <a:xfrm>
              <a:off x="4538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79" name="Freeform 26"/>
            <p:cNvSpPr>
              <a:spLocks/>
            </p:cNvSpPr>
            <p:nvPr/>
          </p:nvSpPr>
          <p:spPr bwMode="auto">
            <a:xfrm>
              <a:off x="4529" y="1833"/>
              <a:ext cx="9" cy="26"/>
            </a:xfrm>
            <a:custGeom>
              <a:avLst/>
              <a:gdLst>
                <a:gd name="T0" fmla="*/ 0 w 50"/>
                <a:gd name="T1" fmla="*/ 0 h 186"/>
                <a:gd name="T2" fmla="*/ 0 w 50"/>
                <a:gd name="T3" fmla="*/ 0 h 186"/>
                <a:gd name="T4" fmla="*/ 0 w 50"/>
                <a:gd name="T5" fmla="*/ 0 h 186"/>
                <a:gd name="T6" fmla="*/ 0 w 50"/>
                <a:gd name="T7" fmla="*/ 0 h 186"/>
                <a:gd name="T8" fmla="*/ 0 w 50"/>
                <a:gd name="T9" fmla="*/ 0 h 186"/>
                <a:gd name="T10" fmla="*/ 0 w 50"/>
                <a:gd name="T11" fmla="*/ 0 h 186"/>
                <a:gd name="T12" fmla="*/ 0 w 50"/>
                <a:gd name="T13" fmla="*/ 0 h 186"/>
                <a:gd name="T14" fmla="*/ 0 w 50"/>
                <a:gd name="T15" fmla="*/ 0 h 186"/>
                <a:gd name="T16" fmla="*/ 0 w 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6"/>
                <a:gd name="T29" fmla="*/ 50 w 5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6">
                  <a:moveTo>
                    <a:pt x="0" y="186"/>
                  </a:moveTo>
                  <a:lnTo>
                    <a:pt x="0" y="186"/>
                  </a:lnTo>
                  <a:lnTo>
                    <a:pt x="50" y="18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0" name="Freeform 27"/>
            <p:cNvSpPr>
              <a:spLocks/>
            </p:cNvSpPr>
            <p:nvPr/>
          </p:nvSpPr>
          <p:spPr bwMode="auto">
            <a:xfrm>
              <a:off x="4529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1" name="Freeform 28"/>
            <p:cNvSpPr>
              <a:spLocks/>
            </p:cNvSpPr>
            <p:nvPr/>
          </p:nvSpPr>
          <p:spPr bwMode="auto">
            <a:xfrm>
              <a:off x="4521" y="183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2" name="Freeform 29"/>
            <p:cNvSpPr>
              <a:spLocks/>
            </p:cNvSpPr>
            <p:nvPr/>
          </p:nvSpPr>
          <p:spPr bwMode="auto">
            <a:xfrm>
              <a:off x="4512" y="1833"/>
              <a:ext cx="9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3" name="Freeform 30"/>
            <p:cNvSpPr>
              <a:spLocks/>
            </p:cNvSpPr>
            <p:nvPr/>
          </p:nvSpPr>
          <p:spPr bwMode="auto">
            <a:xfrm>
              <a:off x="4512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4" name="Freeform 31"/>
            <p:cNvSpPr>
              <a:spLocks/>
            </p:cNvSpPr>
            <p:nvPr/>
          </p:nvSpPr>
          <p:spPr bwMode="auto">
            <a:xfrm>
              <a:off x="4504" y="1833"/>
              <a:ext cx="8" cy="26"/>
            </a:xfrm>
            <a:custGeom>
              <a:avLst/>
              <a:gdLst>
                <a:gd name="T0" fmla="*/ 0 w 50"/>
                <a:gd name="T1" fmla="*/ 0 h 186"/>
                <a:gd name="T2" fmla="*/ 0 w 50"/>
                <a:gd name="T3" fmla="*/ 0 h 186"/>
                <a:gd name="T4" fmla="*/ 0 w 50"/>
                <a:gd name="T5" fmla="*/ 0 h 186"/>
                <a:gd name="T6" fmla="*/ 0 w 50"/>
                <a:gd name="T7" fmla="*/ 0 h 186"/>
                <a:gd name="T8" fmla="*/ 0 w 50"/>
                <a:gd name="T9" fmla="*/ 0 h 186"/>
                <a:gd name="T10" fmla="*/ 0 w 50"/>
                <a:gd name="T11" fmla="*/ 0 h 186"/>
                <a:gd name="T12" fmla="*/ 0 w 50"/>
                <a:gd name="T13" fmla="*/ 0 h 186"/>
                <a:gd name="T14" fmla="*/ 0 w 50"/>
                <a:gd name="T15" fmla="*/ 0 h 186"/>
                <a:gd name="T16" fmla="*/ 0 w 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6"/>
                <a:gd name="T29" fmla="*/ 50 w 5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6">
                  <a:moveTo>
                    <a:pt x="0" y="186"/>
                  </a:moveTo>
                  <a:lnTo>
                    <a:pt x="0" y="186"/>
                  </a:lnTo>
                  <a:lnTo>
                    <a:pt x="50" y="18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5" name="Freeform 32"/>
            <p:cNvSpPr>
              <a:spLocks/>
            </p:cNvSpPr>
            <p:nvPr/>
          </p:nvSpPr>
          <p:spPr bwMode="auto">
            <a:xfrm>
              <a:off x="4496" y="183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6" name="Freeform 33"/>
            <p:cNvSpPr>
              <a:spLocks/>
            </p:cNvSpPr>
            <p:nvPr/>
          </p:nvSpPr>
          <p:spPr bwMode="auto">
            <a:xfrm>
              <a:off x="4487" y="1833"/>
              <a:ext cx="9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7" name="Freeform 34"/>
            <p:cNvSpPr>
              <a:spLocks/>
            </p:cNvSpPr>
            <p:nvPr/>
          </p:nvSpPr>
          <p:spPr bwMode="auto">
            <a:xfrm>
              <a:off x="4479" y="183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8" name="Freeform 35"/>
            <p:cNvSpPr>
              <a:spLocks/>
            </p:cNvSpPr>
            <p:nvPr/>
          </p:nvSpPr>
          <p:spPr bwMode="auto">
            <a:xfrm>
              <a:off x="4479" y="1833"/>
              <a:ext cx="1" cy="26"/>
            </a:xfrm>
            <a:custGeom>
              <a:avLst/>
              <a:gdLst>
                <a:gd name="T0" fmla="*/ 0 w 1"/>
                <a:gd name="T1" fmla="*/ 0 h 186"/>
                <a:gd name="T2" fmla="*/ 0 w 1"/>
                <a:gd name="T3" fmla="*/ 0 h 186"/>
                <a:gd name="T4" fmla="*/ 0 w 1"/>
                <a:gd name="T5" fmla="*/ 0 h 186"/>
                <a:gd name="T6" fmla="*/ 0 w 1"/>
                <a:gd name="T7" fmla="*/ 0 h 186"/>
                <a:gd name="T8" fmla="*/ 0 w 1"/>
                <a:gd name="T9" fmla="*/ 0 h 186"/>
                <a:gd name="T10" fmla="*/ 0 w 1"/>
                <a:gd name="T11" fmla="*/ 0 h 186"/>
                <a:gd name="T12" fmla="*/ 0 w 1"/>
                <a:gd name="T13" fmla="*/ 0 h 186"/>
                <a:gd name="T14" fmla="*/ 0 w 1"/>
                <a:gd name="T15" fmla="*/ 0 h 186"/>
                <a:gd name="T16" fmla="*/ 0 w 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6"/>
                <a:gd name="T29" fmla="*/ 1 w 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6">
                  <a:moveTo>
                    <a:pt x="0" y="186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89" name="Freeform 36"/>
            <p:cNvSpPr>
              <a:spLocks/>
            </p:cNvSpPr>
            <p:nvPr/>
          </p:nvSpPr>
          <p:spPr bwMode="auto">
            <a:xfrm>
              <a:off x="4470" y="1833"/>
              <a:ext cx="9" cy="26"/>
            </a:xfrm>
            <a:custGeom>
              <a:avLst/>
              <a:gdLst>
                <a:gd name="T0" fmla="*/ 0 w 50"/>
                <a:gd name="T1" fmla="*/ 0 h 186"/>
                <a:gd name="T2" fmla="*/ 0 w 50"/>
                <a:gd name="T3" fmla="*/ 0 h 186"/>
                <a:gd name="T4" fmla="*/ 0 w 50"/>
                <a:gd name="T5" fmla="*/ 0 h 186"/>
                <a:gd name="T6" fmla="*/ 0 w 50"/>
                <a:gd name="T7" fmla="*/ 0 h 186"/>
                <a:gd name="T8" fmla="*/ 0 w 50"/>
                <a:gd name="T9" fmla="*/ 0 h 186"/>
                <a:gd name="T10" fmla="*/ 0 w 50"/>
                <a:gd name="T11" fmla="*/ 0 h 186"/>
                <a:gd name="T12" fmla="*/ 0 w 50"/>
                <a:gd name="T13" fmla="*/ 0 h 186"/>
                <a:gd name="T14" fmla="*/ 0 w 50"/>
                <a:gd name="T15" fmla="*/ 0 h 186"/>
                <a:gd name="T16" fmla="*/ 0 w 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6"/>
                <a:gd name="T29" fmla="*/ 50 w 5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6">
                  <a:moveTo>
                    <a:pt x="0" y="186"/>
                  </a:moveTo>
                  <a:lnTo>
                    <a:pt x="0" y="186"/>
                  </a:lnTo>
                  <a:lnTo>
                    <a:pt x="50" y="18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0" name="Freeform 37"/>
            <p:cNvSpPr>
              <a:spLocks/>
            </p:cNvSpPr>
            <p:nvPr/>
          </p:nvSpPr>
          <p:spPr bwMode="auto">
            <a:xfrm>
              <a:off x="4462" y="183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1" name="Freeform 38"/>
            <p:cNvSpPr>
              <a:spLocks/>
            </p:cNvSpPr>
            <p:nvPr/>
          </p:nvSpPr>
          <p:spPr bwMode="auto">
            <a:xfrm>
              <a:off x="4453" y="1833"/>
              <a:ext cx="9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2" name="Freeform 39"/>
            <p:cNvSpPr>
              <a:spLocks/>
            </p:cNvSpPr>
            <p:nvPr/>
          </p:nvSpPr>
          <p:spPr bwMode="auto">
            <a:xfrm>
              <a:off x="4445" y="1833"/>
              <a:ext cx="8" cy="26"/>
            </a:xfrm>
            <a:custGeom>
              <a:avLst/>
              <a:gdLst>
                <a:gd name="T0" fmla="*/ 0 w 50"/>
                <a:gd name="T1" fmla="*/ 0 h 186"/>
                <a:gd name="T2" fmla="*/ 0 w 50"/>
                <a:gd name="T3" fmla="*/ 0 h 186"/>
                <a:gd name="T4" fmla="*/ 0 w 50"/>
                <a:gd name="T5" fmla="*/ 0 h 186"/>
                <a:gd name="T6" fmla="*/ 0 w 50"/>
                <a:gd name="T7" fmla="*/ 0 h 186"/>
                <a:gd name="T8" fmla="*/ 0 w 50"/>
                <a:gd name="T9" fmla="*/ 0 h 186"/>
                <a:gd name="T10" fmla="*/ 0 w 50"/>
                <a:gd name="T11" fmla="*/ 0 h 186"/>
                <a:gd name="T12" fmla="*/ 0 w 50"/>
                <a:gd name="T13" fmla="*/ 0 h 186"/>
                <a:gd name="T14" fmla="*/ 0 w 50"/>
                <a:gd name="T15" fmla="*/ 0 h 186"/>
                <a:gd name="T16" fmla="*/ 0 w 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6"/>
                <a:gd name="T29" fmla="*/ 50 w 5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6">
                  <a:moveTo>
                    <a:pt x="0" y="186"/>
                  </a:moveTo>
                  <a:lnTo>
                    <a:pt x="0" y="186"/>
                  </a:lnTo>
                  <a:lnTo>
                    <a:pt x="50" y="18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3" name="Freeform 40"/>
            <p:cNvSpPr>
              <a:spLocks/>
            </p:cNvSpPr>
            <p:nvPr/>
          </p:nvSpPr>
          <p:spPr bwMode="auto">
            <a:xfrm>
              <a:off x="4436" y="1833"/>
              <a:ext cx="9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4" name="Freeform 41"/>
            <p:cNvSpPr>
              <a:spLocks/>
            </p:cNvSpPr>
            <p:nvPr/>
          </p:nvSpPr>
          <p:spPr bwMode="auto">
            <a:xfrm>
              <a:off x="4428" y="183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5" name="Freeform 42"/>
            <p:cNvSpPr>
              <a:spLocks/>
            </p:cNvSpPr>
            <p:nvPr/>
          </p:nvSpPr>
          <p:spPr bwMode="auto">
            <a:xfrm>
              <a:off x="4420" y="1833"/>
              <a:ext cx="8" cy="26"/>
            </a:xfrm>
            <a:custGeom>
              <a:avLst/>
              <a:gdLst>
                <a:gd name="T0" fmla="*/ 0 w 50"/>
                <a:gd name="T1" fmla="*/ 0 h 186"/>
                <a:gd name="T2" fmla="*/ 0 w 50"/>
                <a:gd name="T3" fmla="*/ 0 h 186"/>
                <a:gd name="T4" fmla="*/ 0 w 50"/>
                <a:gd name="T5" fmla="*/ 0 h 186"/>
                <a:gd name="T6" fmla="*/ 0 w 50"/>
                <a:gd name="T7" fmla="*/ 0 h 186"/>
                <a:gd name="T8" fmla="*/ 0 w 50"/>
                <a:gd name="T9" fmla="*/ 0 h 186"/>
                <a:gd name="T10" fmla="*/ 0 w 50"/>
                <a:gd name="T11" fmla="*/ 0 h 186"/>
                <a:gd name="T12" fmla="*/ 0 w 50"/>
                <a:gd name="T13" fmla="*/ 0 h 186"/>
                <a:gd name="T14" fmla="*/ 0 w 50"/>
                <a:gd name="T15" fmla="*/ 0 h 186"/>
                <a:gd name="T16" fmla="*/ 0 w 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6"/>
                <a:gd name="T29" fmla="*/ 50 w 5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6">
                  <a:moveTo>
                    <a:pt x="0" y="186"/>
                  </a:moveTo>
                  <a:lnTo>
                    <a:pt x="0" y="186"/>
                  </a:lnTo>
                  <a:lnTo>
                    <a:pt x="50" y="18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6" name="Freeform 43"/>
            <p:cNvSpPr>
              <a:spLocks/>
            </p:cNvSpPr>
            <p:nvPr/>
          </p:nvSpPr>
          <p:spPr bwMode="auto">
            <a:xfrm>
              <a:off x="4403" y="1833"/>
              <a:ext cx="17" cy="26"/>
            </a:xfrm>
            <a:custGeom>
              <a:avLst/>
              <a:gdLst>
                <a:gd name="T0" fmla="*/ 0 w 102"/>
                <a:gd name="T1" fmla="*/ 0 h 186"/>
                <a:gd name="T2" fmla="*/ 0 w 102"/>
                <a:gd name="T3" fmla="*/ 0 h 186"/>
                <a:gd name="T4" fmla="*/ 0 w 102"/>
                <a:gd name="T5" fmla="*/ 0 h 186"/>
                <a:gd name="T6" fmla="*/ 0 w 102"/>
                <a:gd name="T7" fmla="*/ 0 h 186"/>
                <a:gd name="T8" fmla="*/ 0 w 102"/>
                <a:gd name="T9" fmla="*/ 0 h 186"/>
                <a:gd name="T10" fmla="*/ 0 w 102"/>
                <a:gd name="T11" fmla="*/ 0 h 186"/>
                <a:gd name="T12" fmla="*/ 0 w 102"/>
                <a:gd name="T13" fmla="*/ 0 h 186"/>
                <a:gd name="T14" fmla="*/ 0 w 102"/>
                <a:gd name="T15" fmla="*/ 0 h 186"/>
                <a:gd name="T16" fmla="*/ 0 w 10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6"/>
                <a:gd name="T29" fmla="*/ 102 w 10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6">
                  <a:moveTo>
                    <a:pt x="0" y="186"/>
                  </a:moveTo>
                  <a:lnTo>
                    <a:pt x="0" y="186"/>
                  </a:lnTo>
                  <a:lnTo>
                    <a:pt x="102" y="18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7" name="Freeform 44"/>
            <p:cNvSpPr>
              <a:spLocks/>
            </p:cNvSpPr>
            <p:nvPr/>
          </p:nvSpPr>
          <p:spPr bwMode="auto">
            <a:xfrm>
              <a:off x="4394" y="1833"/>
              <a:ext cx="9" cy="26"/>
            </a:xfrm>
            <a:custGeom>
              <a:avLst/>
              <a:gdLst>
                <a:gd name="T0" fmla="*/ 0 w 50"/>
                <a:gd name="T1" fmla="*/ 0 h 186"/>
                <a:gd name="T2" fmla="*/ 0 w 50"/>
                <a:gd name="T3" fmla="*/ 0 h 186"/>
                <a:gd name="T4" fmla="*/ 0 w 50"/>
                <a:gd name="T5" fmla="*/ 0 h 186"/>
                <a:gd name="T6" fmla="*/ 0 w 50"/>
                <a:gd name="T7" fmla="*/ 0 h 186"/>
                <a:gd name="T8" fmla="*/ 0 w 50"/>
                <a:gd name="T9" fmla="*/ 0 h 186"/>
                <a:gd name="T10" fmla="*/ 0 w 50"/>
                <a:gd name="T11" fmla="*/ 0 h 186"/>
                <a:gd name="T12" fmla="*/ 0 w 50"/>
                <a:gd name="T13" fmla="*/ 0 h 186"/>
                <a:gd name="T14" fmla="*/ 0 w 50"/>
                <a:gd name="T15" fmla="*/ 0 h 186"/>
                <a:gd name="T16" fmla="*/ 0 w 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6"/>
                <a:gd name="T29" fmla="*/ 50 w 5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6">
                  <a:moveTo>
                    <a:pt x="0" y="186"/>
                  </a:moveTo>
                  <a:lnTo>
                    <a:pt x="0" y="186"/>
                  </a:lnTo>
                  <a:lnTo>
                    <a:pt x="50" y="18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8" name="Freeform 45"/>
            <p:cNvSpPr>
              <a:spLocks/>
            </p:cNvSpPr>
            <p:nvPr/>
          </p:nvSpPr>
          <p:spPr bwMode="auto">
            <a:xfrm>
              <a:off x="4386" y="183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99" name="Freeform 46"/>
            <p:cNvSpPr>
              <a:spLocks/>
            </p:cNvSpPr>
            <p:nvPr/>
          </p:nvSpPr>
          <p:spPr bwMode="auto">
            <a:xfrm>
              <a:off x="4377" y="1833"/>
              <a:ext cx="9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0" name="Freeform 47"/>
            <p:cNvSpPr>
              <a:spLocks/>
            </p:cNvSpPr>
            <p:nvPr/>
          </p:nvSpPr>
          <p:spPr bwMode="auto">
            <a:xfrm>
              <a:off x="4369" y="183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1" name="Freeform 48"/>
            <p:cNvSpPr>
              <a:spLocks/>
            </p:cNvSpPr>
            <p:nvPr/>
          </p:nvSpPr>
          <p:spPr bwMode="auto">
            <a:xfrm>
              <a:off x="4360" y="1833"/>
              <a:ext cx="9" cy="26"/>
            </a:xfrm>
            <a:custGeom>
              <a:avLst/>
              <a:gdLst>
                <a:gd name="T0" fmla="*/ 0 w 50"/>
                <a:gd name="T1" fmla="*/ 0 h 186"/>
                <a:gd name="T2" fmla="*/ 0 w 50"/>
                <a:gd name="T3" fmla="*/ 0 h 186"/>
                <a:gd name="T4" fmla="*/ 0 w 50"/>
                <a:gd name="T5" fmla="*/ 0 h 186"/>
                <a:gd name="T6" fmla="*/ 0 w 50"/>
                <a:gd name="T7" fmla="*/ 0 h 186"/>
                <a:gd name="T8" fmla="*/ 0 w 50"/>
                <a:gd name="T9" fmla="*/ 0 h 186"/>
                <a:gd name="T10" fmla="*/ 0 w 50"/>
                <a:gd name="T11" fmla="*/ 0 h 186"/>
                <a:gd name="T12" fmla="*/ 0 w 50"/>
                <a:gd name="T13" fmla="*/ 0 h 186"/>
                <a:gd name="T14" fmla="*/ 0 w 50"/>
                <a:gd name="T15" fmla="*/ 0 h 186"/>
                <a:gd name="T16" fmla="*/ 0 w 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6"/>
                <a:gd name="T29" fmla="*/ 50 w 5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6">
                  <a:moveTo>
                    <a:pt x="0" y="186"/>
                  </a:moveTo>
                  <a:lnTo>
                    <a:pt x="0" y="186"/>
                  </a:lnTo>
                  <a:lnTo>
                    <a:pt x="50" y="18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2" name="Freeform 49"/>
            <p:cNvSpPr>
              <a:spLocks/>
            </p:cNvSpPr>
            <p:nvPr/>
          </p:nvSpPr>
          <p:spPr bwMode="auto">
            <a:xfrm>
              <a:off x="4343" y="1833"/>
              <a:ext cx="17" cy="26"/>
            </a:xfrm>
            <a:custGeom>
              <a:avLst/>
              <a:gdLst>
                <a:gd name="T0" fmla="*/ 0 w 102"/>
                <a:gd name="T1" fmla="*/ 0 h 186"/>
                <a:gd name="T2" fmla="*/ 0 w 102"/>
                <a:gd name="T3" fmla="*/ 0 h 186"/>
                <a:gd name="T4" fmla="*/ 0 w 102"/>
                <a:gd name="T5" fmla="*/ 0 h 186"/>
                <a:gd name="T6" fmla="*/ 0 w 102"/>
                <a:gd name="T7" fmla="*/ 0 h 186"/>
                <a:gd name="T8" fmla="*/ 0 w 102"/>
                <a:gd name="T9" fmla="*/ 0 h 186"/>
                <a:gd name="T10" fmla="*/ 0 w 102"/>
                <a:gd name="T11" fmla="*/ 0 h 186"/>
                <a:gd name="T12" fmla="*/ 0 w 102"/>
                <a:gd name="T13" fmla="*/ 0 h 186"/>
                <a:gd name="T14" fmla="*/ 0 w 102"/>
                <a:gd name="T15" fmla="*/ 0 h 186"/>
                <a:gd name="T16" fmla="*/ 0 w 10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6"/>
                <a:gd name="T29" fmla="*/ 102 w 10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6">
                  <a:moveTo>
                    <a:pt x="0" y="186"/>
                  </a:moveTo>
                  <a:lnTo>
                    <a:pt x="0" y="186"/>
                  </a:lnTo>
                  <a:lnTo>
                    <a:pt x="102" y="18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3" name="Freeform 50"/>
            <p:cNvSpPr>
              <a:spLocks/>
            </p:cNvSpPr>
            <p:nvPr/>
          </p:nvSpPr>
          <p:spPr bwMode="auto">
            <a:xfrm>
              <a:off x="4335" y="1833"/>
              <a:ext cx="8" cy="26"/>
            </a:xfrm>
            <a:custGeom>
              <a:avLst/>
              <a:gdLst>
                <a:gd name="T0" fmla="*/ 0 w 50"/>
                <a:gd name="T1" fmla="*/ 0 h 186"/>
                <a:gd name="T2" fmla="*/ 0 w 50"/>
                <a:gd name="T3" fmla="*/ 0 h 186"/>
                <a:gd name="T4" fmla="*/ 0 w 50"/>
                <a:gd name="T5" fmla="*/ 0 h 186"/>
                <a:gd name="T6" fmla="*/ 0 w 50"/>
                <a:gd name="T7" fmla="*/ 0 h 186"/>
                <a:gd name="T8" fmla="*/ 0 w 50"/>
                <a:gd name="T9" fmla="*/ 0 h 186"/>
                <a:gd name="T10" fmla="*/ 0 w 50"/>
                <a:gd name="T11" fmla="*/ 0 h 186"/>
                <a:gd name="T12" fmla="*/ 0 w 50"/>
                <a:gd name="T13" fmla="*/ 0 h 186"/>
                <a:gd name="T14" fmla="*/ 0 w 50"/>
                <a:gd name="T15" fmla="*/ 0 h 186"/>
                <a:gd name="T16" fmla="*/ 0 w 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6"/>
                <a:gd name="T29" fmla="*/ 50 w 5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6">
                  <a:moveTo>
                    <a:pt x="0" y="186"/>
                  </a:moveTo>
                  <a:lnTo>
                    <a:pt x="0" y="186"/>
                  </a:lnTo>
                  <a:lnTo>
                    <a:pt x="50" y="186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4" name="Freeform 51"/>
            <p:cNvSpPr>
              <a:spLocks/>
            </p:cNvSpPr>
            <p:nvPr/>
          </p:nvSpPr>
          <p:spPr bwMode="auto">
            <a:xfrm>
              <a:off x="4319" y="1833"/>
              <a:ext cx="16" cy="26"/>
            </a:xfrm>
            <a:custGeom>
              <a:avLst/>
              <a:gdLst>
                <a:gd name="T0" fmla="*/ 0 w 96"/>
                <a:gd name="T1" fmla="*/ 0 h 186"/>
                <a:gd name="T2" fmla="*/ 0 w 96"/>
                <a:gd name="T3" fmla="*/ 0 h 186"/>
                <a:gd name="T4" fmla="*/ 0 w 96"/>
                <a:gd name="T5" fmla="*/ 0 h 186"/>
                <a:gd name="T6" fmla="*/ 0 w 96"/>
                <a:gd name="T7" fmla="*/ 0 h 186"/>
                <a:gd name="T8" fmla="*/ 0 w 96"/>
                <a:gd name="T9" fmla="*/ 0 h 186"/>
                <a:gd name="T10" fmla="*/ 0 w 96"/>
                <a:gd name="T11" fmla="*/ 0 h 186"/>
                <a:gd name="T12" fmla="*/ 0 w 96"/>
                <a:gd name="T13" fmla="*/ 0 h 186"/>
                <a:gd name="T14" fmla="*/ 0 w 96"/>
                <a:gd name="T15" fmla="*/ 0 h 186"/>
                <a:gd name="T16" fmla="*/ 0 w 96"/>
                <a:gd name="T17" fmla="*/ 0 h 186"/>
                <a:gd name="T18" fmla="*/ 0 w 9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86"/>
                <a:gd name="T32" fmla="*/ 96 w 9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86">
                  <a:moveTo>
                    <a:pt x="91" y="177"/>
                  </a:moveTo>
                  <a:lnTo>
                    <a:pt x="45" y="186"/>
                  </a:lnTo>
                  <a:lnTo>
                    <a:pt x="96" y="186"/>
                  </a:lnTo>
                  <a:lnTo>
                    <a:pt x="9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5" name="Freeform 52"/>
            <p:cNvSpPr>
              <a:spLocks/>
            </p:cNvSpPr>
            <p:nvPr/>
          </p:nvSpPr>
          <p:spPr bwMode="auto">
            <a:xfrm>
              <a:off x="4302" y="1834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0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69" y="223"/>
                  </a:lnTo>
                  <a:lnTo>
                    <a:pt x="90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6" name="Freeform 53"/>
            <p:cNvSpPr>
              <a:spLocks/>
            </p:cNvSpPr>
            <p:nvPr/>
          </p:nvSpPr>
          <p:spPr bwMode="auto">
            <a:xfrm>
              <a:off x="4301" y="1839"/>
              <a:ext cx="9" cy="27"/>
            </a:xfrm>
            <a:custGeom>
              <a:avLst/>
              <a:gdLst>
                <a:gd name="T0" fmla="*/ 0 w 52"/>
                <a:gd name="T1" fmla="*/ 0 h 187"/>
                <a:gd name="T2" fmla="*/ 0 w 52"/>
                <a:gd name="T3" fmla="*/ 0 h 187"/>
                <a:gd name="T4" fmla="*/ 0 w 52"/>
                <a:gd name="T5" fmla="*/ 0 h 187"/>
                <a:gd name="T6" fmla="*/ 0 w 52"/>
                <a:gd name="T7" fmla="*/ 0 h 187"/>
                <a:gd name="T8" fmla="*/ 0 w 52"/>
                <a:gd name="T9" fmla="*/ 0 h 187"/>
                <a:gd name="T10" fmla="*/ 0 w 52"/>
                <a:gd name="T11" fmla="*/ 0 h 187"/>
                <a:gd name="T12" fmla="*/ 0 w 52"/>
                <a:gd name="T13" fmla="*/ 0 h 187"/>
                <a:gd name="T14" fmla="*/ 0 w 52"/>
                <a:gd name="T15" fmla="*/ 0 h 187"/>
                <a:gd name="T16" fmla="*/ 0 w 5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187"/>
                <a:gd name="T29" fmla="*/ 52 w 5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187">
                  <a:moveTo>
                    <a:pt x="0" y="187"/>
                  </a:moveTo>
                  <a:lnTo>
                    <a:pt x="0" y="187"/>
                  </a:lnTo>
                  <a:lnTo>
                    <a:pt x="52" y="187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7" name="Freeform 54"/>
            <p:cNvSpPr>
              <a:spLocks/>
            </p:cNvSpPr>
            <p:nvPr/>
          </p:nvSpPr>
          <p:spPr bwMode="auto">
            <a:xfrm>
              <a:off x="4293" y="1839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8" name="Freeform 55"/>
            <p:cNvSpPr>
              <a:spLocks/>
            </p:cNvSpPr>
            <p:nvPr/>
          </p:nvSpPr>
          <p:spPr bwMode="auto">
            <a:xfrm>
              <a:off x="4276" y="1839"/>
              <a:ext cx="17" cy="27"/>
            </a:xfrm>
            <a:custGeom>
              <a:avLst/>
              <a:gdLst>
                <a:gd name="T0" fmla="*/ 0 w 100"/>
                <a:gd name="T1" fmla="*/ 0 h 187"/>
                <a:gd name="T2" fmla="*/ 0 w 100"/>
                <a:gd name="T3" fmla="*/ 0 h 187"/>
                <a:gd name="T4" fmla="*/ 0 w 100"/>
                <a:gd name="T5" fmla="*/ 0 h 187"/>
                <a:gd name="T6" fmla="*/ 0 w 100"/>
                <a:gd name="T7" fmla="*/ 0 h 187"/>
                <a:gd name="T8" fmla="*/ 0 w 100"/>
                <a:gd name="T9" fmla="*/ 0 h 187"/>
                <a:gd name="T10" fmla="*/ 0 w 100"/>
                <a:gd name="T11" fmla="*/ 0 h 187"/>
                <a:gd name="T12" fmla="*/ 0 w 100"/>
                <a:gd name="T13" fmla="*/ 0 h 187"/>
                <a:gd name="T14" fmla="*/ 0 w 100"/>
                <a:gd name="T15" fmla="*/ 0 h 187"/>
                <a:gd name="T16" fmla="*/ 0 w 10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87"/>
                <a:gd name="T29" fmla="*/ 100 w 10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87">
                  <a:moveTo>
                    <a:pt x="0" y="187"/>
                  </a:moveTo>
                  <a:lnTo>
                    <a:pt x="0" y="187"/>
                  </a:lnTo>
                  <a:lnTo>
                    <a:pt x="100" y="187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09" name="Freeform 56"/>
            <p:cNvSpPr>
              <a:spLocks/>
            </p:cNvSpPr>
            <p:nvPr/>
          </p:nvSpPr>
          <p:spPr bwMode="auto">
            <a:xfrm>
              <a:off x="4267" y="1839"/>
              <a:ext cx="9" cy="27"/>
            </a:xfrm>
            <a:custGeom>
              <a:avLst/>
              <a:gdLst>
                <a:gd name="T0" fmla="*/ 0 w 52"/>
                <a:gd name="T1" fmla="*/ 0 h 187"/>
                <a:gd name="T2" fmla="*/ 0 w 52"/>
                <a:gd name="T3" fmla="*/ 0 h 187"/>
                <a:gd name="T4" fmla="*/ 0 w 52"/>
                <a:gd name="T5" fmla="*/ 0 h 187"/>
                <a:gd name="T6" fmla="*/ 0 w 52"/>
                <a:gd name="T7" fmla="*/ 0 h 187"/>
                <a:gd name="T8" fmla="*/ 0 w 52"/>
                <a:gd name="T9" fmla="*/ 0 h 187"/>
                <a:gd name="T10" fmla="*/ 0 w 52"/>
                <a:gd name="T11" fmla="*/ 0 h 187"/>
                <a:gd name="T12" fmla="*/ 0 w 52"/>
                <a:gd name="T13" fmla="*/ 0 h 187"/>
                <a:gd name="T14" fmla="*/ 0 w 52"/>
                <a:gd name="T15" fmla="*/ 0 h 187"/>
                <a:gd name="T16" fmla="*/ 0 w 5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187"/>
                <a:gd name="T29" fmla="*/ 52 w 5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187">
                  <a:moveTo>
                    <a:pt x="0" y="187"/>
                  </a:moveTo>
                  <a:lnTo>
                    <a:pt x="0" y="187"/>
                  </a:lnTo>
                  <a:lnTo>
                    <a:pt x="52" y="187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0" name="Freeform 57"/>
            <p:cNvSpPr>
              <a:spLocks/>
            </p:cNvSpPr>
            <p:nvPr/>
          </p:nvSpPr>
          <p:spPr bwMode="auto">
            <a:xfrm>
              <a:off x="4251" y="1839"/>
              <a:ext cx="16" cy="27"/>
            </a:xfrm>
            <a:custGeom>
              <a:avLst/>
              <a:gdLst>
                <a:gd name="T0" fmla="*/ 0 w 100"/>
                <a:gd name="T1" fmla="*/ 0 h 187"/>
                <a:gd name="T2" fmla="*/ 0 w 100"/>
                <a:gd name="T3" fmla="*/ 0 h 187"/>
                <a:gd name="T4" fmla="*/ 0 w 100"/>
                <a:gd name="T5" fmla="*/ 0 h 187"/>
                <a:gd name="T6" fmla="*/ 0 w 100"/>
                <a:gd name="T7" fmla="*/ 0 h 187"/>
                <a:gd name="T8" fmla="*/ 0 w 100"/>
                <a:gd name="T9" fmla="*/ 0 h 187"/>
                <a:gd name="T10" fmla="*/ 0 w 100"/>
                <a:gd name="T11" fmla="*/ 0 h 187"/>
                <a:gd name="T12" fmla="*/ 0 w 100"/>
                <a:gd name="T13" fmla="*/ 0 h 187"/>
                <a:gd name="T14" fmla="*/ 0 w 100"/>
                <a:gd name="T15" fmla="*/ 0 h 187"/>
                <a:gd name="T16" fmla="*/ 0 w 10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87"/>
                <a:gd name="T29" fmla="*/ 100 w 10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87">
                  <a:moveTo>
                    <a:pt x="0" y="187"/>
                  </a:moveTo>
                  <a:lnTo>
                    <a:pt x="0" y="187"/>
                  </a:lnTo>
                  <a:lnTo>
                    <a:pt x="100" y="187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1" name="Freeform 58"/>
            <p:cNvSpPr>
              <a:spLocks/>
            </p:cNvSpPr>
            <p:nvPr/>
          </p:nvSpPr>
          <p:spPr bwMode="auto">
            <a:xfrm>
              <a:off x="4242" y="1839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2" name="Freeform 59"/>
            <p:cNvSpPr>
              <a:spLocks/>
            </p:cNvSpPr>
            <p:nvPr/>
          </p:nvSpPr>
          <p:spPr bwMode="auto">
            <a:xfrm>
              <a:off x="4225" y="183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3" name="Freeform 60"/>
            <p:cNvSpPr>
              <a:spLocks/>
            </p:cNvSpPr>
            <p:nvPr/>
          </p:nvSpPr>
          <p:spPr bwMode="auto">
            <a:xfrm>
              <a:off x="4217" y="1839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4" name="Freeform 61"/>
            <p:cNvSpPr>
              <a:spLocks/>
            </p:cNvSpPr>
            <p:nvPr/>
          </p:nvSpPr>
          <p:spPr bwMode="auto">
            <a:xfrm>
              <a:off x="4200" y="183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5" name="Freeform 62"/>
            <p:cNvSpPr>
              <a:spLocks/>
            </p:cNvSpPr>
            <p:nvPr/>
          </p:nvSpPr>
          <p:spPr bwMode="auto">
            <a:xfrm>
              <a:off x="4191" y="1839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6" name="Freeform 63"/>
            <p:cNvSpPr>
              <a:spLocks/>
            </p:cNvSpPr>
            <p:nvPr/>
          </p:nvSpPr>
          <p:spPr bwMode="auto">
            <a:xfrm>
              <a:off x="4175" y="1839"/>
              <a:ext cx="16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7" name="Freeform 64"/>
            <p:cNvSpPr>
              <a:spLocks/>
            </p:cNvSpPr>
            <p:nvPr/>
          </p:nvSpPr>
          <p:spPr bwMode="auto">
            <a:xfrm>
              <a:off x="4166" y="1839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8" name="Freeform 65"/>
            <p:cNvSpPr>
              <a:spLocks/>
            </p:cNvSpPr>
            <p:nvPr/>
          </p:nvSpPr>
          <p:spPr bwMode="auto">
            <a:xfrm>
              <a:off x="4142" y="1839"/>
              <a:ext cx="24" cy="27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0" y="178"/>
                  </a:moveTo>
                  <a:lnTo>
                    <a:pt x="45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0" y="178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19" name="Freeform 66"/>
            <p:cNvSpPr>
              <a:spLocks/>
            </p:cNvSpPr>
            <p:nvPr/>
          </p:nvSpPr>
          <p:spPr bwMode="auto">
            <a:xfrm>
              <a:off x="4125" y="184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3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6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0" name="Freeform 67"/>
            <p:cNvSpPr>
              <a:spLocks/>
            </p:cNvSpPr>
            <p:nvPr/>
          </p:nvSpPr>
          <p:spPr bwMode="auto">
            <a:xfrm>
              <a:off x="4124" y="18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1" name="Freeform 68"/>
            <p:cNvSpPr>
              <a:spLocks/>
            </p:cNvSpPr>
            <p:nvPr/>
          </p:nvSpPr>
          <p:spPr bwMode="auto">
            <a:xfrm>
              <a:off x="4107" y="184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2" name="Freeform 69"/>
            <p:cNvSpPr>
              <a:spLocks/>
            </p:cNvSpPr>
            <p:nvPr/>
          </p:nvSpPr>
          <p:spPr bwMode="auto">
            <a:xfrm>
              <a:off x="4090" y="184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3" name="Freeform 70"/>
            <p:cNvSpPr>
              <a:spLocks/>
            </p:cNvSpPr>
            <p:nvPr/>
          </p:nvSpPr>
          <p:spPr bwMode="auto">
            <a:xfrm>
              <a:off x="4082" y="18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4" name="Freeform 71"/>
            <p:cNvSpPr>
              <a:spLocks/>
            </p:cNvSpPr>
            <p:nvPr/>
          </p:nvSpPr>
          <p:spPr bwMode="auto">
            <a:xfrm>
              <a:off x="4065" y="184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5" name="Freeform 72"/>
            <p:cNvSpPr>
              <a:spLocks/>
            </p:cNvSpPr>
            <p:nvPr/>
          </p:nvSpPr>
          <p:spPr bwMode="auto">
            <a:xfrm>
              <a:off x="4048" y="184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6" name="Freeform 73"/>
            <p:cNvSpPr>
              <a:spLocks/>
            </p:cNvSpPr>
            <p:nvPr/>
          </p:nvSpPr>
          <p:spPr bwMode="auto">
            <a:xfrm>
              <a:off x="4031" y="184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7" name="Freeform 74"/>
            <p:cNvSpPr>
              <a:spLocks/>
            </p:cNvSpPr>
            <p:nvPr/>
          </p:nvSpPr>
          <p:spPr bwMode="auto">
            <a:xfrm>
              <a:off x="4015" y="1846"/>
              <a:ext cx="16" cy="27"/>
            </a:xfrm>
            <a:custGeom>
              <a:avLst/>
              <a:gdLst>
                <a:gd name="T0" fmla="*/ 0 w 97"/>
                <a:gd name="T1" fmla="*/ 0 h 187"/>
                <a:gd name="T2" fmla="*/ 0 w 97"/>
                <a:gd name="T3" fmla="*/ 0 h 187"/>
                <a:gd name="T4" fmla="*/ 0 w 97"/>
                <a:gd name="T5" fmla="*/ 0 h 187"/>
                <a:gd name="T6" fmla="*/ 0 w 97"/>
                <a:gd name="T7" fmla="*/ 0 h 187"/>
                <a:gd name="T8" fmla="*/ 0 w 97"/>
                <a:gd name="T9" fmla="*/ 0 h 187"/>
                <a:gd name="T10" fmla="*/ 0 w 97"/>
                <a:gd name="T11" fmla="*/ 0 h 187"/>
                <a:gd name="T12" fmla="*/ 0 w 97"/>
                <a:gd name="T13" fmla="*/ 0 h 187"/>
                <a:gd name="T14" fmla="*/ 0 w 97"/>
                <a:gd name="T15" fmla="*/ 0 h 187"/>
                <a:gd name="T16" fmla="*/ 0 w 97"/>
                <a:gd name="T17" fmla="*/ 0 h 187"/>
                <a:gd name="T18" fmla="*/ 0 w 9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187"/>
                <a:gd name="T32" fmla="*/ 97 w 9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187">
                  <a:moveTo>
                    <a:pt x="91" y="177"/>
                  </a:moveTo>
                  <a:lnTo>
                    <a:pt x="46" y="187"/>
                  </a:lnTo>
                  <a:lnTo>
                    <a:pt x="97" y="187"/>
                  </a:lnTo>
                  <a:lnTo>
                    <a:pt x="97" y="0"/>
                  </a:lnTo>
                  <a:lnTo>
                    <a:pt x="46" y="0"/>
                  </a:lnTo>
                  <a:lnTo>
                    <a:pt x="0" y="11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8" name="Freeform 75"/>
            <p:cNvSpPr>
              <a:spLocks/>
            </p:cNvSpPr>
            <p:nvPr/>
          </p:nvSpPr>
          <p:spPr bwMode="auto">
            <a:xfrm>
              <a:off x="3998" y="1847"/>
              <a:ext cx="32" cy="32"/>
            </a:xfrm>
            <a:custGeom>
              <a:avLst/>
              <a:gdLst>
                <a:gd name="T0" fmla="*/ 0 w 191"/>
                <a:gd name="T1" fmla="*/ 0 h 222"/>
                <a:gd name="T2" fmla="*/ 0 w 191"/>
                <a:gd name="T3" fmla="*/ 0 h 222"/>
                <a:gd name="T4" fmla="*/ 0 w 191"/>
                <a:gd name="T5" fmla="*/ 0 h 222"/>
                <a:gd name="T6" fmla="*/ 0 w 191"/>
                <a:gd name="T7" fmla="*/ 0 h 222"/>
                <a:gd name="T8" fmla="*/ 0 w 191"/>
                <a:gd name="T9" fmla="*/ 0 h 222"/>
                <a:gd name="T10" fmla="*/ 0 w 191"/>
                <a:gd name="T11" fmla="*/ 0 h 222"/>
                <a:gd name="T12" fmla="*/ 0 w 191"/>
                <a:gd name="T13" fmla="*/ 0 h 222"/>
                <a:gd name="T14" fmla="*/ 0 w 191"/>
                <a:gd name="T15" fmla="*/ 0 h 222"/>
                <a:gd name="T16" fmla="*/ 0 w 191"/>
                <a:gd name="T17" fmla="*/ 0 h 222"/>
                <a:gd name="T18" fmla="*/ 0 w 19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2"/>
                <a:gd name="T32" fmla="*/ 191 w 191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2">
                  <a:moveTo>
                    <a:pt x="45" y="222"/>
                  </a:moveTo>
                  <a:lnTo>
                    <a:pt x="89" y="213"/>
                  </a:lnTo>
                  <a:lnTo>
                    <a:pt x="191" y="166"/>
                  </a:lnTo>
                  <a:lnTo>
                    <a:pt x="100" y="0"/>
                  </a:lnTo>
                  <a:lnTo>
                    <a:pt x="0" y="46"/>
                  </a:lnTo>
                  <a:lnTo>
                    <a:pt x="45" y="36"/>
                  </a:lnTo>
                  <a:lnTo>
                    <a:pt x="45" y="222"/>
                  </a:lnTo>
                  <a:lnTo>
                    <a:pt x="69" y="222"/>
                  </a:lnTo>
                  <a:lnTo>
                    <a:pt x="89" y="213"/>
                  </a:lnTo>
                  <a:lnTo>
                    <a:pt x="45" y="22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29" name="Freeform 76"/>
            <p:cNvSpPr>
              <a:spLocks/>
            </p:cNvSpPr>
            <p:nvPr/>
          </p:nvSpPr>
          <p:spPr bwMode="auto">
            <a:xfrm>
              <a:off x="3989" y="1853"/>
              <a:ext cx="17" cy="26"/>
            </a:xfrm>
            <a:custGeom>
              <a:avLst/>
              <a:gdLst>
                <a:gd name="T0" fmla="*/ 0 w 102"/>
                <a:gd name="T1" fmla="*/ 0 h 186"/>
                <a:gd name="T2" fmla="*/ 0 w 102"/>
                <a:gd name="T3" fmla="*/ 0 h 186"/>
                <a:gd name="T4" fmla="*/ 0 w 102"/>
                <a:gd name="T5" fmla="*/ 0 h 186"/>
                <a:gd name="T6" fmla="*/ 0 w 102"/>
                <a:gd name="T7" fmla="*/ 0 h 186"/>
                <a:gd name="T8" fmla="*/ 0 w 102"/>
                <a:gd name="T9" fmla="*/ 0 h 186"/>
                <a:gd name="T10" fmla="*/ 0 w 102"/>
                <a:gd name="T11" fmla="*/ 0 h 186"/>
                <a:gd name="T12" fmla="*/ 0 w 102"/>
                <a:gd name="T13" fmla="*/ 0 h 186"/>
                <a:gd name="T14" fmla="*/ 0 w 102"/>
                <a:gd name="T15" fmla="*/ 0 h 186"/>
                <a:gd name="T16" fmla="*/ 0 w 10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6"/>
                <a:gd name="T29" fmla="*/ 102 w 10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6">
                  <a:moveTo>
                    <a:pt x="0" y="186"/>
                  </a:moveTo>
                  <a:lnTo>
                    <a:pt x="0" y="186"/>
                  </a:lnTo>
                  <a:lnTo>
                    <a:pt x="102" y="18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0" name="Freeform 77"/>
            <p:cNvSpPr>
              <a:spLocks/>
            </p:cNvSpPr>
            <p:nvPr/>
          </p:nvSpPr>
          <p:spPr bwMode="auto">
            <a:xfrm>
              <a:off x="3972" y="1853"/>
              <a:ext cx="17" cy="26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1" name="Freeform 78"/>
            <p:cNvSpPr>
              <a:spLocks/>
            </p:cNvSpPr>
            <p:nvPr/>
          </p:nvSpPr>
          <p:spPr bwMode="auto">
            <a:xfrm>
              <a:off x="3955" y="1853"/>
              <a:ext cx="17" cy="26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2" name="Freeform 79"/>
            <p:cNvSpPr>
              <a:spLocks/>
            </p:cNvSpPr>
            <p:nvPr/>
          </p:nvSpPr>
          <p:spPr bwMode="auto">
            <a:xfrm>
              <a:off x="3946" y="1853"/>
              <a:ext cx="9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3" name="Freeform 80"/>
            <p:cNvSpPr>
              <a:spLocks/>
            </p:cNvSpPr>
            <p:nvPr/>
          </p:nvSpPr>
          <p:spPr bwMode="auto">
            <a:xfrm>
              <a:off x="3929" y="1853"/>
              <a:ext cx="17" cy="26"/>
            </a:xfrm>
            <a:custGeom>
              <a:avLst/>
              <a:gdLst>
                <a:gd name="T0" fmla="*/ 0 w 102"/>
                <a:gd name="T1" fmla="*/ 0 h 186"/>
                <a:gd name="T2" fmla="*/ 0 w 102"/>
                <a:gd name="T3" fmla="*/ 0 h 186"/>
                <a:gd name="T4" fmla="*/ 0 w 102"/>
                <a:gd name="T5" fmla="*/ 0 h 186"/>
                <a:gd name="T6" fmla="*/ 0 w 102"/>
                <a:gd name="T7" fmla="*/ 0 h 186"/>
                <a:gd name="T8" fmla="*/ 0 w 102"/>
                <a:gd name="T9" fmla="*/ 0 h 186"/>
                <a:gd name="T10" fmla="*/ 0 w 102"/>
                <a:gd name="T11" fmla="*/ 0 h 186"/>
                <a:gd name="T12" fmla="*/ 0 w 102"/>
                <a:gd name="T13" fmla="*/ 0 h 186"/>
                <a:gd name="T14" fmla="*/ 0 w 102"/>
                <a:gd name="T15" fmla="*/ 0 h 186"/>
                <a:gd name="T16" fmla="*/ 0 w 10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6"/>
                <a:gd name="T29" fmla="*/ 102 w 10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6">
                  <a:moveTo>
                    <a:pt x="0" y="186"/>
                  </a:moveTo>
                  <a:lnTo>
                    <a:pt x="0" y="186"/>
                  </a:lnTo>
                  <a:lnTo>
                    <a:pt x="102" y="18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4" name="Freeform 81"/>
            <p:cNvSpPr>
              <a:spLocks/>
            </p:cNvSpPr>
            <p:nvPr/>
          </p:nvSpPr>
          <p:spPr bwMode="auto">
            <a:xfrm>
              <a:off x="3913" y="1853"/>
              <a:ext cx="16" cy="26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5" name="Freeform 82"/>
            <p:cNvSpPr>
              <a:spLocks/>
            </p:cNvSpPr>
            <p:nvPr/>
          </p:nvSpPr>
          <p:spPr bwMode="auto">
            <a:xfrm>
              <a:off x="3888" y="1853"/>
              <a:ext cx="25" cy="26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89" y="177"/>
                  </a:moveTo>
                  <a:lnTo>
                    <a:pt x="45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89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6" name="Freeform 83"/>
            <p:cNvSpPr>
              <a:spLocks/>
            </p:cNvSpPr>
            <p:nvPr/>
          </p:nvSpPr>
          <p:spPr bwMode="auto">
            <a:xfrm>
              <a:off x="3871" y="1854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0" y="214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0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7" name="Freeform 84"/>
            <p:cNvSpPr>
              <a:spLocks/>
            </p:cNvSpPr>
            <p:nvPr/>
          </p:nvSpPr>
          <p:spPr bwMode="auto">
            <a:xfrm>
              <a:off x="3862" y="185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8" name="Freeform 85"/>
            <p:cNvSpPr>
              <a:spLocks/>
            </p:cNvSpPr>
            <p:nvPr/>
          </p:nvSpPr>
          <p:spPr bwMode="auto">
            <a:xfrm>
              <a:off x="3845" y="1859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39" name="Freeform 86"/>
            <p:cNvSpPr>
              <a:spLocks/>
            </p:cNvSpPr>
            <p:nvPr/>
          </p:nvSpPr>
          <p:spPr bwMode="auto">
            <a:xfrm>
              <a:off x="3828" y="185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0" name="Freeform 87"/>
            <p:cNvSpPr>
              <a:spLocks/>
            </p:cNvSpPr>
            <p:nvPr/>
          </p:nvSpPr>
          <p:spPr bwMode="auto">
            <a:xfrm>
              <a:off x="3811" y="185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1" name="Freeform 88"/>
            <p:cNvSpPr>
              <a:spLocks/>
            </p:cNvSpPr>
            <p:nvPr/>
          </p:nvSpPr>
          <p:spPr bwMode="auto">
            <a:xfrm>
              <a:off x="3795" y="1859"/>
              <a:ext cx="16" cy="27"/>
            </a:xfrm>
            <a:custGeom>
              <a:avLst/>
              <a:gdLst>
                <a:gd name="T0" fmla="*/ 0 w 96"/>
                <a:gd name="T1" fmla="*/ 0 h 187"/>
                <a:gd name="T2" fmla="*/ 0 w 96"/>
                <a:gd name="T3" fmla="*/ 0 h 187"/>
                <a:gd name="T4" fmla="*/ 0 w 96"/>
                <a:gd name="T5" fmla="*/ 0 h 187"/>
                <a:gd name="T6" fmla="*/ 0 w 96"/>
                <a:gd name="T7" fmla="*/ 0 h 187"/>
                <a:gd name="T8" fmla="*/ 0 w 96"/>
                <a:gd name="T9" fmla="*/ 0 h 187"/>
                <a:gd name="T10" fmla="*/ 0 w 96"/>
                <a:gd name="T11" fmla="*/ 0 h 187"/>
                <a:gd name="T12" fmla="*/ 0 w 96"/>
                <a:gd name="T13" fmla="*/ 0 h 187"/>
                <a:gd name="T14" fmla="*/ 0 w 96"/>
                <a:gd name="T15" fmla="*/ 0 h 187"/>
                <a:gd name="T16" fmla="*/ 0 w 96"/>
                <a:gd name="T17" fmla="*/ 0 h 187"/>
                <a:gd name="T18" fmla="*/ 0 w 9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87"/>
                <a:gd name="T32" fmla="*/ 96 w 9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87">
                  <a:moveTo>
                    <a:pt x="90" y="178"/>
                  </a:moveTo>
                  <a:lnTo>
                    <a:pt x="45" y="187"/>
                  </a:lnTo>
                  <a:lnTo>
                    <a:pt x="96" y="187"/>
                  </a:lnTo>
                  <a:lnTo>
                    <a:pt x="96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0" y="178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2" name="Freeform 89"/>
            <p:cNvSpPr>
              <a:spLocks/>
            </p:cNvSpPr>
            <p:nvPr/>
          </p:nvSpPr>
          <p:spPr bwMode="auto">
            <a:xfrm>
              <a:off x="3778" y="1861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89" y="213"/>
                  </a:lnTo>
                  <a:lnTo>
                    <a:pt x="191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89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3" name="Freeform 90"/>
            <p:cNvSpPr>
              <a:spLocks/>
            </p:cNvSpPr>
            <p:nvPr/>
          </p:nvSpPr>
          <p:spPr bwMode="auto">
            <a:xfrm>
              <a:off x="3769" y="186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4" name="Freeform 91"/>
            <p:cNvSpPr>
              <a:spLocks/>
            </p:cNvSpPr>
            <p:nvPr/>
          </p:nvSpPr>
          <p:spPr bwMode="auto">
            <a:xfrm>
              <a:off x="3752" y="186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5" name="Freeform 92"/>
            <p:cNvSpPr>
              <a:spLocks/>
            </p:cNvSpPr>
            <p:nvPr/>
          </p:nvSpPr>
          <p:spPr bwMode="auto">
            <a:xfrm>
              <a:off x="3735" y="186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6" name="Freeform 93"/>
            <p:cNvSpPr>
              <a:spLocks/>
            </p:cNvSpPr>
            <p:nvPr/>
          </p:nvSpPr>
          <p:spPr bwMode="auto">
            <a:xfrm>
              <a:off x="3711" y="1866"/>
              <a:ext cx="24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1" y="177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7" name="Freeform 94"/>
            <p:cNvSpPr>
              <a:spLocks/>
            </p:cNvSpPr>
            <p:nvPr/>
          </p:nvSpPr>
          <p:spPr bwMode="auto">
            <a:xfrm>
              <a:off x="3694" y="186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5" y="223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8" name="Freeform 95"/>
            <p:cNvSpPr>
              <a:spLocks/>
            </p:cNvSpPr>
            <p:nvPr/>
          </p:nvSpPr>
          <p:spPr bwMode="auto">
            <a:xfrm>
              <a:off x="3685" y="1873"/>
              <a:ext cx="17" cy="26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49" name="Freeform 96"/>
            <p:cNvSpPr>
              <a:spLocks/>
            </p:cNvSpPr>
            <p:nvPr/>
          </p:nvSpPr>
          <p:spPr bwMode="auto">
            <a:xfrm>
              <a:off x="3668" y="187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0" name="Freeform 97"/>
            <p:cNvSpPr>
              <a:spLocks/>
            </p:cNvSpPr>
            <p:nvPr/>
          </p:nvSpPr>
          <p:spPr bwMode="auto">
            <a:xfrm>
              <a:off x="3651" y="187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1" name="Freeform 98"/>
            <p:cNvSpPr>
              <a:spLocks/>
            </p:cNvSpPr>
            <p:nvPr/>
          </p:nvSpPr>
          <p:spPr bwMode="auto">
            <a:xfrm>
              <a:off x="3626" y="1873"/>
              <a:ext cx="25" cy="26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1" y="177"/>
                  </a:moveTo>
                  <a:lnTo>
                    <a:pt x="45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2" name="Freeform 99"/>
            <p:cNvSpPr>
              <a:spLocks/>
            </p:cNvSpPr>
            <p:nvPr/>
          </p:nvSpPr>
          <p:spPr bwMode="auto">
            <a:xfrm>
              <a:off x="3610" y="1874"/>
              <a:ext cx="31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5" y="223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3" name="Freeform 100"/>
            <p:cNvSpPr>
              <a:spLocks/>
            </p:cNvSpPr>
            <p:nvPr/>
          </p:nvSpPr>
          <p:spPr bwMode="auto">
            <a:xfrm>
              <a:off x="3592" y="1879"/>
              <a:ext cx="25" cy="27"/>
            </a:xfrm>
            <a:custGeom>
              <a:avLst/>
              <a:gdLst>
                <a:gd name="T0" fmla="*/ 0 w 152"/>
                <a:gd name="T1" fmla="*/ 0 h 187"/>
                <a:gd name="T2" fmla="*/ 0 w 152"/>
                <a:gd name="T3" fmla="*/ 0 h 187"/>
                <a:gd name="T4" fmla="*/ 0 w 152"/>
                <a:gd name="T5" fmla="*/ 0 h 187"/>
                <a:gd name="T6" fmla="*/ 0 w 152"/>
                <a:gd name="T7" fmla="*/ 0 h 187"/>
                <a:gd name="T8" fmla="*/ 0 w 152"/>
                <a:gd name="T9" fmla="*/ 0 h 187"/>
                <a:gd name="T10" fmla="*/ 0 w 152"/>
                <a:gd name="T11" fmla="*/ 0 h 187"/>
                <a:gd name="T12" fmla="*/ 0 w 152"/>
                <a:gd name="T13" fmla="*/ 0 h 187"/>
                <a:gd name="T14" fmla="*/ 0 w 152"/>
                <a:gd name="T15" fmla="*/ 0 h 187"/>
                <a:gd name="T16" fmla="*/ 0 w 15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87"/>
                <a:gd name="T29" fmla="*/ 152 w 15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87">
                  <a:moveTo>
                    <a:pt x="0" y="187"/>
                  </a:moveTo>
                  <a:lnTo>
                    <a:pt x="0" y="187"/>
                  </a:lnTo>
                  <a:lnTo>
                    <a:pt x="152" y="18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4" name="Freeform 101"/>
            <p:cNvSpPr>
              <a:spLocks/>
            </p:cNvSpPr>
            <p:nvPr/>
          </p:nvSpPr>
          <p:spPr bwMode="auto">
            <a:xfrm>
              <a:off x="3575" y="1879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5" name="Freeform 102"/>
            <p:cNvSpPr>
              <a:spLocks/>
            </p:cNvSpPr>
            <p:nvPr/>
          </p:nvSpPr>
          <p:spPr bwMode="auto">
            <a:xfrm>
              <a:off x="3550" y="1879"/>
              <a:ext cx="25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1" y="178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91" y="178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6" name="Freeform 103"/>
            <p:cNvSpPr>
              <a:spLocks/>
            </p:cNvSpPr>
            <p:nvPr/>
          </p:nvSpPr>
          <p:spPr bwMode="auto">
            <a:xfrm>
              <a:off x="3534" y="1881"/>
              <a:ext cx="31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0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69" y="223"/>
                  </a:lnTo>
                  <a:lnTo>
                    <a:pt x="90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7" name="Freeform 104"/>
            <p:cNvSpPr>
              <a:spLocks/>
            </p:cNvSpPr>
            <p:nvPr/>
          </p:nvSpPr>
          <p:spPr bwMode="auto">
            <a:xfrm>
              <a:off x="3524" y="1886"/>
              <a:ext cx="17" cy="27"/>
            </a:xfrm>
            <a:custGeom>
              <a:avLst/>
              <a:gdLst>
                <a:gd name="T0" fmla="*/ 0 w 103"/>
                <a:gd name="T1" fmla="*/ 0 h 187"/>
                <a:gd name="T2" fmla="*/ 0 w 103"/>
                <a:gd name="T3" fmla="*/ 0 h 187"/>
                <a:gd name="T4" fmla="*/ 0 w 103"/>
                <a:gd name="T5" fmla="*/ 0 h 187"/>
                <a:gd name="T6" fmla="*/ 0 w 103"/>
                <a:gd name="T7" fmla="*/ 0 h 187"/>
                <a:gd name="T8" fmla="*/ 0 w 103"/>
                <a:gd name="T9" fmla="*/ 0 h 187"/>
                <a:gd name="T10" fmla="*/ 0 w 103"/>
                <a:gd name="T11" fmla="*/ 0 h 187"/>
                <a:gd name="T12" fmla="*/ 0 w 103"/>
                <a:gd name="T13" fmla="*/ 0 h 187"/>
                <a:gd name="T14" fmla="*/ 0 w 103"/>
                <a:gd name="T15" fmla="*/ 0 h 187"/>
                <a:gd name="T16" fmla="*/ 0 w 103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"/>
                <a:gd name="T28" fmla="*/ 0 h 187"/>
                <a:gd name="T29" fmla="*/ 103 w 103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" h="187">
                  <a:moveTo>
                    <a:pt x="0" y="187"/>
                  </a:moveTo>
                  <a:lnTo>
                    <a:pt x="0" y="187"/>
                  </a:lnTo>
                  <a:lnTo>
                    <a:pt x="103" y="187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8" name="Freeform 105"/>
            <p:cNvSpPr>
              <a:spLocks/>
            </p:cNvSpPr>
            <p:nvPr/>
          </p:nvSpPr>
          <p:spPr bwMode="auto">
            <a:xfrm>
              <a:off x="3507" y="1886"/>
              <a:ext cx="17" cy="27"/>
            </a:xfrm>
            <a:custGeom>
              <a:avLst/>
              <a:gdLst>
                <a:gd name="T0" fmla="*/ 0 w 100"/>
                <a:gd name="T1" fmla="*/ 0 h 187"/>
                <a:gd name="T2" fmla="*/ 0 w 100"/>
                <a:gd name="T3" fmla="*/ 0 h 187"/>
                <a:gd name="T4" fmla="*/ 0 w 100"/>
                <a:gd name="T5" fmla="*/ 0 h 187"/>
                <a:gd name="T6" fmla="*/ 0 w 100"/>
                <a:gd name="T7" fmla="*/ 0 h 187"/>
                <a:gd name="T8" fmla="*/ 0 w 100"/>
                <a:gd name="T9" fmla="*/ 0 h 187"/>
                <a:gd name="T10" fmla="*/ 0 w 100"/>
                <a:gd name="T11" fmla="*/ 0 h 187"/>
                <a:gd name="T12" fmla="*/ 0 w 100"/>
                <a:gd name="T13" fmla="*/ 0 h 187"/>
                <a:gd name="T14" fmla="*/ 0 w 100"/>
                <a:gd name="T15" fmla="*/ 0 h 187"/>
                <a:gd name="T16" fmla="*/ 0 w 10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87"/>
                <a:gd name="T29" fmla="*/ 100 w 10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87">
                  <a:moveTo>
                    <a:pt x="0" y="187"/>
                  </a:moveTo>
                  <a:lnTo>
                    <a:pt x="0" y="187"/>
                  </a:lnTo>
                  <a:lnTo>
                    <a:pt x="100" y="187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59" name="Freeform 106"/>
            <p:cNvSpPr>
              <a:spLocks/>
            </p:cNvSpPr>
            <p:nvPr/>
          </p:nvSpPr>
          <p:spPr bwMode="auto">
            <a:xfrm>
              <a:off x="3483" y="1886"/>
              <a:ext cx="24" cy="27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0" y="177"/>
                  </a:moveTo>
                  <a:lnTo>
                    <a:pt x="44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4" y="0"/>
                  </a:lnTo>
                  <a:lnTo>
                    <a:pt x="0" y="11"/>
                  </a:lnTo>
                  <a:lnTo>
                    <a:pt x="44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0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0" name="Freeform 107"/>
            <p:cNvSpPr>
              <a:spLocks/>
            </p:cNvSpPr>
            <p:nvPr/>
          </p:nvSpPr>
          <p:spPr bwMode="auto">
            <a:xfrm>
              <a:off x="3466" y="188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1" name="Freeform 108"/>
            <p:cNvSpPr>
              <a:spLocks/>
            </p:cNvSpPr>
            <p:nvPr/>
          </p:nvSpPr>
          <p:spPr bwMode="auto">
            <a:xfrm>
              <a:off x="3457" y="1893"/>
              <a:ext cx="16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2" name="Freeform 109"/>
            <p:cNvSpPr>
              <a:spLocks/>
            </p:cNvSpPr>
            <p:nvPr/>
          </p:nvSpPr>
          <p:spPr bwMode="auto">
            <a:xfrm>
              <a:off x="3440" y="1893"/>
              <a:ext cx="17" cy="26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3" name="Freeform 110"/>
            <p:cNvSpPr>
              <a:spLocks/>
            </p:cNvSpPr>
            <p:nvPr/>
          </p:nvSpPr>
          <p:spPr bwMode="auto">
            <a:xfrm>
              <a:off x="3415" y="1893"/>
              <a:ext cx="25" cy="26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1" y="177"/>
                  </a:moveTo>
                  <a:lnTo>
                    <a:pt x="46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4" name="Freeform 111"/>
            <p:cNvSpPr>
              <a:spLocks/>
            </p:cNvSpPr>
            <p:nvPr/>
          </p:nvSpPr>
          <p:spPr bwMode="auto">
            <a:xfrm>
              <a:off x="3398" y="1894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5" y="223"/>
                  </a:moveTo>
                  <a:lnTo>
                    <a:pt x="90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3"/>
                  </a:lnTo>
                  <a:lnTo>
                    <a:pt x="68" y="223"/>
                  </a:lnTo>
                  <a:lnTo>
                    <a:pt x="90" y="214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5" name="Freeform 112"/>
            <p:cNvSpPr>
              <a:spLocks/>
            </p:cNvSpPr>
            <p:nvPr/>
          </p:nvSpPr>
          <p:spPr bwMode="auto">
            <a:xfrm>
              <a:off x="3389" y="1899"/>
              <a:ext cx="17" cy="27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6" name="Freeform 113"/>
            <p:cNvSpPr>
              <a:spLocks/>
            </p:cNvSpPr>
            <p:nvPr/>
          </p:nvSpPr>
          <p:spPr bwMode="auto">
            <a:xfrm>
              <a:off x="3364" y="1899"/>
              <a:ext cx="25" cy="27"/>
            </a:xfrm>
            <a:custGeom>
              <a:avLst/>
              <a:gdLst>
                <a:gd name="T0" fmla="*/ 0 w 152"/>
                <a:gd name="T1" fmla="*/ 0 h 186"/>
                <a:gd name="T2" fmla="*/ 0 w 152"/>
                <a:gd name="T3" fmla="*/ 0 h 186"/>
                <a:gd name="T4" fmla="*/ 0 w 152"/>
                <a:gd name="T5" fmla="*/ 0 h 186"/>
                <a:gd name="T6" fmla="*/ 0 w 152"/>
                <a:gd name="T7" fmla="*/ 0 h 186"/>
                <a:gd name="T8" fmla="*/ 0 w 152"/>
                <a:gd name="T9" fmla="*/ 0 h 186"/>
                <a:gd name="T10" fmla="*/ 0 w 152"/>
                <a:gd name="T11" fmla="*/ 0 h 186"/>
                <a:gd name="T12" fmla="*/ 0 w 152"/>
                <a:gd name="T13" fmla="*/ 0 h 186"/>
                <a:gd name="T14" fmla="*/ 0 w 152"/>
                <a:gd name="T15" fmla="*/ 0 h 186"/>
                <a:gd name="T16" fmla="*/ 0 w 15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86"/>
                <a:gd name="T29" fmla="*/ 152 w 15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86">
                  <a:moveTo>
                    <a:pt x="0" y="186"/>
                  </a:moveTo>
                  <a:lnTo>
                    <a:pt x="0" y="186"/>
                  </a:lnTo>
                  <a:lnTo>
                    <a:pt x="152" y="186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7" name="Freeform 114"/>
            <p:cNvSpPr>
              <a:spLocks/>
            </p:cNvSpPr>
            <p:nvPr/>
          </p:nvSpPr>
          <p:spPr bwMode="auto">
            <a:xfrm>
              <a:off x="3339" y="1899"/>
              <a:ext cx="25" cy="27"/>
            </a:xfrm>
            <a:custGeom>
              <a:avLst/>
              <a:gdLst>
                <a:gd name="T0" fmla="*/ 0 w 147"/>
                <a:gd name="T1" fmla="*/ 0 h 186"/>
                <a:gd name="T2" fmla="*/ 0 w 147"/>
                <a:gd name="T3" fmla="*/ 0 h 186"/>
                <a:gd name="T4" fmla="*/ 0 w 147"/>
                <a:gd name="T5" fmla="*/ 0 h 186"/>
                <a:gd name="T6" fmla="*/ 0 w 147"/>
                <a:gd name="T7" fmla="*/ 0 h 186"/>
                <a:gd name="T8" fmla="*/ 0 w 147"/>
                <a:gd name="T9" fmla="*/ 0 h 186"/>
                <a:gd name="T10" fmla="*/ 0 w 147"/>
                <a:gd name="T11" fmla="*/ 0 h 186"/>
                <a:gd name="T12" fmla="*/ 0 w 147"/>
                <a:gd name="T13" fmla="*/ 0 h 186"/>
                <a:gd name="T14" fmla="*/ 0 w 147"/>
                <a:gd name="T15" fmla="*/ 0 h 186"/>
                <a:gd name="T16" fmla="*/ 0 w 147"/>
                <a:gd name="T17" fmla="*/ 0 h 186"/>
                <a:gd name="T18" fmla="*/ 0 w 147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6"/>
                <a:gd name="T32" fmla="*/ 147 w 147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6">
                  <a:moveTo>
                    <a:pt x="90" y="177"/>
                  </a:moveTo>
                  <a:lnTo>
                    <a:pt x="46" y="186"/>
                  </a:lnTo>
                  <a:lnTo>
                    <a:pt x="147" y="186"/>
                  </a:lnTo>
                  <a:lnTo>
                    <a:pt x="147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0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8" name="Freeform 115"/>
            <p:cNvSpPr>
              <a:spLocks/>
            </p:cNvSpPr>
            <p:nvPr/>
          </p:nvSpPr>
          <p:spPr bwMode="auto">
            <a:xfrm>
              <a:off x="3322" y="190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1" y="212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69" name="Freeform 116"/>
            <p:cNvSpPr>
              <a:spLocks/>
            </p:cNvSpPr>
            <p:nvPr/>
          </p:nvSpPr>
          <p:spPr bwMode="auto">
            <a:xfrm>
              <a:off x="3313" y="190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0" name="Freeform 117"/>
            <p:cNvSpPr>
              <a:spLocks/>
            </p:cNvSpPr>
            <p:nvPr/>
          </p:nvSpPr>
          <p:spPr bwMode="auto">
            <a:xfrm>
              <a:off x="3289" y="1906"/>
              <a:ext cx="24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6"/>
                  </a:moveTo>
                  <a:lnTo>
                    <a:pt x="44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11"/>
                  </a:lnTo>
                  <a:lnTo>
                    <a:pt x="44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89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1" name="Freeform 118"/>
            <p:cNvSpPr>
              <a:spLocks/>
            </p:cNvSpPr>
            <p:nvPr/>
          </p:nvSpPr>
          <p:spPr bwMode="auto">
            <a:xfrm>
              <a:off x="3272" y="190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2"/>
                  </a:lnTo>
                  <a:lnTo>
                    <a:pt x="192" y="165"/>
                  </a:lnTo>
                  <a:lnTo>
                    <a:pt x="103" y="0"/>
                  </a:lnTo>
                  <a:lnTo>
                    <a:pt x="0" y="46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1" y="212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2" name="Freeform 119"/>
            <p:cNvSpPr>
              <a:spLocks/>
            </p:cNvSpPr>
            <p:nvPr/>
          </p:nvSpPr>
          <p:spPr bwMode="auto">
            <a:xfrm>
              <a:off x="3262" y="191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3" name="Freeform 120"/>
            <p:cNvSpPr>
              <a:spLocks/>
            </p:cNvSpPr>
            <p:nvPr/>
          </p:nvSpPr>
          <p:spPr bwMode="auto">
            <a:xfrm>
              <a:off x="3238" y="1913"/>
              <a:ext cx="24" cy="26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6"/>
                  </a:moveTo>
                  <a:lnTo>
                    <a:pt x="44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9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89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4" name="Freeform 121"/>
            <p:cNvSpPr>
              <a:spLocks/>
            </p:cNvSpPr>
            <p:nvPr/>
          </p:nvSpPr>
          <p:spPr bwMode="auto">
            <a:xfrm>
              <a:off x="3221" y="1914"/>
              <a:ext cx="32" cy="32"/>
            </a:xfrm>
            <a:custGeom>
              <a:avLst/>
              <a:gdLst>
                <a:gd name="T0" fmla="*/ 0 w 191"/>
                <a:gd name="T1" fmla="*/ 0 h 224"/>
                <a:gd name="T2" fmla="*/ 0 w 191"/>
                <a:gd name="T3" fmla="*/ 0 h 224"/>
                <a:gd name="T4" fmla="*/ 0 w 191"/>
                <a:gd name="T5" fmla="*/ 0 h 224"/>
                <a:gd name="T6" fmla="*/ 0 w 191"/>
                <a:gd name="T7" fmla="*/ 0 h 224"/>
                <a:gd name="T8" fmla="*/ 0 w 191"/>
                <a:gd name="T9" fmla="*/ 0 h 224"/>
                <a:gd name="T10" fmla="*/ 0 w 191"/>
                <a:gd name="T11" fmla="*/ 0 h 224"/>
                <a:gd name="T12" fmla="*/ 0 w 191"/>
                <a:gd name="T13" fmla="*/ 0 h 224"/>
                <a:gd name="T14" fmla="*/ 0 w 191"/>
                <a:gd name="T15" fmla="*/ 0 h 224"/>
                <a:gd name="T16" fmla="*/ 0 w 191"/>
                <a:gd name="T17" fmla="*/ 0 h 224"/>
                <a:gd name="T18" fmla="*/ 0 w 191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4"/>
                <a:gd name="T32" fmla="*/ 191 w 191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4">
                  <a:moveTo>
                    <a:pt x="45" y="224"/>
                  </a:moveTo>
                  <a:lnTo>
                    <a:pt x="90" y="214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8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0" y="214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5" name="Freeform 122"/>
            <p:cNvSpPr>
              <a:spLocks/>
            </p:cNvSpPr>
            <p:nvPr/>
          </p:nvSpPr>
          <p:spPr bwMode="auto">
            <a:xfrm>
              <a:off x="3212" y="1919"/>
              <a:ext cx="16" cy="27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6" name="Freeform 123"/>
            <p:cNvSpPr>
              <a:spLocks/>
            </p:cNvSpPr>
            <p:nvPr/>
          </p:nvSpPr>
          <p:spPr bwMode="auto">
            <a:xfrm>
              <a:off x="3189" y="1919"/>
              <a:ext cx="23" cy="27"/>
            </a:xfrm>
            <a:custGeom>
              <a:avLst/>
              <a:gdLst>
                <a:gd name="T0" fmla="*/ 0 w 134"/>
                <a:gd name="T1" fmla="*/ 0 h 186"/>
                <a:gd name="T2" fmla="*/ 0 w 134"/>
                <a:gd name="T3" fmla="*/ 0 h 186"/>
                <a:gd name="T4" fmla="*/ 0 w 134"/>
                <a:gd name="T5" fmla="*/ 0 h 186"/>
                <a:gd name="T6" fmla="*/ 0 w 134"/>
                <a:gd name="T7" fmla="*/ 0 h 186"/>
                <a:gd name="T8" fmla="*/ 0 w 134"/>
                <a:gd name="T9" fmla="*/ 0 h 186"/>
                <a:gd name="T10" fmla="*/ 0 w 134"/>
                <a:gd name="T11" fmla="*/ 0 h 186"/>
                <a:gd name="T12" fmla="*/ 0 w 134"/>
                <a:gd name="T13" fmla="*/ 0 h 186"/>
                <a:gd name="T14" fmla="*/ 0 w 134"/>
                <a:gd name="T15" fmla="*/ 0 h 186"/>
                <a:gd name="T16" fmla="*/ 0 w 134"/>
                <a:gd name="T17" fmla="*/ 0 h 186"/>
                <a:gd name="T18" fmla="*/ 0 w 134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"/>
                <a:gd name="T31" fmla="*/ 0 h 186"/>
                <a:gd name="T32" fmla="*/ 134 w 134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" h="186">
                  <a:moveTo>
                    <a:pt x="64" y="182"/>
                  </a:moveTo>
                  <a:lnTo>
                    <a:pt x="32" y="186"/>
                  </a:lnTo>
                  <a:lnTo>
                    <a:pt x="134" y="186"/>
                  </a:lnTo>
                  <a:lnTo>
                    <a:pt x="134" y="0"/>
                  </a:lnTo>
                  <a:lnTo>
                    <a:pt x="32" y="0"/>
                  </a:lnTo>
                  <a:lnTo>
                    <a:pt x="0" y="5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5"/>
                  </a:lnTo>
                  <a:lnTo>
                    <a:pt x="64" y="18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7" name="Freeform 124"/>
            <p:cNvSpPr>
              <a:spLocks/>
            </p:cNvSpPr>
            <p:nvPr/>
          </p:nvSpPr>
          <p:spPr bwMode="auto">
            <a:xfrm>
              <a:off x="3164" y="1920"/>
              <a:ext cx="36" cy="33"/>
            </a:xfrm>
            <a:custGeom>
              <a:avLst/>
              <a:gdLst>
                <a:gd name="T0" fmla="*/ 0 w 216"/>
                <a:gd name="T1" fmla="*/ 0 h 228"/>
                <a:gd name="T2" fmla="*/ 0 w 216"/>
                <a:gd name="T3" fmla="*/ 0 h 228"/>
                <a:gd name="T4" fmla="*/ 0 w 216"/>
                <a:gd name="T5" fmla="*/ 0 h 228"/>
                <a:gd name="T6" fmla="*/ 0 w 216"/>
                <a:gd name="T7" fmla="*/ 0 h 228"/>
                <a:gd name="T8" fmla="*/ 0 w 216"/>
                <a:gd name="T9" fmla="*/ 0 h 228"/>
                <a:gd name="T10" fmla="*/ 0 w 216"/>
                <a:gd name="T11" fmla="*/ 0 h 228"/>
                <a:gd name="T12" fmla="*/ 0 w 216"/>
                <a:gd name="T13" fmla="*/ 0 h 228"/>
                <a:gd name="T14" fmla="*/ 0 w 216"/>
                <a:gd name="T15" fmla="*/ 0 h 228"/>
                <a:gd name="T16" fmla="*/ 0 w 216"/>
                <a:gd name="T17" fmla="*/ 0 h 228"/>
                <a:gd name="T18" fmla="*/ 0 w 216"/>
                <a:gd name="T19" fmla="*/ 0 h 2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"/>
                <a:gd name="T31" fmla="*/ 0 h 228"/>
                <a:gd name="T32" fmla="*/ 216 w 216"/>
                <a:gd name="T33" fmla="*/ 228 h 2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" h="228">
                  <a:moveTo>
                    <a:pt x="32" y="228"/>
                  </a:moveTo>
                  <a:lnTo>
                    <a:pt x="64" y="223"/>
                  </a:lnTo>
                  <a:lnTo>
                    <a:pt x="216" y="177"/>
                  </a:lnTo>
                  <a:lnTo>
                    <a:pt x="152" y="0"/>
                  </a:lnTo>
                  <a:lnTo>
                    <a:pt x="0" y="46"/>
                  </a:lnTo>
                  <a:lnTo>
                    <a:pt x="32" y="41"/>
                  </a:lnTo>
                  <a:lnTo>
                    <a:pt x="32" y="228"/>
                  </a:lnTo>
                  <a:lnTo>
                    <a:pt x="48" y="228"/>
                  </a:lnTo>
                  <a:lnTo>
                    <a:pt x="64" y="223"/>
                  </a:lnTo>
                  <a:lnTo>
                    <a:pt x="32" y="228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8" name="Freeform 125"/>
            <p:cNvSpPr>
              <a:spLocks/>
            </p:cNvSpPr>
            <p:nvPr/>
          </p:nvSpPr>
          <p:spPr bwMode="auto">
            <a:xfrm>
              <a:off x="3153" y="1926"/>
              <a:ext cx="16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79" name="Freeform 126"/>
            <p:cNvSpPr>
              <a:spLocks/>
            </p:cNvSpPr>
            <p:nvPr/>
          </p:nvSpPr>
          <p:spPr bwMode="auto">
            <a:xfrm>
              <a:off x="3128" y="1926"/>
              <a:ext cx="25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6"/>
                  </a:moveTo>
                  <a:lnTo>
                    <a:pt x="44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10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89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0" name="Freeform 127"/>
            <p:cNvSpPr>
              <a:spLocks/>
            </p:cNvSpPr>
            <p:nvPr/>
          </p:nvSpPr>
          <p:spPr bwMode="auto">
            <a:xfrm>
              <a:off x="3111" y="1927"/>
              <a:ext cx="32" cy="32"/>
            </a:xfrm>
            <a:custGeom>
              <a:avLst/>
              <a:gdLst>
                <a:gd name="T0" fmla="*/ 0 w 191"/>
                <a:gd name="T1" fmla="*/ 0 h 224"/>
                <a:gd name="T2" fmla="*/ 0 w 191"/>
                <a:gd name="T3" fmla="*/ 0 h 224"/>
                <a:gd name="T4" fmla="*/ 0 w 191"/>
                <a:gd name="T5" fmla="*/ 0 h 224"/>
                <a:gd name="T6" fmla="*/ 0 w 191"/>
                <a:gd name="T7" fmla="*/ 0 h 224"/>
                <a:gd name="T8" fmla="*/ 0 w 191"/>
                <a:gd name="T9" fmla="*/ 0 h 224"/>
                <a:gd name="T10" fmla="*/ 0 w 191"/>
                <a:gd name="T11" fmla="*/ 0 h 224"/>
                <a:gd name="T12" fmla="*/ 0 w 191"/>
                <a:gd name="T13" fmla="*/ 0 h 224"/>
                <a:gd name="T14" fmla="*/ 0 w 191"/>
                <a:gd name="T15" fmla="*/ 0 h 224"/>
                <a:gd name="T16" fmla="*/ 0 w 191"/>
                <a:gd name="T17" fmla="*/ 0 h 224"/>
                <a:gd name="T18" fmla="*/ 0 w 191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4"/>
                <a:gd name="T32" fmla="*/ 191 w 191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4">
                  <a:moveTo>
                    <a:pt x="45" y="224"/>
                  </a:moveTo>
                  <a:lnTo>
                    <a:pt x="90" y="213"/>
                  </a:lnTo>
                  <a:lnTo>
                    <a:pt x="191" y="166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0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1" name="Freeform 128"/>
            <p:cNvSpPr>
              <a:spLocks/>
            </p:cNvSpPr>
            <p:nvPr/>
          </p:nvSpPr>
          <p:spPr bwMode="auto">
            <a:xfrm>
              <a:off x="3094" y="1933"/>
              <a:ext cx="25" cy="26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6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9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89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2" name="Freeform 129"/>
            <p:cNvSpPr>
              <a:spLocks/>
            </p:cNvSpPr>
            <p:nvPr/>
          </p:nvSpPr>
          <p:spPr bwMode="auto">
            <a:xfrm>
              <a:off x="3077" y="1934"/>
              <a:ext cx="32" cy="32"/>
            </a:xfrm>
            <a:custGeom>
              <a:avLst/>
              <a:gdLst>
                <a:gd name="T0" fmla="*/ 0 w 191"/>
                <a:gd name="T1" fmla="*/ 0 h 224"/>
                <a:gd name="T2" fmla="*/ 0 w 191"/>
                <a:gd name="T3" fmla="*/ 0 h 224"/>
                <a:gd name="T4" fmla="*/ 0 w 191"/>
                <a:gd name="T5" fmla="*/ 0 h 224"/>
                <a:gd name="T6" fmla="*/ 0 w 191"/>
                <a:gd name="T7" fmla="*/ 0 h 224"/>
                <a:gd name="T8" fmla="*/ 0 w 191"/>
                <a:gd name="T9" fmla="*/ 0 h 224"/>
                <a:gd name="T10" fmla="*/ 0 w 191"/>
                <a:gd name="T11" fmla="*/ 0 h 224"/>
                <a:gd name="T12" fmla="*/ 0 w 191"/>
                <a:gd name="T13" fmla="*/ 0 h 224"/>
                <a:gd name="T14" fmla="*/ 0 w 191"/>
                <a:gd name="T15" fmla="*/ 0 h 224"/>
                <a:gd name="T16" fmla="*/ 0 w 191"/>
                <a:gd name="T17" fmla="*/ 0 h 224"/>
                <a:gd name="T18" fmla="*/ 0 w 191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4"/>
                <a:gd name="T32" fmla="*/ 191 w 191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4">
                  <a:moveTo>
                    <a:pt x="45" y="224"/>
                  </a:moveTo>
                  <a:lnTo>
                    <a:pt x="90" y="214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8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0" y="214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3" name="Freeform 130"/>
            <p:cNvSpPr>
              <a:spLocks/>
            </p:cNvSpPr>
            <p:nvPr/>
          </p:nvSpPr>
          <p:spPr bwMode="auto">
            <a:xfrm>
              <a:off x="3068" y="1939"/>
              <a:ext cx="17" cy="27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4" name="Freeform 131"/>
            <p:cNvSpPr>
              <a:spLocks/>
            </p:cNvSpPr>
            <p:nvPr/>
          </p:nvSpPr>
          <p:spPr bwMode="auto">
            <a:xfrm>
              <a:off x="3044" y="1939"/>
              <a:ext cx="24" cy="27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89" y="176"/>
                  </a:moveTo>
                  <a:lnTo>
                    <a:pt x="44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9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9"/>
                  </a:lnTo>
                  <a:lnTo>
                    <a:pt x="89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5" name="Freeform 132"/>
            <p:cNvSpPr>
              <a:spLocks/>
            </p:cNvSpPr>
            <p:nvPr/>
          </p:nvSpPr>
          <p:spPr bwMode="auto">
            <a:xfrm>
              <a:off x="3027" y="1941"/>
              <a:ext cx="32" cy="32"/>
            </a:xfrm>
            <a:custGeom>
              <a:avLst/>
              <a:gdLst>
                <a:gd name="T0" fmla="*/ 0 w 191"/>
                <a:gd name="T1" fmla="*/ 0 h 224"/>
                <a:gd name="T2" fmla="*/ 0 w 191"/>
                <a:gd name="T3" fmla="*/ 0 h 224"/>
                <a:gd name="T4" fmla="*/ 0 w 191"/>
                <a:gd name="T5" fmla="*/ 0 h 224"/>
                <a:gd name="T6" fmla="*/ 0 w 191"/>
                <a:gd name="T7" fmla="*/ 0 h 224"/>
                <a:gd name="T8" fmla="*/ 0 w 191"/>
                <a:gd name="T9" fmla="*/ 0 h 224"/>
                <a:gd name="T10" fmla="*/ 0 w 191"/>
                <a:gd name="T11" fmla="*/ 0 h 224"/>
                <a:gd name="T12" fmla="*/ 0 w 191"/>
                <a:gd name="T13" fmla="*/ 0 h 224"/>
                <a:gd name="T14" fmla="*/ 0 w 191"/>
                <a:gd name="T15" fmla="*/ 0 h 224"/>
                <a:gd name="T16" fmla="*/ 0 w 191"/>
                <a:gd name="T17" fmla="*/ 0 h 224"/>
                <a:gd name="T18" fmla="*/ 0 w 191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4"/>
                <a:gd name="T32" fmla="*/ 191 w 191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4">
                  <a:moveTo>
                    <a:pt x="45" y="224"/>
                  </a:moveTo>
                  <a:lnTo>
                    <a:pt x="91" y="214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1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6" name="Freeform 133"/>
            <p:cNvSpPr>
              <a:spLocks/>
            </p:cNvSpPr>
            <p:nvPr/>
          </p:nvSpPr>
          <p:spPr bwMode="auto">
            <a:xfrm>
              <a:off x="3010" y="1946"/>
              <a:ext cx="24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6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89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7" name="Freeform 134"/>
            <p:cNvSpPr>
              <a:spLocks/>
            </p:cNvSpPr>
            <p:nvPr/>
          </p:nvSpPr>
          <p:spPr bwMode="auto">
            <a:xfrm>
              <a:off x="2993" y="1947"/>
              <a:ext cx="32" cy="32"/>
            </a:xfrm>
            <a:custGeom>
              <a:avLst/>
              <a:gdLst>
                <a:gd name="T0" fmla="*/ 0 w 191"/>
                <a:gd name="T1" fmla="*/ 0 h 224"/>
                <a:gd name="T2" fmla="*/ 0 w 191"/>
                <a:gd name="T3" fmla="*/ 0 h 224"/>
                <a:gd name="T4" fmla="*/ 0 w 191"/>
                <a:gd name="T5" fmla="*/ 0 h 224"/>
                <a:gd name="T6" fmla="*/ 0 w 191"/>
                <a:gd name="T7" fmla="*/ 0 h 224"/>
                <a:gd name="T8" fmla="*/ 0 w 191"/>
                <a:gd name="T9" fmla="*/ 0 h 224"/>
                <a:gd name="T10" fmla="*/ 0 w 191"/>
                <a:gd name="T11" fmla="*/ 0 h 224"/>
                <a:gd name="T12" fmla="*/ 0 w 191"/>
                <a:gd name="T13" fmla="*/ 0 h 224"/>
                <a:gd name="T14" fmla="*/ 0 w 191"/>
                <a:gd name="T15" fmla="*/ 0 h 224"/>
                <a:gd name="T16" fmla="*/ 0 w 191"/>
                <a:gd name="T17" fmla="*/ 0 h 224"/>
                <a:gd name="T18" fmla="*/ 0 w 191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4"/>
                <a:gd name="T32" fmla="*/ 191 w 191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4">
                  <a:moveTo>
                    <a:pt x="45" y="224"/>
                  </a:moveTo>
                  <a:lnTo>
                    <a:pt x="91" y="213"/>
                  </a:lnTo>
                  <a:lnTo>
                    <a:pt x="191" y="166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1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8" name="Freeform 135"/>
            <p:cNvSpPr>
              <a:spLocks/>
            </p:cNvSpPr>
            <p:nvPr/>
          </p:nvSpPr>
          <p:spPr bwMode="auto">
            <a:xfrm>
              <a:off x="2976" y="1953"/>
              <a:ext cx="24" cy="26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1" y="176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89" name="Freeform 136"/>
            <p:cNvSpPr>
              <a:spLocks/>
            </p:cNvSpPr>
            <p:nvPr/>
          </p:nvSpPr>
          <p:spPr bwMode="auto">
            <a:xfrm>
              <a:off x="2959" y="1954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4" y="224"/>
                  </a:moveTo>
                  <a:lnTo>
                    <a:pt x="90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44" y="37"/>
                  </a:lnTo>
                  <a:lnTo>
                    <a:pt x="44" y="224"/>
                  </a:lnTo>
                  <a:lnTo>
                    <a:pt x="68" y="224"/>
                  </a:lnTo>
                  <a:lnTo>
                    <a:pt x="90" y="213"/>
                  </a:lnTo>
                  <a:lnTo>
                    <a:pt x="44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0" name="Freeform 137"/>
            <p:cNvSpPr>
              <a:spLocks/>
            </p:cNvSpPr>
            <p:nvPr/>
          </p:nvSpPr>
          <p:spPr bwMode="auto">
            <a:xfrm>
              <a:off x="2950" y="195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1" name="Freeform 138"/>
            <p:cNvSpPr>
              <a:spLocks/>
            </p:cNvSpPr>
            <p:nvPr/>
          </p:nvSpPr>
          <p:spPr bwMode="auto">
            <a:xfrm>
              <a:off x="2925" y="1959"/>
              <a:ext cx="25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0" y="176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9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2" name="Freeform 139"/>
            <p:cNvSpPr>
              <a:spLocks/>
            </p:cNvSpPr>
            <p:nvPr/>
          </p:nvSpPr>
          <p:spPr bwMode="auto">
            <a:xfrm>
              <a:off x="2908" y="1961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1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3" name="Freeform 140"/>
            <p:cNvSpPr>
              <a:spLocks/>
            </p:cNvSpPr>
            <p:nvPr/>
          </p:nvSpPr>
          <p:spPr bwMode="auto">
            <a:xfrm>
              <a:off x="2891" y="1966"/>
              <a:ext cx="25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1" y="177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4" name="Freeform 141"/>
            <p:cNvSpPr>
              <a:spLocks/>
            </p:cNvSpPr>
            <p:nvPr/>
          </p:nvSpPr>
          <p:spPr bwMode="auto">
            <a:xfrm>
              <a:off x="2875" y="1967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90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8" y="224"/>
                  </a:lnTo>
                  <a:lnTo>
                    <a:pt x="90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5" name="Freeform 142"/>
            <p:cNvSpPr>
              <a:spLocks/>
            </p:cNvSpPr>
            <p:nvPr/>
          </p:nvSpPr>
          <p:spPr bwMode="auto">
            <a:xfrm>
              <a:off x="2858" y="1973"/>
              <a:ext cx="24" cy="26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1" y="176"/>
                  </a:moveTo>
                  <a:lnTo>
                    <a:pt x="45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6" name="Freeform 143"/>
            <p:cNvSpPr>
              <a:spLocks/>
            </p:cNvSpPr>
            <p:nvPr/>
          </p:nvSpPr>
          <p:spPr bwMode="auto">
            <a:xfrm>
              <a:off x="2841" y="1974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1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7" name="Freeform 144"/>
            <p:cNvSpPr>
              <a:spLocks/>
            </p:cNvSpPr>
            <p:nvPr/>
          </p:nvSpPr>
          <p:spPr bwMode="auto">
            <a:xfrm>
              <a:off x="2824" y="1979"/>
              <a:ext cx="24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0" y="176"/>
                  </a:moveTo>
                  <a:lnTo>
                    <a:pt x="44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9"/>
                  </a:lnTo>
                  <a:lnTo>
                    <a:pt x="44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8" name="Freeform 145"/>
            <p:cNvSpPr>
              <a:spLocks/>
            </p:cNvSpPr>
            <p:nvPr/>
          </p:nvSpPr>
          <p:spPr bwMode="auto">
            <a:xfrm>
              <a:off x="2807" y="1981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8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1" y="214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999" name="Freeform 146"/>
            <p:cNvSpPr>
              <a:spLocks/>
            </p:cNvSpPr>
            <p:nvPr/>
          </p:nvSpPr>
          <p:spPr bwMode="auto">
            <a:xfrm>
              <a:off x="2790" y="1986"/>
              <a:ext cx="25" cy="27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90" y="176"/>
                  </a:moveTo>
                  <a:lnTo>
                    <a:pt x="46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6" y="0"/>
                  </a:lnTo>
                  <a:lnTo>
                    <a:pt x="0" y="9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9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0" name="Freeform 147"/>
            <p:cNvSpPr>
              <a:spLocks/>
            </p:cNvSpPr>
            <p:nvPr/>
          </p:nvSpPr>
          <p:spPr bwMode="auto">
            <a:xfrm>
              <a:off x="2773" y="198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5" y="223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1" name="Freeform 148"/>
            <p:cNvSpPr>
              <a:spLocks/>
            </p:cNvSpPr>
            <p:nvPr/>
          </p:nvSpPr>
          <p:spPr bwMode="auto">
            <a:xfrm>
              <a:off x="2756" y="1993"/>
              <a:ext cx="25" cy="26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91" y="176"/>
                  </a:moveTo>
                  <a:lnTo>
                    <a:pt x="46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2" name="Freeform 149"/>
            <p:cNvSpPr>
              <a:spLocks/>
            </p:cNvSpPr>
            <p:nvPr/>
          </p:nvSpPr>
          <p:spPr bwMode="auto">
            <a:xfrm>
              <a:off x="2740" y="1994"/>
              <a:ext cx="31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4" y="223"/>
                  </a:moveTo>
                  <a:lnTo>
                    <a:pt x="90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4" y="37"/>
                  </a:lnTo>
                  <a:lnTo>
                    <a:pt x="44" y="223"/>
                  </a:lnTo>
                  <a:lnTo>
                    <a:pt x="68" y="223"/>
                  </a:lnTo>
                  <a:lnTo>
                    <a:pt x="90" y="21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3" name="Freeform 150"/>
            <p:cNvSpPr>
              <a:spLocks/>
            </p:cNvSpPr>
            <p:nvPr/>
          </p:nvSpPr>
          <p:spPr bwMode="auto">
            <a:xfrm>
              <a:off x="2723" y="1999"/>
              <a:ext cx="24" cy="27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91" y="176"/>
                  </a:moveTo>
                  <a:lnTo>
                    <a:pt x="46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6" y="0"/>
                  </a:lnTo>
                  <a:lnTo>
                    <a:pt x="0" y="9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4" name="Freeform 151"/>
            <p:cNvSpPr>
              <a:spLocks/>
            </p:cNvSpPr>
            <p:nvPr/>
          </p:nvSpPr>
          <p:spPr bwMode="auto">
            <a:xfrm>
              <a:off x="2706" y="2001"/>
              <a:ext cx="32" cy="31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0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6" y="38"/>
                  </a:lnTo>
                  <a:lnTo>
                    <a:pt x="46" y="223"/>
                  </a:lnTo>
                  <a:lnTo>
                    <a:pt x="69" y="223"/>
                  </a:lnTo>
                  <a:lnTo>
                    <a:pt x="90" y="214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5" name="Freeform 152"/>
            <p:cNvSpPr>
              <a:spLocks/>
            </p:cNvSpPr>
            <p:nvPr/>
          </p:nvSpPr>
          <p:spPr bwMode="auto">
            <a:xfrm>
              <a:off x="2684" y="2006"/>
              <a:ext cx="29" cy="26"/>
            </a:xfrm>
            <a:custGeom>
              <a:avLst/>
              <a:gdLst>
                <a:gd name="T0" fmla="*/ 0 w 174"/>
                <a:gd name="T1" fmla="*/ 0 h 185"/>
                <a:gd name="T2" fmla="*/ 0 w 174"/>
                <a:gd name="T3" fmla="*/ 0 h 185"/>
                <a:gd name="T4" fmla="*/ 0 w 174"/>
                <a:gd name="T5" fmla="*/ 0 h 185"/>
                <a:gd name="T6" fmla="*/ 0 w 174"/>
                <a:gd name="T7" fmla="*/ 0 h 185"/>
                <a:gd name="T8" fmla="*/ 0 w 174"/>
                <a:gd name="T9" fmla="*/ 0 h 185"/>
                <a:gd name="T10" fmla="*/ 0 w 174"/>
                <a:gd name="T11" fmla="*/ 0 h 185"/>
                <a:gd name="T12" fmla="*/ 0 w 174"/>
                <a:gd name="T13" fmla="*/ 0 h 185"/>
                <a:gd name="T14" fmla="*/ 0 w 174"/>
                <a:gd name="T15" fmla="*/ 0 h 185"/>
                <a:gd name="T16" fmla="*/ 0 w 174"/>
                <a:gd name="T17" fmla="*/ 0 h 185"/>
                <a:gd name="T18" fmla="*/ 0 w 174"/>
                <a:gd name="T19" fmla="*/ 0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185"/>
                <a:gd name="T32" fmla="*/ 174 w 174"/>
                <a:gd name="T33" fmla="*/ 185 h 1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185">
                  <a:moveTo>
                    <a:pt x="143" y="158"/>
                  </a:moveTo>
                  <a:lnTo>
                    <a:pt x="72" y="185"/>
                  </a:lnTo>
                  <a:lnTo>
                    <a:pt x="174" y="185"/>
                  </a:lnTo>
                  <a:lnTo>
                    <a:pt x="174" y="0"/>
                  </a:lnTo>
                  <a:lnTo>
                    <a:pt x="72" y="0"/>
                  </a:lnTo>
                  <a:lnTo>
                    <a:pt x="0" y="27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143" y="158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6" name="Freeform 153"/>
            <p:cNvSpPr>
              <a:spLocks/>
            </p:cNvSpPr>
            <p:nvPr/>
          </p:nvSpPr>
          <p:spPr bwMode="auto">
            <a:xfrm>
              <a:off x="2676" y="2010"/>
              <a:ext cx="32" cy="29"/>
            </a:xfrm>
            <a:custGeom>
              <a:avLst/>
              <a:gdLst>
                <a:gd name="T0" fmla="*/ 0 w 194"/>
                <a:gd name="T1" fmla="*/ 0 h 205"/>
                <a:gd name="T2" fmla="*/ 0 w 194"/>
                <a:gd name="T3" fmla="*/ 0 h 205"/>
                <a:gd name="T4" fmla="*/ 0 w 194"/>
                <a:gd name="T5" fmla="*/ 0 h 205"/>
                <a:gd name="T6" fmla="*/ 0 w 194"/>
                <a:gd name="T7" fmla="*/ 0 h 205"/>
                <a:gd name="T8" fmla="*/ 0 w 194"/>
                <a:gd name="T9" fmla="*/ 0 h 205"/>
                <a:gd name="T10" fmla="*/ 0 w 194"/>
                <a:gd name="T11" fmla="*/ 0 h 205"/>
                <a:gd name="T12" fmla="*/ 0 w 194"/>
                <a:gd name="T13" fmla="*/ 0 h 205"/>
                <a:gd name="T14" fmla="*/ 0 w 194"/>
                <a:gd name="T15" fmla="*/ 0 h 205"/>
                <a:gd name="T16" fmla="*/ 0 w 194"/>
                <a:gd name="T17" fmla="*/ 0 h 205"/>
                <a:gd name="T18" fmla="*/ 0 w 194"/>
                <a:gd name="T19" fmla="*/ 0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5"/>
                <a:gd name="T32" fmla="*/ 194 w 194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5">
                  <a:moveTo>
                    <a:pt x="73" y="205"/>
                  </a:moveTo>
                  <a:lnTo>
                    <a:pt x="144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3" y="19"/>
                  </a:lnTo>
                  <a:lnTo>
                    <a:pt x="73" y="205"/>
                  </a:lnTo>
                  <a:lnTo>
                    <a:pt x="115" y="205"/>
                  </a:lnTo>
                  <a:lnTo>
                    <a:pt x="144" y="178"/>
                  </a:lnTo>
                  <a:lnTo>
                    <a:pt x="73" y="20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7" name="Freeform 154"/>
            <p:cNvSpPr>
              <a:spLocks/>
            </p:cNvSpPr>
            <p:nvPr/>
          </p:nvSpPr>
          <p:spPr bwMode="auto">
            <a:xfrm>
              <a:off x="2663" y="2013"/>
              <a:ext cx="25" cy="26"/>
            </a:xfrm>
            <a:custGeom>
              <a:avLst/>
              <a:gdLst>
                <a:gd name="T0" fmla="*/ 0 w 148"/>
                <a:gd name="T1" fmla="*/ 0 h 186"/>
                <a:gd name="T2" fmla="*/ 0 w 148"/>
                <a:gd name="T3" fmla="*/ 0 h 186"/>
                <a:gd name="T4" fmla="*/ 0 w 148"/>
                <a:gd name="T5" fmla="*/ 0 h 186"/>
                <a:gd name="T6" fmla="*/ 0 w 148"/>
                <a:gd name="T7" fmla="*/ 0 h 186"/>
                <a:gd name="T8" fmla="*/ 0 w 148"/>
                <a:gd name="T9" fmla="*/ 0 h 186"/>
                <a:gd name="T10" fmla="*/ 0 w 148"/>
                <a:gd name="T11" fmla="*/ 0 h 186"/>
                <a:gd name="T12" fmla="*/ 0 w 148"/>
                <a:gd name="T13" fmla="*/ 0 h 186"/>
                <a:gd name="T14" fmla="*/ 0 w 148"/>
                <a:gd name="T15" fmla="*/ 0 h 186"/>
                <a:gd name="T16" fmla="*/ 0 w 148"/>
                <a:gd name="T17" fmla="*/ 0 h 186"/>
                <a:gd name="T18" fmla="*/ 0 w 148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"/>
                <a:gd name="T31" fmla="*/ 0 h 186"/>
                <a:gd name="T32" fmla="*/ 148 w 148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" h="186">
                  <a:moveTo>
                    <a:pt x="91" y="176"/>
                  </a:moveTo>
                  <a:lnTo>
                    <a:pt x="46" y="186"/>
                  </a:lnTo>
                  <a:lnTo>
                    <a:pt x="148" y="186"/>
                  </a:lnTo>
                  <a:lnTo>
                    <a:pt x="148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8" name="Freeform 155"/>
            <p:cNvSpPr>
              <a:spLocks/>
            </p:cNvSpPr>
            <p:nvPr/>
          </p:nvSpPr>
          <p:spPr bwMode="auto">
            <a:xfrm>
              <a:off x="2647" y="2014"/>
              <a:ext cx="31" cy="30"/>
            </a:xfrm>
            <a:custGeom>
              <a:avLst/>
              <a:gdLst>
                <a:gd name="T0" fmla="*/ 0 w 192"/>
                <a:gd name="T1" fmla="*/ 0 h 213"/>
                <a:gd name="T2" fmla="*/ 0 w 192"/>
                <a:gd name="T3" fmla="*/ 0 h 213"/>
                <a:gd name="T4" fmla="*/ 0 w 192"/>
                <a:gd name="T5" fmla="*/ 0 h 213"/>
                <a:gd name="T6" fmla="*/ 0 w 192"/>
                <a:gd name="T7" fmla="*/ 0 h 213"/>
                <a:gd name="T8" fmla="*/ 0 w 192"/>
                <a:gd name="T9" fmla="*/ 0 h 213"/>
                <a:gd name="T10" fmla="*/ 0 w 192"/>
                <a:gd name="T11" fmla="*/ 0 h 213"/>
                <a:gd name="T12" fmla="*/ 0 w 192"/>
                <a:gd name="T13" fmla="*/ 0 h 213"/>
                <a:gd name="T14" fmla="*/ 0 w 192"/>
                <a:gd name="T15" fmla="*/ 0 h 213"/>
                <a:gd name="T16" fmla="*/ 0 w 192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13"/>
                <a:gd name="T29" fmla="*/ 192 w 192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13">
                  <a:moveTo>
                    <a:pt x="91" y="213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91" y="2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09" name="Freeform 156"/>
            <p:cNvSpPr>
              <a:spLocks/>
            </p:cNvSpPr>
            <p:nvPr/>
          </p:nvSpPr>
          <p:spPr bwMode="auto">
            <a:xfrm>
              <a:off x="2630" y="2021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90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8" y="224"/>
                  </a:lnTo>
                  <a:lnTo>
                    <a:pt x="90" y="214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0" name="Freeform 157"/>
            <p:cNvSpPr>
              <a:spLocks/>
            </p:cNvSpPr>
            <p:nvPr/>
          </p:nvSpPr>
          <p:spPr bwMode="auto">
            <a:xfrm>
              <a:off x="2613" y="2026"/>
              <a:ext cx="24" cy="27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1" y="177"/>
                  </a:moveTo>
                  <a:lnTo>
                    <a:pt x="46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1" name="Freeform 158"/>
            <p:cNvSpPr>
              <a:spLocks/>
            </p:cNvSpPr>
            <p:nvPr/>
          </p:nvSpPr>
          <p:spPr bwMode="auto">
            <a:xfrm>
              <a:off x="2596" y="202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0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0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2" name="Freeform 159"/>
            <p:cNvSpPr>
              <a:spLocks/>
            </p:cNvSpPr>
            <p:nvPr/>
          </p:nvSpPr>
          <p:spPr bwMode="auto">
            <a:xfrm>
              <a:off x="2587" y="2032"/>
              <a:ext cx="16" cy="27"/>
            </a:xfrm>
            <a:custGeom>
              <a:avLst/>
              <a:gdLst>
                <a:gd name="T0" fmla="*/ 0 w 97"/>
                <a:gd name="T1" fmla="*/ 0 h 187"/>
                <a:gd name="T2" fmla="*/ 0 w 97"/>
                <a:gd name="T3" fmla="*/ 0 h 187"/>
                <a:gd name="T4" fmla="*/ 0 w 97"/>
                <a:gd name="T5" fmla="*/ 0 h 187"/>
                <a:gd name="T6" fmla="*/ 0 w 97"/>
                <a:gd name="T7" fmla="*/ 0 h 187"/>
                <a:gd name="T8" fmla="*/ 0 w 97"/>
                <a:gd name="T9" fmla="*/ 0 h 187"/>
                <a:gd name="T10" fmla="*/ 0 w 97"/>
                <a:gd name="T11" fmla="*/ 0 h 187"/>
                <a:gd name="T12" fmla="*/ 0 w 97"/>
                <a:gd name="T13" fmla="*/ 0 h 187"/>
                <a:gd name="T14" fmla="*/ 0 w 97"/>
                <a:gd name="T15" fmla="*/ 0 h 187"/>
                <a:gd name="T16" fmla="*/ 0 w 97"/>
                <a:gd name="T17" fmla="*/ 0 h 187"/>
                <a:gd name="T18" fmla="*/ 0 w 9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187"/>
                <a:gd name="T32" fmla="*/ 97 w 9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187">
                  <a:moveTo>
                    <a:pt x="91" y="177"/>
                  </a:moveTo>
                  <a:lnTo>
                    <a:pt x="46" y="187"/>
                  </a:lnTo>
                  <a:lnTo>
                    <a:pt x="97" y="187"/>
                  </a:lnTo>
                  <a:lnTo>
                    <a:pt x="97" y="0"/>
                  </a:lnTo>
                  <a:lnTo>
                    <a:pt x="46" y="0"/>
                  </a:lnTo>
                  <a:lnTo>
                    <a:pt x="0" y="11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3" name="Freeform 160"/>
            <p:cNvSpPr>
              <a:spLocks/>
            </p:cNvSpPr>
            <p:nvPr/>
          </p:nvSpPr>
          <p:spPr bwMode="auto">
            <a:xfrm>
              <a:off x="2571" y="2034"/>
              <a:ext cx="32" cy="30"/>
            </a:xfrm>
            <a:custGeom>
              <a:avLst/>
              <a:gdLst>
                <a:gd name="T0" fmla="*/ 0 w 192"/>
                <a:gd name="T1" fmla="*/ 0 h 213"/>
                <a:gd name="T2" fmla="*/ 0 w 192"/>
                <a:gd name="T3" fmla="*/ 0 h 213"/>
                <a:gd name="T4" fmla="*/ 0 w 192"/>
                <a:gd name="T5" fmla="*/ 0 h 213"/>
                <a:gd name="T6" fmla="*/ 0 w 192"/>
                <a:gd name="T7" fmla="*/ 0 h 213"/>
                <a:gd name="T8" fmla="*/ 0 w 192"/>
                <a:gd name="T9" fmla="*/ 0 h 213"/>
                <a:gd name="T10" fmla="*/ 0 w 192"/>
                <a:gd name="T11" fmla="*/ 0 h 213"/>
                <a:gd name="T12" fmla="*/ 0 w 192"/>
                <a:gd name="T13" fmla="*/ 0 h 213"/>
                <a:gd name="T14" fmla="*/ 0 w 192"/>
                <a:gd name="T15" fmla="*/ 0 h 213"/>
                <a:gd name="T16" fmla="*/ 0 w 192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13"/>
                <a:gd name="T29" fmla="*/ 192 w 192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13">
                  <a:moveTo>
                    <a:pt x="90" y="213"/>
                  </a:moveTo>
                  <a:lnTo>
                    <a:pt x="90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90" y="2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4" name="Freeform 161"/>
            <p:cNvSpPr>
              <a:spLocks/>
            </p:cNvSpPr>
            <p:nvPr/>
          </p:nvSpPr>
          <p:spPr bwMode="auto">
            <a:xfrm>
              <a:off x="2554" y="204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2" y="0"/>
                  </a:lnTo>
                  <a:lnTo>
                    <a:pt x="0" y="46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5" name="Freeform 162"/>
            <p:cNvSpPr>
              <a:spLocks/>
            </p:cNvSpPr>
            <p:nvPr/>
          </p:nvSpPr>
          <p:spPr bwMode="auto">
            <a:xfrm>
              <a:off x="2532" y="2046"/>
              <a:ext cx="29" cy="27"/>
            </a:xfrm>
            <a:custGeom>
              <a:avLst/>
              <a:gdLst>
                <a:gd name="T0" fmla="*/ 0 w 173"/>
                <a:gd name="T1" fmla="*/ 0 h 187"/>
                <a:gd name="T2" fmla="*/ 0 w 173"/>
                <a:gd name="T3" fmla="*/ 0 h 187"/>
                <a:gd name="T4" fmla="*/ 0 w 173"/>
                <a:gd name="T5" fmla="*/ 0 h 187"/>
                <a:gd name="T6" fmla="*/ 0 w 173"/>
                <a:gd name="T7" fmla="*/ 0 h 187"/>
                <a:gd name="T8" fmla="*/ 0 w 173"/>
                <a:gd name="T9" fmla="*/ 0 h 187"/>
                <a:gd name="T10" fmla="*/ 0 w 173"/>
                <a:gd name="T11" fmla="*/ 0 h 187"/>
                <a:gd name="T12" fmla="*/ 0 w 173"/>
                <a:gd name="T13" fmla="*/ 0 h 187"/>
                <a:gd name="T14" fmla="*/ 0 w 173"/>
                <a:gd name="T15" fmla="*/ 0 h 187"/>
                <a:gd name="T16" fmla="*/ 0 w 173"/>
                <a:gd name="T17" fmla="*/ 0 h 187"/>
                <a:gd name="T18" fmla="*/ 0 w 17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187"/>
                <a:gd name="T32" fmla="*/ 173 w 17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187">
                  <a:moveTo>
                    <a:pt x="143" y="159"/>
                  </a:moveTo>
                  <a:lnTo>
                    <a:pt x="72" y="187"/>
                  </a:lnTo>
                  <a:lnTo>
                    <a:pt x="173" y="187"/>
                  </a:lnTo>
                  <a:lnTo>
                    <a:pt x="173" y="0"/>
                  </a:lnTo>
                  <a:lnTo>
                    <a:pt x="72" y="0"/>
                  </a:lnTo>
                  <a:lnTo>
                    <a:pt x="0" y="27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143" y="15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6" name="Freeform 163"/>
            <p:cNvSpPr>
              <a:spLocks/>
            </p:cNvSpPr>
            <p:nvPr/>
          </p:nvSpPr>
          <p:spPr bwMode="auto">
            <a:xfrm>
              <a:off x="2524" y="2050"/>
              <a:ext cx="32" cy="29"/>
            </a:xfrm>
            <a:custGeom>
              <a:avLst/>
              <a:gdLst>
                <a:gd name="T0" fmla="*/ 0 w 194"/>
                <a:gd name="T1" fmla="*/ 0 h 206"/>
                <a:gd name="T2" fmla="*/ 0 w 194"/>
                <a:gd name="T3" fmla="*/ 0 h 206"/>
                <a:gd name="T4" fmla="*/ 0 w 194"/>
                <a:gd name="T5" fmla="*/ 0 h 206"/>
                <a:gd name="T6" fmla="*/ 0 w 194"/>
                <a:gd name="T7" fmla="*/ 0 h 206"/>
                <a:gd name="T8" fmla="*/ 0 w 194"/>
                <a:gd name="T9" fmla="*/ 0 h 206"/>
                <a:gd name="T10" fmla="*/ 0 w 194"/>
                <a:gd name="T11" fmla="*/ 0 h 206"/>
                <a:gd name="T12" fmla="*/ 0 w 194"/>
                <a:gd name="T13" fmla="*/ 0 h 206"/>
                <a:gd name="T14" fmla="*/ 0 w 194"/>
                <a:gd name="T15" fmla="*/ 0 h 206"/>
                <a:gd name="T16" fmla="*/ 0 w 194"/>
                <a:gd name="T17" fmla="*/ 0 h 206"/>
                <a:gd name="T18" fmla="*/ 0 w 19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6"/>
                <a:gd name="T32" fmla="*/ 194 w 19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6">
                  <a:moveTo>
                    <a:pt x="72" y="206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2" y="19"/>
                  </a:lnTo>
                  <a:lnTo>
                    <a:pt x="72" y="206"/>
                  </a:lnTo>
                  <a:lnTo>
                    <a:pt x="114" y="206"/>
                  </a:lnTo>
                  <a:lnTo>
                    <a:pt x="143" y="179"/>
                  </a:lnTo>
                  <a:lnTo>
                    <a:pt x="72" y="20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7" name="Freeform 164"/>
            <p:cNvSpPr>
              <a:spLocks/>
            </p:cNvSpPr>
            <p:nvPr/>
          </p:nvSpPr>
          <p:spPr bwMode="auto">
            <a:xfrm>
              <a:off x="2511" y="2052"/>
              <a:ext cx="25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0" y="177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0" y="17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8" name="Freeform 165"/>
            <p:cNvSpPr>
              <a:spLocks/>
            </p:cNvSpPr>
            <p:nvPr/>
          </p:nvSpPr>
          <p:spPr bwMode="auto">
            <a:xfrm>
              <a:off x="2490" y="2054"/>
              <a:ext cx="37" cy="30"/>
            </a:xfrm>
            <a:custGeom>
              <a:avLst/>
              <a:gdLst>
                <a:gd name="T0" fmla="*/ 0 w 219"/>
                <a:gd name="T1" fmla="*/ 0 h 213"/>
                <a:gd name="T2" fmla="*/ 0 w 219"/>
                <a:gd name="T3" fmla="*/ 0 h 213"/>
                <a:gd name="T4" fmla="*/ 0 w 219"/>
                <a:gd name="T5" fmla="*/ 0 h 213"/>
                <a:gd name="T6" fmla="*/ 0 w 219"/>
                <a:gd name="T7" fmla="*/ 0 h 213"/>
                <a:gd name="T8" fmla="*/ 0 w 219"/>
                <a:gd name="T9" fmla="*/ 0 h 213"/>
                <a:gd name="T10" fmla="*/ 0 w 219"/>
                <a:gd name="T11" fmla="*/ 0 h 213"/>
                <a:gd name="T12" fmla="*/ 0 w 219"/>
                <a:gd name="T13" fmla="*/ 0 h 213"/>
                <a:gd name="T14" fmla="*/ 0 w 219"/>
                <a:gd name="T15" fmla="*/ 0 h 213"/>
                <a:gd name="T16" fmla="*/ 0 w 219"/>
                <a:gd name="T17" fmla="*/ 0 h 213"/>
                <a:gd name="T18" fmla="*/ 0 w 219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213"/>
                <a:gd name="T32" fmla="*/ 219 w 219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213">
                  <a:moveTo>
                    <a:pt x="144" y="196"/>
                  </a:moveTo>
                  <a:lnTo>
                    <a:pt x="117" y="213"/>
                  </a:lnTo>
                  <a:lnTo>
                    <a:pt x="219" y="166"/>
                  </a:lnTo>
                  <a:lnTo>
                    <a:pt x="129" y="0"/>
                  </a:lnTo>
                  <a:lnTo>
                    <a:pt x="28" y="47"/>
                  </a:lnTo>
                  <a:lnTo>
                    <a:pt x="0" y="63"/>
                  </a:lnTo>
                  <a:lnTo>
                    <a:pt x="28" y="47"/>
                  </a:lnTo>
                  <a:lnTo>
                    <a:pt x="13" y="53"/>
                  </a:lnTo>
                  <a:lnTo>
                    <a:pt x="0" y="63"/>
                  </a:lnTo>
                  <a:lnTo>
                    <a:pt x="144" y="19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19" name="Freeform 166"/>
            <p:cNvSpPr>
              <a:spLocks/>
            </p:cNvSpPr>
            <p:nvPr/>
          </p:nvSpPr>
          <p:spPr bwMode="auto">
            <a:xfrm>
              <a:off x="2482" y="2063"/>
              <a:ext cx="32" cy="30"/>
            </a:xfrm>
            <a:custGeom>
              <a:avLst/>
              <a:gdLst>
                <a:gd name="T0" fmla="*/ 0 w 195"/>
                <a:gd name="T1" fmla="*/ 0 h 207"/>
                <a:gd name="T2" fmla="*/ 0 w 195"/>
                <a:gd name="T3" fmla="*/ 0 h 207"/>
                <a:gd name="T4" fmla="*/ 0 w 195"/>
                <a:gd name="T5" fmla="*/ 0 h 207"/>
                <a:gd name="T6" fmla="*/ 0 w 195"/>
                <a:gd name="T7" fmla="*/ 0 h 207"/>
                <a:gd name="T8" fmla="*/ 0 w 195"/>
                <a:gd name="T9" fmla="*/ 0 h 207"/>
                <a:gd name="T10" fmla="*/ 0 w 195"/>
                <a:gd name="T11" fmla="*/ 0 h 207"/>
                <a:gd name="T12" fmla="*/ 0 w 195"/>
                <a:gd name="T13" fmla="*/ 0 h 207"/>
                <a:gd name="T14" fmla="*/ 0 w 195"/>
                <a:gd name="T15" fmla="*/ 0 h 207"/>
                <a:gd name="T16" fmla="*/ 0 w 195"/>
                <a:gd name="T17" fmla="*/ 0 h 207"/>
                <a:gd name="T18" fmla="*/ 0 w 195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207"/>
                <a:gd name="T32" fmla="*/ 195 w 195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207">
                  <a:moveTo>
                    <a:pt x="73" y="207"/>
                  </a:moveTo>
                  <a:lnTo>
                    <a:pt x="144" y="179"/>
                  </a:lnTo>
                  <a:lnTo>
                    <a:pt x="195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3" y="20"/>
                  </a:lnTo>
                  <a:lnTo>
                    <a:pt x="73" y="207"/>
                  </a:lnTo>
                  <a:lnTo>
                    <a:pt x="115" y="207"/>
                  </a:lnTo>
                  <a:lnTo>
                    <a:pt x="144" y="179"/>
                  </a:lnTo>
                  <a:lnTo>
                    <a:pt x="73" y="20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0" name="Freeform 167"/>
            <p:cNvSpPr>
              <a:spLocks/>
            </p:cNvSpPr>
            <p:nvPr/>
          </p:nvSpPr>
          <p:spPr bwMode="auto">
            <a:xfrm>
              <a:off x="2465" y="2066"/>
              <a:ext cx="29" cy="27"/>
            </a:xfrm>
            <a:custGeom>
              <a:avLst/>
              <a:gdLst>
                <a:gd name="T0" fmla="*/ 0 w 174"/>
                <a:gd name="T1" fmla="*/ 0 h 187"/>
                <a:gd name="T2" fmla="*/ 0 w 174"/>
                <a:gd name="T3" fmla="*/ 0 h 187"/>
                <a:gd name="T4" fmla="*/ 0 w 174"/>
                <a:gd name="T5" fmla="*/ 0 h 187"/>
                <a:gd name="T6" fmla="*/ 0 w 174"/>
                <a:gd name="T7" fmla="*/ 0 h 187"/>
                <a:gd name="T8" fmla="*/ 0 w 174"/>
                <a:gd name="T9" fmla="*/ 0 h 187"/>
                <a:gd name="T10" fmla="*/ 0 w 174"/>
                <a:gd name="T11" fmla="*/ 0 h 187"/>
                <a:gd name="T12" fmla="*/ 0 w 174"/>
                <a:gd name="T13" fmla="*/ 0 h 187"/>
                <a:gd name="T14" fmla="*/ 0 w 174"/>
                <a:gd name="T15" fmla="*/ 0 h 187"/>
                <a:gd name="T16" fmla="*/ 0 w 174"/>
                <a:gd name="T17" fmla="*/ 0 h 187"/>
                <a:gd name="T18" fmla="*/ 0 w 174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187"/>
                <a:gd name="T32" fmla="*/ 174 w 174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187">
                  <a:moveTo>
                    <a:pt x="143" y="159"/>
                  </a:moveTo>
                  <a:lnTo>
                    <a:pt x="72" y="187"/>
                  </a:lnTo>
                  <a:lnTo>
                    <a:pt x="174" y="187"/>
                  </a:lnTo>
                  <a:lnTo>
                    <a:pt x="174" y="0"/>
                  </a:lnTo>
                  <a:lnTo>
                    <a:pt x="72" y="0"/>
                  </a:lnTo>
                  <a:lnTo>
                    <a:pt x="0" y="27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143" y="15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1" name="Freeform 168"/>
            <p:cNvSpPr>
              <a:spLocks/>
            </p:cNvSpPr>
            <p:nvPr/>
          </p:nvSpPr>
          <p:spPr bwMode="auto">
            <a:xfrm>
              <a:off x="2456" y="2070"/>
              <a:ext cx="33" cy="28"/>
            </a:xfrm>
            <a:custGeom>
              <a:avLst/>
              <a:gdLst>
                <a:gd name="T0" fmla="*/ 0 w 194"/>
                <a:gd name="T1" fmla="*/ 0 h 197"/>
                <a:gd name="T2" fmla="*/ 0 w 194"/>
                <a:gd name="T3" fmla="*/ 0 h 197"/>
                <a:gd name="T4" fmla="*/ 0 w 194"/>
                <a:gd name="T5" fmla="*/ 0 h 197"/>
                <a:gd name="T6" fmla="*/ 0 w 194"/>
                <a:gd name="T7" fmla="*/ 0 h 197"/>
                <a:gd name="T8" fmla="*/ 0 w 194"/>
                <a:gd name="T9" fmla="*/ 0 h 197"/>
                <a:gd name="T10" fmla="*/ 0 w 194"/>
                <a:gd name="T11" fmla="*/ 0 h 197"/>
                <a:gd name="T12" fmla="*/ 0 w 194"/>
                <a:gd name="T13" fmla="*/ 0 h 197"/>
                <a:gd name="T14" fmla="*/ 0 w 194"/>
                <a:gd name="T15" fmla="*/ 0 h 197"/>
                <a:gd name="T16" fmla="*/ 0 w 194"/>
                <a:gd name="T17" fmla="*/ 0 h 197"/>
                <a:gd name="T18" fmla="*/ 0 w 194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7"/>
                <a:gd name="T32" fmla="*/ 194 w 194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7">
                  <a:moveTo>
                    <a:pt x="117" y="197"/>
                  </a:moveTo>
                  <a:lnTo>
                    <a:pt x="144" y="179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8" y="30"/>
                  </a:lnTo>
                  <a:lnTo>
                    <a:pt x="117" y="197"/>
                  </a:lnTo>
                  <a:lnTo>
                    <a:pt x="132" y="189"/>
                  </a:lnTo>
                  <a:lnTo>
                    <a:pt x="144" y="179"/>
                  </a:lnTo>
                  <a:lnTo>
                    <a:pt x="117" y="19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2" name="Freeform 169"/>
            <p:cNvSpPr>
              <a:spLocks/>
            </p:cNvSpPr>
            <p:nvPr/>
          </p:nvSpPr>
          <p:spPr bwMode="auto">
            <a:xfrm>
              <a:off x="2444" y="2074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0" y="213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0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3" name="Freeform 170"/>
            <p:cNvSpPr>
              <a:spLocks/>
            </p:cNvSpPr>
            <p:nvPr/>
          </p:nvSpPr>
          <p:spPr bwMode="auto">
            <a:xfrm>
              <a:off x="2423" y="2079"/>
              <a:ext cx="28" cy="27"/>
            </a:xfrm>
            <a:custGeom>
              <a:avLst/>
              <a:gdLst>
                <a:gd name="T0" fmla="*/ 0 w 172"/>
                <a:gd name="T1" fmla="*/ 0 h 187"/>
                <a:gd name="T2" fmla="*/ 0 w 172"/>
                <a:gd name="T3" fmla="*/ 0 h 187"/>
                <a:gd name="T4" fmla="*/ 0 w 172"/>
                <a:gd name="T5" fmla="*/ 0 h 187"/>
                <a:gd name="T6" fmla="*/ 0 w 172"/>
                <a:gd name="T7" fmla="*/ 0 h 187"/>
                <a:gd name="T8" fmla="*/ 0 w 172"/>
                <a:gd name="T9" fmla="*/ 0 h 187"/>
                <a:gd name="T10" fmla="*/ 0 w 172"/>
                <a:gd name="T11" fmla="*/ 0 h 187"/>
                <a:gd name="T12" fmla="*/ 0 w 172"/>
                <a:gd name="T13" fmla="*/ 0 h 187"/>
                <a:gd name="T14" fmla="*/ 0 w 172"/>
                <a:gd name="T15" fmla="*/ 0 h 187"/>
                <a:gd name="T16" fmla="*/ 0 w 172"/>
                <a:gd name="T17" fmla="*/ 0 h 187"/>
                <a:gd name="T18" fmla="*/ 0 w 172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87"/>
                <a:gd name="T32" fmla="*/ 172 w 172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87">
                  <a:moveTo>
                    <a:pt x="142" y="160"/>
                  </a:moveTo>
                  <a:lnTo>
                    <a:pt x="71" y="187"/>
                  </a:lnTo>
                  <a:lnTo>
                    <a:pt x="172" y="187"/>
                  </a:lnTo>
                  <a:lnTo>
                    <a:pt x="172" y="0"/>
                  </a:lnTo>
                  <a:lnTo>
                    <a:pt x="71" y="0"/>
                  </a:lnTo>
                  <a:lnTo>
                    <a:pt x="0" y="27"/>
                  </a:lnTo>
                  <a:lnTo>
                    <a:pt x="71" y="0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142" y="16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4" name="Freeform 171"/>
            <p:cNvSpPr>
              <a:spLocks/>
            </p:cNvSpPr>
            <p:nvPr/>
          </p:nvSpPr>
          <p:spPr bwMode="auto">
            <a:xfrm>
              <a:off x="2414" y="2083"/>
              <a:ext cx="32" cy="28"/>
            </a:xfrm>
            <a:custGeom>
              <a:avLst/>
              <a:gdLst>
                <a:gd name="T0" fmla="*/ 0 w 194"/>
                <a:gd name="T1" fmla="*/ 0 h 197"/>
                <a:gd name="T2" fmla="*/ 0 w 194"/>
                <a:gd name="T3" fmla="*/ 0 h 197"/>
                <a:gd name="T4" fmla="*/ 0 w 194"/>
                <a:gd name="T5" fmla="*/ 0 h 197"/>
                <a:gd name="T6" fmla="*/ 0 w 194"/>
                <a:gd name="T7" fmla="*/ 0 h 197"/>
                <a:gd name="T8" fmla="*/ 0 w 194"/>
                <a:gd name="T9" fmla="*/ 0 h 197"/>
                <a:gd name="T10" fmla="*/ 0 w 194"/>
                <a:gd name="T11" fmla="*/ 0 h 197"/>
                <a:gd name="T12" fmla="*/ 0 w 194"/>
                <a:gd name="T13" fmla="*/ 0 h 197"/>
                <a:gd name="T14" fmla="*/ 0 w 194"/>
                <a:gd name="T15" fmla="*/ 0 h 197"/>
                <a:gd name="T16" fmla="*/ 0 w 194"/>
                <a:gd name="T17" fmla="*/ 0 h 197"/>
                <a:gd name="T18" fmla="*/ 0 w 194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7"/>
                <a:gd name="T32" fmla="*/ 194 w 194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7">
                  <a:moveTo>
                    <a:pt x="117" y="197"/>
                  </a:moveTo>
                  <a:lnTo>
                    <a:pt x="143" y="180"/>
                  </a:lnTo>
                  <a:lnTo>
                    <a:pt x="194" y="133"/>
                  </a:lnTo>
                  <a:lnTo>
                    <a:pt x="52" y="0"/>
                  </a:lnTo>
                  <a:lnTo>
                    <a:pt x="0" y="47"/>
                  </a:lnTo>
                  <a:lnTo>
                    <a:pt x="27" y="30"/>
                  </a:lnTo>
                  <a:lnTo>
                    <a:pt x="117" y="197"/>
                  </a:lnTo>
                  <a:lnTo>
                    <a:pt x="132" y="190"/>
                  </a:lnTo>
                  <a:lnTo>
                    <a:pt x="143" y="180"/>
                  </a:lnTo>
                  <a:lnTo>
                    <a:pt x="117" y="19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5" name="Freeform 172"/>
            <p:cNvSpPr>
              <a:spLocks/>
            </p:cNvSpPr>
            <p:nvPr/>
          </p:nvSpPr>
          <p:spPr bwMode="auto">
            <a:xfrm>
              <a:off x="2397" y="2087"/>
              <a:ext cx="37" cy="31"/>
            </a:xfrm>
            <a:custGeom>
              <a:avLst/>
              <a:gdLst>
                <a:gd name="T0" fmla="*/ 0 w 217"/>
                <a:gd name="T1" fmla="*/ 0 h 214"/>
                <a:gd name="T2" fmla="*/ 0 w 217"/>
                <a:gd name="T3" fmla="*/ 0 h 214"/>
                <a:gd name="T4" fmla="*/ 0 w 217"/>
                <a:gd name="T5" fmla="*/ 0 h 214"/>
                <a:gd name="T6" fmla="*/ 0 w 217"/>
                <a:gd name="T7" fmla="*/ 0 h 214"/>
                <a:gd name="T8" fmla="*/ 0 w 217"/>
                <a:gd name="T9" fmla="*/ 0 h 214"/>
                <a:gd name="T10" fmla="*/ 0 w 217"/>
                <a:gd name="T11" fmla="*/ 0 h 214"/>
                <a:gd name="T12" fmla="*/ 0 w 217"/>
                <a:gd name="T13" fmla="*/ 0 h 214"/>
                <a:gd name="T14" fmla="*/ 0 w 217"/>
                <a:gd name="T15" fmla="*/ 0 h 214"/>
                <a:gd name="T16" fmla="*/ 0 w 217"/>
                <a:gd name="T17" fmla="*/ 0 h 214"/>
                <a:gd name="T18" fmla="*/ 0 w 217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214"/>
                <a:gd name="T32" fmla="*/ 217 w 217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214">
                  <a:moveTo>
                    <a:pt x="142" y="196"/>
                  </a:moveTo>
                  <a:lnTo>
                    <a:pt x="116" y="214"/>
                  </a:lnTo>
                  <a:lnTo>
                    <a:pt x="217" y="167"/>
                  </a:lnTo>
                  <a:lnTo>
                    <a:pt x="127" y="0"/>
                  </a:lnTo>
                  <a:lnTo>
                    <a:pt x="26" y="47"/>
                  </a:lnTo>
                  <a:lnTo>
                    <a:pt x="0" y="64"/>
                  </a:lnTo>
                  <a:lnTo>
                    <a:pt x="26" y="47"/>
                  </a:lnTo>
                  <a:lnTo>
                    <a:pt x="11" y="54"/>
                  </a:lnTo>
                  <a:lnTo>
                    <a:pt x="0" y="64"/>
                  </a:lnTo>
                  <a:lnTo>
                    <a:pt x="142" y="19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6" name="Freeform 173"/>
            <p:cNvSpPr>
              <a:spLocks/>
            </p:cNvSpPr>
            <p:nvPr/>
          </p:nvSpPr>
          <p:spPr bwMode="auto">
            <a:xfrm>
              <a:off x="2389" y="2096"/>
              <a:ext cx="32" cy="30"/>
            </a:xfrm>
            <a:custGeom>
              <a:avLst/>
              <a:gdLst>
                <a:gd name="T0" fmla="*/ 0 w 193"/>
                <a:gd name="T1" fmla="*/ 0 h 206"/>
                <a:gd name="T2" fmla="*/ 0 w 193"/>
                <a:gd name="T3" fmla="*/ 0 h 206"/>
                <a:gd name="T4" fmla="*/ 0 w 193"/>
                <a:gd name="T5" fmla="*/ 0 h 206"/>
                <a:gd name="T6" fmla="*/ 0 w 193"/>
                <a:gd name="T7" fmla="*/ 0 h 206"/>
                <a:gd name="T8" fmla="*/ 0 w 193"/>
                <a:gd name="T9" fmla="*/ 0 h 206"/>
                <a:gd name="T10" fmla="*/ 0 w 193"/>
                <a:gd name="T11" fmla="*/ 0 h 206"/>
                <a:gd name="T12" fmla="*/ 0 w 193"/>
                <a:gd name="T13" fmla="*/ 0 h 206"/>
                <a:gd name="T14" fmla="*/ 0 w 193"/>
                <a:gd name="T15" fmla="*/ 0 h 206"/>
                <a:gd name="T16" fmla="*/ 0 w 193"/>
                <a:gd name="T17" fmla="*/ 0 h 206"/>
                <a:gd name="T18" fmla="*/ 0 w 193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206"/>
                <a:gd name="T32" fmla="*/ 193 w 193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206">
                  <a:moveTo>
                    <a:pt x="71" y="206"/>
                  </a:moveTo>
                  <a:lnTo>
                    <a:pt x="142" y="179"/>
                  </a:lnTo>
                  <a:lnTo>
                    <a:pt x="193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1" y="19"/>
                  </a:lnTo>
                  <a:lnTo>
                    <a:pt x="71" y="206"/>
                  </a:lnTo>
                  <a:lnTo>
                    <a:pt x="113" y="206"/>
                  </a:lnTo>
                  <a:lnTo>
                    <a:pt x="142" y="179"/>
                  </a:lnTo>
                  <a:lnTo>
                    <a:pt x="71" y="20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7" name="Freeform 174"/>
            <p:cNvSpPr>
              <a:spLocks/>
            </p:cNvSpPr>
            <p:nvPr/>
          </p:nvSpPr>
          <p:spPr bwMode="auto">
            <a:xfrm>
              <a:off x="2372" y="2099"/>
              <a:ext cx="29" cy="27"/>
            </a:xfrm>
            <a:custGeom>
              <a:avLst/>
              <a:gdLst>
                <a:gd name="T0" fmla="*/ 0 w 174"/>
                <a:gd name="T1" fmla="*/ 0 h 187"/>
                <a:gd name="T2" fmla="*/ 0 w 174"/>
                <a:gd name="T3" fmla="*/ 0 h 187"/>
                <a:gd name="T4" fmla="*/ 0 w 174"/>
                <a:gd name="T5" fmla="*/ 0 h 187"/>
                <a:gd name="T6" fmla="*/ 0 w 174"/>
                <a:gd name="T7" fmla="*/ 0 h 187"/>
                <a:gd name="T8" fmla="*/ 0 w 174"/>
                <a:gd name="T9" fmla="*/ 0 h 187"/>
                <a:gd name="T10" fmla="*/ 0 w 174"/>
                <a:gd name="T11" fmla="*/ 0 h 187"/>
                <a:gd name="T12" fmla="*/ 0 w 174"/>
                <a:gd name="T13" fmla="*/ 0 h 187"/>
                <a:gd name="T14" fmla="*/ 0 w 174"/>
                <a:gd name="T15" fmla="*/ 0 h 187"/>
                <a:gd name="T16" fmla="*/ 0 w 174"/>
                <a:gd name="T17" fmla="*/ 0 h 187"/>
                <a:gd name="T18" fmla="*/ 0 w 174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187"/>
                <a:gd name="T32" fmla="*/ 174 w 174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187">
                  <a:moveTo>
                    <a:pt x="144" y="160"/>
                  </a:moveTo>
                  <a:lnTo>
                    <a:pt x="73" y="187"/>
                  </a:lnTo>
                  <a:lnTo>
                    <a:pt x="174" y="187"/>
                  </a:lnTo>
                  <a:lnTo>
                    <a:pt x="174" y="0"/>
                  </a:lnTo>
                  <a:lnTo>
                    <a:pt x="73" y="0"/>
                  </a:lnTo>
                  <a:lnTo>
                    <a:pt x="0" y="28"/>
                  </a:lnTo>
                  <a:lnTo>
                    <a:pt x="73" y="0"/>
                  </a:lnTo>
                  <a:lnTo>
                    <a:pt x="31" y="0"/>
                  </a:lnTo>
                  <a:lnTo>
                    <a:pt x="0" y="28"/>
                  </a:lnTo>
                  <a:lnTo>
                    <a:pt x="144" y="16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8" name="Freeform 175"/>
            <p:cNvSpPr>
              <a:spLocks/>
            </p:cNvSpPr>
            <p:nvPr/>
          </p:nvSpPr>
          <p:spPr bwMode="auto">
            <a:xfrm>
              <a:off x="2363" y="2103"/>
              <a:ext cx="33" cy="28"/>
            </a:xfrm>
            <a:custGeom>
              <a:avLst/>
              <a:gdLst>
                <a:gd name="T0" fmla="*/ 0 w 193"/>
                <a:gd name="T1" fmla="*/ 0 h 195"/>
                <a:gd name="T2" fmla="*/ 0 w 193"/>
                <a:gd name="T3" fmla="*/ 0 h 195"/>
                <a:gd name="T4" fmla="*/ 0 w 193"/>
                <a:gd name="T5" fmla="*/ 0 h 195"/>
                <a:gd name="T6" fmla="*/ 0 w 193"/>
                <a:gd name="T7" fmla="*/ 0 h 195"/>
                <a:gd name="T8" fmla="*/ 0 w 193"/>
                <a:gd name="T9" fmla="*/ 0 h 195"/>
                <a:gd name="T10" fmla="*/ 0 w 193"/>
                <a:gd name="T11" fmla="*/ 0 h 195"/>
                <a:gd name="T12" fmla="*/ 0 w 193"/>
                <a:gd name="T13" fmla="*/ 0 h 195"/>
                <a:gd name="T14" fmla="*/ 0 w 193"/>
                <a:gd name="T15" fmla="*/ 0 h 195"/>
                <a:gd name="T16" fmla="*/ 0 w 193"/>
                <a:gd name="T17" fmla="*/ 0 h 195"/>
                <a:gd name="T18" fmla="*/ 0 w 193"/>
                <a:gd name="T19" fmla="*/ 0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195"/>
                <a:gd name="T32" fmla="*/ 193 w 193"/>
                <a:gd name="T33" fmla="*/ 195 h 1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195">
                  <a:moveTo>
                    <a:pt x="116" y="195"/>
                  </a:moveTo>
                  <a:lnTo>
                    <a:pt x="142" y="179"/>
                  </a:lnTo>
                  <a:lnTo>
                    <a:pt x="193" y="132"/>
                  </a:lnTo>
                  <a:lnTo>
                    <a:pt x="49" y="0"/>
                  </a:lnTo>
                  <a:lnTo>
                    <a:pt x="0" y="46"/>
                  </a:lnTo>
                  <a:lnTo>
                    <a:pt x="26" y="28"/>
                  </a:lnTo>
                  <a:lnTo>
                    <a:pt x="116" y="195"/>
                  </a:lnTo>
                  <a:lnTo>
                    <a:pt x="131" y="189"/>
                  </a:lnTo>
                  <a:lnTo>
                    <a:pt x="142" y="179"/>
                  </a:lnTo>
                  <a:lnTo>
                    <a:pt x="116" y="19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29" name="Freeform 176"/>
            <p:cNvSpPr>
              <a:spLocks/>
            </p:cNvSpPr>
            <p:nvPr/>
          </p:nvSpPr>
          <p:spPr bwMode="auto">
            <a:xfrm>
              <a:off x="2351" y="2107"/>
              <a:ext cx="32" cy="32"/>
            </a:xfrm>
            <a:custGeom>
              <a:avLst/>
              <a:gdLst>
                <a:gd name="T0" fmla="*/ 0 w 191"/>
                <a:gd name="T1" fmla="*/ 0 h 225"/>
                <a:gd name="T2" fmla="*/ 0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0 w 191"/>
                <a:gd name="T9" fmla="*/ 0 h 225"/>
                <a:gd name="T10" fmla="*/ 0 w 191"/>
                <a:gd name="T11" fmla="*/ 0 h 225"/>
                <a:gd name="T12" fmla="*/ 0 w 191"/>
                <a:gd name="T13" fmla="*/ 0 h 225"/>
                <a:gd name="T14" fmla="*/ 0 w 191"/>
                <a:gd name="T15" fmla="*/ 0 h 225"/>
                <a:gd name="T16" fmla="*/ 0 w 191"/>
                <a:gd name="T17" fmla="*/ 0 h 225"/>
                <a:gd name="T18" fmla="*/ 0 w 191"/>
                <a:gd name="T19" fmla="*/ 0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5"/>
                <a:gd name="T32" fmla="*/ 191 w 191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5">
                  <a:moveTo>
                    <a:pt x="45" y="225"/>
                  </a:moveTo>
                  <a:lnTo>
                    <a:pt x="89" y="214"/>
                  </a:lnTo>
                  <a:lnTo>
                    <a:pt x="191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8"/>
                  </a:lnTo>
                  <a:lnTo>
                    <a:pt x="45" y="225"/>
                  </a:lnTo>
                  <a:lnTo>
                    <a:pt x="69" y="225"/>
                  </a:lnTo>
                  <a:lnTo>
                    <a:pt x="89" y="214"/>
                  </a:lnTo>
                  <a:lnTo>
                    <a:pt x="45" y="22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0" name="Freeform 177"/>
            <p:cNvSpPr>
              <a:spLocks/>
            </p:cNvSpPr>
            <p:nvPr/>
          </p:nvSpPr>
          <p:spPr bwMode="auto">
            <a:xfrm>
              <a:off x="2342" y="2113"/>
              <a:ext cx="17" cy="26"/>
            </a:xfrm>
            <a:custGeom>
              <a:avLst/>
              <a:gdLst>
                <a:gd name="T0" fmla="*/ 0 w 96"/>
                <a:gd name="T1" fmla="*/ 0 h 187"/>
                <a:gd name="T2" fmla="*/ 0 w 96"/>
                <a:gd name="T3" fmla="*/ 0 h 187"/>
                <a:gd name="T4" fmla="*/ 0 w 96"/>
                <a:gd name="T5" fmla="*/ 0 h 187"/>
                <a:gd name="T6" fmla="*/ 0 w 96"/>
                <a:gd name="T7" fmla="*/ 0 h 187"/>
                <a:gd name="T8" fmla="*/ 0 w 96"/>
                <a:gd name="T9" fmla="*/ 0 h 187"/>
                <a:gd name="T10" fmla="*/ 0 w 96"/>
                <a:gd name="T11" fmla="*/ 0 h 187"/>
                <a:gd name="T12" fmla="*/ 0 w 96"/>
                <a:gd name="T13" fmla="*/ 0 h 187"/>
                <a:gd name="T14" fmla="*/ 0 w 96"/>
                <a:gd name="T15" fmla="*/ 0 h 187"/>
                <a:gd name="T16" fmla="*/ 0 w 96"/>
                <a:gd name="T17" fmla="*/ 0 h 187"/>
                <a:gd name="T18" fmla="*/ 0 w 9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87"/>
                <a:gd name="T32" fmla="*/ 96 w 9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87">
                  <a:moveTo>
                    <a:pt x="90" y="176"/>
                  </a:moveTo>
                  <a:lnTo>
                    <a:pt x="45" y="187"/>
                  </a:lnTo>
                  <a:lnTo>
                    <a:pt x="96" y="187"/>
                  </a:lnTo>
                  <a:lnTo>
                    <a:pt x="96" y="0"/>
                  </a:lnTo>
                  <a:lnTo>
                    <a:pt x="45" y="0"/>
                  </a:lnTo>
                  <a:lnTo>
                    <a:pt x="0" y="9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1" name="Freeform 178"/>
            <p:cNvSpPr>
              <a:spLocks/>
            </p:cNvSpPr>
            <p:nvPr/>
          </p:nvSpPr>
          <p:spPr bwMode="auto">
            <a:xfrm>
              <a:off x="2321" y="2114"/>
              <a:ext cx="37" cy="30"/>
            </a:xfrm>
            <a:custGeom>
              <a:avLst/>
              <a:gdLst>
                <a:gd name="T0" fmla="*/ 0 w 218"/>
                <a:gd name="T1" fmla="*/ 0 h 214"/>
                <a:gd name="T2" fmla="*/ 0 w 218"/>
                <a:gd name="T3" fmla="*/ 0 h 214"/>
                <a:gd name="T4" fmla="*/ 0 w 218"/>
                <a:gd name="T5" fmla="*/ 0 h 214"/>
                <a:gd name="T6" fmla="*/ 0 w 218"/>
                <a:gd name="T7" fmla="*/ 0 h 214"/>
                <a:gd name="T8" fmla="*/ 0 w 218"/>
                <a:gd name="T9" fmla="*/ 0 h 214"/>
                <a:gd name="T10" fmla="*/ 0 w 218"/>
                <a:gd name="T11" fmla="*/ 0 h 214"/>
                <a:gd name="T12" fmla="*/ 0 w 218"/>
                <a:gd name="T13" fmla="*/ 0 h 214"/>
                <a:gd name="T14" fmla="*/ 0 w 218"/>
                <a:gd name="T15" fmla="*/ 0 h 214"/>
                <a:gd name="T16" fmla="*/ 0 w 218"/>
                <a:gd name="T17" fmla="*/ 0 h 214"/>
                <a:gd name="T18" fmla="*/ 0 w 218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4"/>
                <a:gd name="T32" fmla="*/ 218 w 218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4">
                  <a:moveTo>
                    <a:pt x="144" y="197"/>
                  </a:moveTo>
                  <a:lnTo>
                    <a:pt x="116" y="214"/>
                  </a:lnTo>
                  <a:lnTo>
                    <a:pt x="218" y="167"/>
                  </a:lnTo>
                  <a:lnTo>
                    <a:pt x="128" y="0"/>
                  </a:lnTo>
                  <a:lnTo>
                    <a:pt x="27" y="47"/>
                  </a:lnTo>
                  <a:lnTo>
                    <a:pt x="0" y="65"/>
                  </a:lnTo>
                  <a:lnTo>
                    <a:pt x="27" y="47"/>
                  </a:lnTo>
                  <a:lnTo>
                    <a:pt x="12" y="54"/>
                  </a:lnTo>
                  <a:lnTo>
                    <a:pt x="0" y="65"/>
                  </a:lnTo>
                  <a:lnTo>
                    <a:pt x="144" y="19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2" name="Freeform 179"/>
            <p:cNvSpPr>
              <a:spLocks/>
            </p:cNvSpPr>
            <p:nvPr/>
          </p:nvSpPr>
          <p:spPr bwMode="auto">
            <a:xfrm>
              <a:off x="2313" y="2123"/>
              <a:ext cx="32" cy="26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w 194"/>
                <a:gd name="T13" fmla="*/ 0 h 179"/>
                <a:gd name="T14" fmla="*/ 0 w 194"/>
                <a:gd name="T15" fmla="*/ 0 h 179"/>
                <a:gd name="T16" fmla="*/ 0 w 19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9"/>
                <a:gd name="T29" fmla="*/ 194 w 19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9">
                  <a:moveTo>
                    <a:pt x="143" y="179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6"/>
                  </a:lnTo>
                  <a:lnTo>
                    <a:pt x="143" y="17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3" name="Freeform 180"/>
            <p:cNvSpPr>
              <a:spLocks/>
            </p:cNvSpPr>
            <p:nvPr/>
          </p:nvSpPr>
          <p:spPr bwMode="auto">
            <a:xfrm>
              <a:off x="2304" y="2130"/>
              <a:ext cx="33" cy="28"/>
            </a:xfrm>
            <a:custGeom>
              <a:avLst/>
              <a:gdLst>
                <a:gd name="T0" fmla="*/ 0 w 194"/>
                <a:gd name="T1" fmla="*/ 0 h 196"/>
                <a:gd name="T2" fmla="*/ 0 w 194"/>
                <a:gd name="T3" fmla="*/ 0 h 196"/>
                <a:gd name="T4" fmla="*/ 0 w 194"/>
                <a:gd name="T5" fmla="*/ 0 h 196"/>
                <a:gd name="T6" fmla="*/ 0 w 194"/>
                <a:gd name="T7" fmla="*/ 0 h 196"/>
                <a:gd name="T8" fmla="*/ 0 w 194"/>
                <a:gd name="T9" fmla="*/ 0 h 196"/>
                <a:gd name="T10" fmla="*/ 0 w 194"/>
                <a:gd name="T11" fmla="*/ 0 h 196"/>
                <a:gd name="T12" fmla="*/ 0 w 194"/>
                <a:gd name="T13" fmla="*/ 0 h 196"/>
                <a:gd name="T14" fmla="*/ 0 w 194"/>
                <a:gd name="T15" fmla="*/ 0 h 196"/>
                <a:gd name="T16" fmla="*/ 0 w 194"/>
                <a:gd name="T17" fmla="*/ 0 h 196"/>
                <a:gd name="T18" fmla="*/ 0 w 194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6"/>
                <a:gd name="T32" fmla="*/ 194 w 194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6">
                  <a:moveTo>
                    <a:pt x="116" y="196"/>
                  </a:moveTo>
                  <a:lnTo>
                    <a:pt x="143" y="179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6" y="29"/>
                  </a:lnTo>
                  <a:lnTo>
                    <a:pt x="116" y="196"/>
                  </a:lnTo>
                  <a:lnTo>
                    <a:pt x="131" y="190"/>
                  </a:lnTo>
                  <a:lnTo>
                    <a:pt x="143" y="179"/>
                  </a:lnTo>
                  <a:lnTo>
                    <a:pt x="116" y="19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4" name="Freeform 181"/>
            <p:cNvSpPr>
              <a:spLocks/>
            </p:cNvSpPr>
            <p:nvPr/>
          </p:nvSpPr>
          <p:spPr bwMode="auto">
            <a:xfrm>
              <a:off x="2292" y="2134"/>
              <a:ext cx="32" cy="32"/>
            </a:xfrm>
            <a:custGeom>
              <a:avLst/>
              <a:gdLst>
                <a:gd name="T0" fmla="*/ 0 w 191"/>
                <a:gd name="T1" fmla="*/ 0 h 224"/>
                <a:gd name="T2" fmla="*/ 0 w 191"/>
                <a:gd name="T3" fmla="*/ 0 h 224"/>
                <a:gd name="T4" fmla="*/ 0 w 191"/>
                <a:gd name="T5" fmla="*/ 0 h 224"/>
                <a:gd name="T6" fmla="*/ 0 w 191"/>
                <a:gd name="T7" fmla="*/ 0 h 224"/>
                <a:gd name="T8" fmla="*/ 0 w 191"/>
                <a:gd name="T9" fmla="*/ 0 h 224"/>
                <a:gd name="T10" fmla="*/ 0 w 191"/>
                <a:gd name="T11" fmla="*/ 0 h 224"/>
                <a:gd name="T12" fmla="*/ 0 w 191"/>
                <a:gd name="T13" fmla="*/ 0 h 224"/>
                <a:gd name="T14" fmla="*/ 0 w 191"/>
                <a:gd name="T15" fmla="*/ 0 h 224"/>
                <a:gd name="T16" fmla="*/ 0 w 191"/>
                <a:gd name="T17" fmla="*/ 0 h 224"/>
                <a:gd name="T18" fmla="*/ 0 w 191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4"/>
                <a:gd name="T32" fmla="*/ 191 w 191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4">
                  <a:moveTo>
                    <a:pt x="45" y="224"/>
                  </a:moveTo>
                  <a:lnTo>
                    <a:pt x="91" y="214"/>
                  </a:lnTo>
                  <a:lnTo>
                    <a:pt x="191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8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1" y="214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5" name="Freeform 182"/>
            <p:cNvSpPr>
              <a:spLocks/>
            </p:cNvSpPr>
            <p:nvPr/>
          </p:nvSpPr>
          <p:spPr bwMode="auto">
            <a:xfrm>
              <a:off x="2291" y="2139"/>
              <a:ext cx="8" cy="27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186"/>
                <a:gd name="T20" fmla="*/ 51 w 51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186">
                  <a:moveTo>
                    <a:pt x="0" y="93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6" name="Freeform 183"/>
            <p:cNvSpPr>
              <a:spLocks/>
            </p:cNvSpPr>
            <p:nvPr/>
          </p:nvSpPr>
          <p:spPr bwMode="auto">
            <a:xfrm>
              <a:off x="2262" y="2143"/>
              <a:ext cx="41" cy="35"/>
            </a:xfrm>
            <a:custGeom>
              <a:avLst/>
              <a:gdLst>
                <a:gd name="T0" fmla="*/ 0 w 245"/>
                <a:gd name="T1" fmla="*/ 0 h 242"/>
                <a:gd name="T2" fmla="*/ 0 w 245"/>
                <a:gd name="T3" fmla="*/ 0 h 242"/>
                <a:gd name="T4" fmla="*/ 0 w 245"/>
                <a:gd name="T5" fmla="*/ 0 h 242"/>
                <a:gd name="T6" fmla="*/ 0 w 245"/>
                <a:gd name="T7" fmla="*/ 0 h 242"/>
                <a:gd name="T8" fmla="*/ 0 w 245"/>
                <a:gd name="T9" fmla="*/ 0 h 242"/>
                <a:gd name="T10" fmla="*/ 0 w 245"/>
                <a:gd name="T11" fmla="*/ 0 h 242"/>
                <a:gd name="T12" fmla="*/ 0 w 245"/>
                <a:gd name="T13" fmla="*/ 0 h 242"/>
                <a:gd name="T14" fmla="*/ 0 w 245"/>
                <a:gd name="T15" fmla="*/ 0 h 242"/>
                <a:gd name="T16" fmla="*/ 0 w 245"/>
                <a:gd name="T17" fmla="*/ 0 h 242"/>
                <a:gd name="T18" fmla="*/ 0 w 245"/>
                <a:gd name="T19" fmla="*/ 0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242"/>
                <a:gd name="T32" fmla="*/ 245 w 245"/>
                <a:gd name="T33" fmla="*/ 242 h 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242">
                  <a:moveTo>
                    <a:pt x="116" y="242"/>
                  </a:moveTo>
                  <a:lnTo>
                    <a:pt x="144" y="224"/>
                  </a:lnTo>
                  <a:lnTo>
                    <a:pt x="245" y="132"/>
                  </a:lnTo>
                  <a:lnTo>
                    <a:pt x="102" y="0"/>
                  </a:lnTo>
                  <a:lnTo>
                    <a:pt x="0" y="93"/>
                  </a:lnTo>
                  <a:lnTo>
                    <a:pt x="27" y="75"/>
                  </a:lnTo>
                  <a:lnTo>
                    <a:pt x="116" y="242"/>
                  </a:lnTo>
                  <a:lnTo>
                    <a:pt x="131" y="236"/>
                  </a:lnTo>
                  <a:lnTo>
                    <a:pt x="144" y="224"/>
                  </a:lnTo>
                  <a:lnTo>
                    <a:pt x="116" y="24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7" name="Freeform 184"/>
            <p:cNvSpPr>
              <a:spLocks/>
            </p:cNvSpPr>
            <p:nvPr/>
          </p:nvSpPr>
          <p:spPr bwMode="auto">
            <a:xfrm>
              <a:off x="2249" y="2154"/>
              <a:ext cx="32" cy="30"/>
            </a:xfrm>
            <a:custGeom>
              <a:avLst/>
              <a:gdLst>
                <a:gd name="T0" fmla="*/ 0 w 191"/>
                <a:gd name="T1" fmla="*/ 0 h 214"/>
                <a:gd name="T2" fmla="*/ 0 w 191"/>
                <a:gd name="T3" fmla="*/ 0 h 214"/>
                <a:gd name="T4" fmla="*/ 0 w 191"/>
                <a:gd name="T5" fmla="*/ 0 h 214"/>
                <a:gd name="T6" fmla="*/ 0 w 191"/>
                <a:gd name="T7" fmla="*/ 0 h 214"/>
                <a:gd name="T8" fmla="*/ 0 w 191"/>
                <a:gd name="T9" fmla="*/ 0 h 214"/>
                <a:gd name="T10" fmla="*/ 0 w 191"/>
                <a:gd name="T11" fmla="*/ 0 h 214"/>
                <a:gd name="T12" fmla="*/ 0 w 191"/>
                <a:gd name="T13" fmla="*/ 0 h 214"/>
                <a:gd name="T14" fmla="*/ 0 w 191"/>
                <a:gd name="T15" fmla="*/ 0 h 214"/>
                <a:gd name="T16" fmla="*/ 0 w 191"/>
                <a:gd name="T17" fmla="*/ 0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214"/>
                <a:gd name="T29" fmla="*/ 191 w 191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214">
                  <a:moveTo>
                    <a:pt x="90" y="214"/>
                  </a:moveTo>
                  <a:lnTo>
                    <a:pt x="90" y="214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90" y="21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8" name="Freeform 185"/>
            <p:cNvSpPr>
              <a:spLocks/>
            </p:cNvSpPr>
            <p:nvPr/>
          </p:nvSpPr>
          <p:spPr bwMode="auto">
            <a:xfrm>
              <a:off x="2228" y="2161"/>
              <a:ext cx="37" cy="30"/>
            </a:xfrm>
            <a:custGeom>
              <a:avLst/>
              <a:gdLst>
                <a:gd name="T0" fmla="*/ 0 w 217"/>
                <a:gd name="T1" fmla="*/ 0 h 213"/>
                <a:gd name="T2" fmla="*/ 0 w 217"/>
                <a:gd name="T3" fmla="*/ 0 h 213"/>
                <a:gd name="T4" fmla="*/ 0 w 217"/>
                <a:gd name="T5" fmla="*/ 0 h 213"/>
                <a:gd name="T6" fmla="*/ 0 w 217"/>
                <a:gd name="T7" fmla="*/ 0 h 213"/>
                <a:gd name="T8" fmla="*/ 0 w 217"/>
                <a:gd name="T9" fmla="*/ 0 h 213"/>
                <a:gd name="T10" fmla="*/ 0 w 217"/>
                <a:gd name="T11" fmla="*/ 0 h 213"/>
                <a:gd name="T12" fmla="*/ 0 w 217"/>
                <a:gd name="T13" fmla="*/ 0 h 213"/>
                <a:gd name="T14" fmla="*/ 0 w 217"/>
                <a:gd name="T15" fmla="*/ 0 h 213"/>
                <a:gd name="T16" fmla="*/ 0 w 217"/>
                <a:gd name="T17" fmla="*/ 0 h 213"/>
                <a:gd name="T18" fmla="*/ 0 w 217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213"/>
                <a:gd name="T32" fmla="*/ 217 w 217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213">
                  <a:moveTo>
                    <a:pt x="143" y="196"/>
                  </a:moveTo>
                  <a:lnTo>
                    <a:pt x="117" y="213"/>
                  </a:lnTo>
                  <a:lnTo>
                    <a:pt x="217" y="167"/>
                  </a:lnTo>
                  <a:lnTo>
                    <a:pt x="127" y="0"/>
                  </a:lnTo>
                  <a:lnTo>
                    <a:pt x="26" y="47"/>
                  </a:lnTo>
                  <a:lnTo>
                    <a:pt x="0" y="64"/>
                  </a:lnTo>
                  <a:lnTo>
                    <a:pt x="26" y="47"/>
                  </a:lnTo>
                  <a:lnTo>
                    <a:pt x="11" y="53"/>
                  </a:lnTo>
                  <a:lnTo>
                    <a:pt x="0" y="64"/>
                  </a:lnTo>
                  <a:lnTo>
                    <a:pt x="143" y="19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39" name="Freeform 186"/>
            <p:cNvSpPr>
              <a:spLocks/>
            </p:cNvSpPr>
            <p:nvPr/>
          </p:nvSpPr>
          <p:spPr bwMode="auto">
            <a:xfrm>
              <a:off x="2211" y="2170"/>
              <a:ext cx="41" cy="34"/>
            </a:xfrm>
            <a:custGeom>
              <a:avLst/>
              <a:gdLst>
                <a:gd name="T0" fmla="*/ 0 w 245"/>
                <a:gd name="T1" fmla="*/ 0 h 243"/>
                <a:gd name="T2" fmla="*/ 0 w 245"/>
                <a:gd name="T3" fmla="*/ 0 h 243"/>
                <a:gd name="T4" fmla="*/ 0 w 245"/>
                <a:gd name="T5" fmla="*/ 0 h 243"/>
                <a:gd name="T6" fmla="*/ 0 w 245"/>
                <a:gd name="T7" fmla="*/ 0 h 243"/>
                <a:gd name="T8" fmla="*/ 0 w 245"/>
                <a:gd name="T9" fmla="*/ 0 h 243"/>
                <a:gd name="T10" fmla="*/ 0 w 245"/>
                <a:gd name="T11" fmla="*/ 0 h 243"/>
                <a:gd name="T12" fmla="*/ 0 w 245"/>
                <a:gd name="T13" fmla="*/ 0 h 243"/>
                <a:gd name="T14" fmla="*/ 0 w 245"/>
                <a:gd name="T15" fmla="*/ 0 h 243"/>
                <a:gd name="T16" fmla="*/ 0 w 245"/>
                <a:gd name="T17" fmla="*/ 0 h 243"/>
                <a:gd name="T18" fmla="*/ 0 w 245"/>
                <a:gd name="T19" fmla="*/ 0 h 2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243"/>
                <a:gd name="T32" fmla="*/ 245 w 245"/>
                <a:gd name="T33" fmla="*/ 243 h 2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243">
                  <a:moveTo>
                    <a:pt x="117" y="243"/>
                  </a:moveTo>
                  <a:lnTo>
                    <a:pt x="144" y="225"/>
                  </a:lnTo>
                  <a:lnTo>
                    <a:pt x="245" y="132"/>
                  </a:lnTo>
                  <a:lnTo>
                    <a:pt x="102" y="0"/>
                  </a:lnTo>
                  <a:lnTo>
                    <a:pt x="0" y="94"/>
                  </a:lnTo>
                  <a:lnTo>
                    <a:pt x="27" y="76"/>
                  </a:lnTo>
                  <a:lnTo>
                    <a:pt x="117" y="243"/>
                  </a:lnTo>
                  <a:lnTo>
                    <a:pt x="131" y="236"/>
                  </a:lnTo>
                  <a:lnTo>
                    <a:pt x="144" y="225"/>
                  </a:lnTo>
                  <a:lnTo>
                    <a:pt x="117" y="24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0" name="Freeform 187"/>
            <p:cNvSpPr>
              <a:spLocks/>
            </p:cNvSpPr>
            <p:nvPr/>
          </p:nvSpPr>
          <p:spPr bwMode="auto">
            <a:xfrm>
              <a:off x="2199" y="2181"/>
              <a:ext cx="32" cy="30"/>
            </a:xfrm>
            <a:custGeom>
              <a:avLst/>
              <a:gdLst>
                <a:gd name="T0" fmla="*/ 0 w 192"/>
                <a:gd name="T1" fmla="*/ 0 h 214"/>
                <a:gd name="T2" fmla="*/ 0 w 192"/>
                <a:gd name="T3" fmla="*/ 0 h 214"/>
                <a:gd name="T4" fmla="*/ 0 w 192"/>
                <a:gd name="T5" fmla="*/ 0 h 214"/>
                <a:gd name="T6" fmla="*/ 0 w 192"/>
                <a:gd name="T7" fmla="*/ 0 h 214"/>
                <a:gd name="T8" fmla="*/ 0 w 192"/>
                <a:gd name="T9" fmla="*/ 0 h 214"/>
                <a:gd name="T10" fmla="*/ 0 w 192"/>
                <a:gd name="T11" fmla="*/ 0 h 214"/>
                <a:gd name="T12" fmla="*/ 0 w 192"/>
                <a:gd name="T13" fmla="*/ 0 h 214"/>
                <a:gd name="T14" fmla="*/ 0 w 192"/>
                <a:gd name="T15" fmla="*/ 0 h 214"/>
                <a:gd name="T16" fmla="*/ 0 w 192"/>
                <a:gd name="T17" fmla="*/ 0 h 214"/>
                <a:gd name="T18" fmla="*/ 0 w 192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14"/>
                <a:gd name="T32" fmla="*/ 192 w 192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14">
                  <a:moveTo>
                    <a:pt x="91" y="214"/>
                  </a:moveTo>
                  <a:lnTo>
                    <a:pt x="91" y="213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91" y="213"/>
                  </a:lnTo>
                  <a:lnTo>
                    <a:pt x="91" y="21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1" name="Freeform 188"/>
            <p:cNvSpPr>
              <a:spLocks/>
            </p:cNvSpPr>
            <p:nvPr/>
          </p:nvSpPr>
          <p:spPr bwMode="auto">
            <a:xfrm>
              <a:off x="2178" y="2187"/>
              <a:ext cx="36" cy="31"/>
            </a:xfrm>
            <a:custGeom>
              <a:avLst/>
              <a:gdLst>
                <a:gd name="T0" fmla="*/ 0 w 218"/>
                <a:gd name="T1" fmla="*/ 0 h 213"/>
                <a:gd name="T2" fmla="*/ 0 w 218"/>
                <a:gd name="T3" fmla="*/ 0 h 213"/>
                <a:gd name="T4" fmla="*/ 0 w 218"/>
                <a:gd name="T5" fmla="*/ 0 h 213"/>
                <a:gd name="T6" fmla="*/ 0 w 218"/>
                <a:gd name="T7" fmla="*/ 0 h 213"/>
                <a:gd name="T8" fmla="*/ 0 w 218"/>
                <a:gd name="T9" fmla="*/ 0 h 213"/>
                <a:gd name="T10" fmla="*/ 0 w 218"/>
                <a:gd name="T11" fmla="*/ 0 h 213"/>
                <a:gd name="T12" fmla="*/ 0 w 218"/>
                <a:gd name="T13" fmla="*/ 0 h 213"/>
                <a:gd name="T14" fmla="*/ 0 w 218"/>
                <a:gd name="T15" fmla="*/ 0 h 213"/>
                <a:gd name="T16" fmla="*/ 0 w 218"/>
                <a:gd name="T17" fmla="*/ 0 h 213"/>
                <a:gd name="T18" fmla="*/ 0 w 218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3"/>
                <a:gd name="T32" fmla="*/ 218 w 218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3">
                  <a:moveTo>
                    <a:pt x="143" y="196"/>
                  </a:moveTo>
                  <a:lnTo>
                    <a:pt x="117" y="213"/>
                  </a:lnTo>
                  <a:lnTo>
                    <a:pt x="218" y="167"/>
                  </a:lnTo>
                  <a:lnTo>
                    <a:pt x="127" y="0"/>
                  </a:lnTo>
                  <a:lnTo>
                    <a:pt x="26" y="46"/>
                  </a:lnTo>
                  <a:lnTo>
                    <a:pt x="0" y="64"/>
                  </a:lnTo>
                  <a:lnTo>
                    <a:pt x="26" y="47"/>
                  </a:lnTo>
                  <a:lnTo>
                    <a:pt x="11" y="53"/>
                  </a:lnTo>
                  <a:lnTo>
                    <a:pt x="0" y="64"/>
                  </a:lnTo>
                  <a:lnTo>
                    <a:pt x="143" y="19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2" name="Freeform 189"/>
            <p:cNvSpPr>
              <a:spLocks/>
            </p:cNvSpPr>
            <p:nvPr/>
          </p:nvSpPr>
          <p:spPr bwMode="auto">
            <a:xfrm>
              <a:off x="2161" y="2196"/>
              <a:ext cx="40" cy="33"/>
            </a:xfrm>
            <a:custGeom>
              <a:avLst/>
              <a:gdLst>
                <a:gd name="T0" fmla="*/ 0 w 245"/>
                <a:gd name="T1" fmla="*/ 0 h 225"/>
                <a:gd name="T2" fmla="*/ 0 w 245"/>
                <a:gd name="T3" fmla="*/ 0 h 225"/>
                <a:gd name="T4" fmla="*/ 0 w 245"/>
                <a:gd name="T5" fmla="*/ 0 h 225"/>
                <a:gd name="T6" fmla="*/ 0 w 245"/>
                <a:gd name="T7" fmla="*/ 0 h 225"/>
                <a:gd name="T8" fmla="*/ 0 w 245"/>
                <a:gd name="T9" fmla="*/ 0 h 225"/>
                <a:gd name="T10" fmla="*/ 0 w 245"/>
                <a:gd name="T11" fmla="*/ 0 h 225"/>
                <a:gd name="T12" fmla="*/ 0 w 245"/>
                <a:gd name="T13" fmla="*/ 0 h 225"/>
                <a:gd name="T14" fmla="*/ 0 w 245"/>
                <a:gd name="T15" fmla="*/ 0 h 225"/>
                <a:gd name="T16" fmla="*/ 0 w 245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225"/>
                <a:gd name="T29" fmla="*/ 245 w 245"/>
                <a:gd name="T30" fmla="*/ 225 h 2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225">
                  <a:moveTo>
                    <a:pt x="144" y="225"/>
                  </a:moveTo>
                  <a:lnTo>
                    <a:pt x="144" y="225"/>
                  </a:lnTo>
                  <a:lnTo>
                    <a:pt x="245" y="132"/>
                  </a:lnTo>
                  <a:lnTo>
                    <a:pt x="102" y="0"/>
                  </a:lnTo>
                  <a:lnTo>
                    <a:pt x="0" y="94"/>
                  </a:lnTo>
                  <a:lnTo>
                    <a:pt x="144" y="22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3" name="Freeform 190"/>
            <p:cNvSpPr>
              <a:spLocks/>
            </p:cNvSpPr>
            <p:nvPr/>
          </p:nvSpPr>
          <p:spPr bwMode="auto">
            <a:xfrm>
              <a:off x="2152" y="2210"/>
              <a:ext cx="33" cy="28"/>
            </a:xfrm>
            <a:custGeom>
              <a:avLst/>
              <a:gdLst>
                <a:gd name="T0" fmla="*/ 0 w 195"/>
                <a:gd name="T1" fmla="*/ 0 h 195"/>
                <a:gd name="T2" fmla="*/ 0 w 195"/>
                <a:gd name="T3" fmla="*/ 0 h 195"/>
                <a:gd name="T4" fmla="*/ 0 w 195"/>
                <a:gd name="T5" fmla="*/ 0 h 195"/>
                <a:gd name="T6" fmla="*/ 0 w 195"/>
                <a:gd name="T7" fmla="*/ 0 h 195"/>
                <a:gd name="T8" fmla="*/ 0 w 195"/>
                <a:gd name="T9" fmla="*/ 0 h 195"/>
                <a:gd name="T10" fmla="*/ 0 w 195"/>
                <a:gd name="T11" fmla="*/ 0 h 195"/>
                <a:gd name="T12" fmla="*/ 0 w 195"/>
                <a:gd name="T13" fmla="*/ 0 h 195"/>
                <a:gd name="T14" fmla="*/ 0 w 195"/>
                <a:gd name="T15" fmla="*/ 0 h 195"/>
                <a:gd name="T16" fmla="*/ 0 w 195"/>
                <a:gd name="T17" fmla="*/ 0 h 195"/>
                <a:gd name="T18" fmla="*/ 0 w 195"/>
                <a:gd name="T19" fmla="*/ 0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195"/>
                <a:gd name="T32" fmla="*/ 195 w 195"/>
                <a:gd name="T33" fmla="*/ 195 h 1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195">
                  <a:moveTo>
                    <a:pt x="117" y="195"/>
                  </a:moveTo>
                  <a:lnTo>
                    <a:pt x="144" y="178"/>
                  </a:lnTo>
                  <a:lnTo>
                    <a:pt x="195" y="131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27" y="29"/>
                  </a:lnTo>
                  <a:lnTo>
                    <a:pt x="117" y="195"/>
                  </a:lnTo>
                  <a:lnTo>
                    <a:pt x="131" y="189"/>
                  </a:lnTo>
                  <a:lnTo>
                    <a:pt x="144" y="178"/>
                  </a:lnTo>
                  <a:lnTo>
                    <a:pt x="117" y="19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4" name="Freeform 191"/>
            <p:cNvSpPr>
              <a:spLocks/>
            </p:cNvSpPr>
            <p:nvPr/>
          </p:nvSpPr>
          <p:spPr bwMode="auto">
            <a:xfrm>
              <a:off x="2135" y="2214"/>
              <a:ext cx="37" cy="30"/>
            </a:xfrm>
            <a:custGeom>
              <a:avLst/>
              <a:gdLst>
                <a:gd name="T0" fmla="*/ 0 w 218"/>
                <a:gd name="T1" fmla="*/ 0 h 213"/>
                <a:gd name="T2" fmla="*/ 0 w 218"/>
                <a:gd name="T3" fmla="*/ 0 h 213"/>
                <a:gd name="T4" fmla="*/ 0 w 218"/>
                <a:gd name="T5" fmla="*/ 0 h 213"/>
                <a:gd name="T6" fmla="*/ 0 w 218"/>
                <a:gd name="T7" fmla="*/ 0 h 213"/>
                <a:gd name="T8" fmla="*/ 0 w 218"/>
                <a:gd name="T9" fmla="*/ 0 h 213"/>
                <a:gd name="T10" fmla="*/ 0 w 218"/>
                <a:gd name="T11" fmla="*/ 0 h 213"/>
                <a:gd name="T12" fmla="*/ 0 w 218"/>
                <a:gd name="T13" fmla="*/ 0 h 213"/>
                <a:gd name="T14" fmla="*/ 0 w 218"/>
                <a:gd name="T15" fmla="*/ 0 h 213"/>
                <a:gd name="T16" fmla="*/ 0 w 218"/>
                <a:gd name="T17" fmla="*/ 0 h 213"/>
                <a:gd name="T18" fmla="*/ 0 w 218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3"/>
                <a:gd name="T32" fmla="*/ 218 w 218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3">
                  <a:moveTo>
                    <a:pt x="143" y="195"/>
                  </a:moveTo>
                  <a:lnTo>
                    <a:pt x="117" y="213"/>
                  </a:lnTo>
                  <a:lnTo>
                    <a:pt x="218" y="166"/>
                  </a:lnTo>
                  <a:lnTo>
                    <a:pt x="128" y="0"/>
                  </a:lnTo>
                  <a:lnTo>
                    <a:pt x="26" y="46"/>
                  </a:lnTo>
                  <a:lnTo>
                    <a:pt x="0" y="64"/>
                  </a:lnTo>
                  <a:lnTo>
                    <a:pt x="26" y="47"/>
                  </a:lnTo>
                  <a:lnTo>
                    <a:pt x="12" y="53"/>
                  </a:lnTo>
                  <a:lnTo>
                    <a:pt x="0" y="64"/>
                  </a:lnTo>
                  <a:lnTo>
                    <a:pt x="143" y="19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5" name="Freeform 192"/>
            <p:cNvSpPr>
              <a:spLocks/>
            </p:cNvSpPr>
            <p:nvPr/>
          </p:nvSpPr>
          <p:spPr bwMode="auto">
            <a:xfrm>
              <a:off x="2118" y="2223"/>
              <a:ext cx="41" cy="32"/>
            </a:xfrm>
            <a:custGeom>
              <a:avLst/>
              <a:gdLst>
                <a:gd name="T0" fmla="*/ 0 w 244"/>
                <a:gd name="T1" fmla="*/ 0 h 225"/>
                <a:gd name="T2" fmla="*/ 0 w 244"/>
                <a:gd name="T3" fmla="*/ 0 h 225"/>
                <a:gd name="T4" fmla="*/ 0 w 244"/>
                <a:gd name="T5" fmla="*/ 0 h 225"/>
                <a:gd name="T6" fmla="*/ 0 w 244"/>
                <a:gd name="T7" fmla="*/ 0 h 225"/>
                <a:gd name="T8" fmla="*/ 0 w 244"/>
                <a:gd name="T9" fmla="*/ 0 h 225"/>
                <a:gd name="T10" fmla="*/ 0 w 244"/>
                <a:gd name="T11" fmla="*/ 0 h 225"/>
                <a:gd name="T12" fmla="*/ 0 w 244"/>
                <a:gd name="T13" fmla="*/ 0 h 225"/>
                <a:gd name="T14" fmla="*/ 0 w 244"/>
                <a:gd name="T15" fmla="*/ 0 h 225"/>
                <a:gd name="T16" fmla="*/ 0 w 24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225"/>
                <a:gd name="T29" fmla="*/ 244 w 244"/>
                <a:gd name="T30" fmla="*/ 225 h 2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225">
                  <a:moveTo>
                    <a:pt x="143" y="225"/>
                  </a:moveTo>
                  <a:lnTo>
                    <a:pt x="143" y="225"/>
                  </a:lnTo>
                  <a:lnTo>
                    <a:pt x="244" y="131"/>
                  </a:lnTo>
                  <a:lnTo>
                    <a:pt x="101" y="0"/>
                  </a:lnTo>
                  <a:lnTo>
                    <a:pt x="0" y="92"/>
                  </a:lnTo>
                  <a:lnTo>
                    <a:pt x="143" y="22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6" name="Freeform 193"/>
            <p:cNvSpPr>
              <a:spLocks/>
            </p:cNvSpPr>
            <p:nvPr/>
          </p:nvSpPr>
          <p:spPr bwMode="auto">
            <a:xfrm>
              <a:off x="2110" y="2236"/>
              <a:ext cx="32" cy="26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w 194"/>
                <a:gd name="T13" fmla="*/ 0 h 179"/>
                <a:gd name="T14" fmla="*/ 0 w 194"/>
                <a:gd name="T15" fmla="*/ 0 h 179"/>
                <a:gd name="T16" fmla="*/ 0 w 19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9"/>
                <a:gd name="T29" fmla="*/ 194 w 19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9">
                  <a:moveTo>
                    <a:pt x="143" y="179"/>
                  </a:moveTo>
                  <a:lnTo>
                    <a:pt x="143" y="179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3" y="17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7" name="Freeform 194"/>
            <p:cNvSpPr>
              <a:spLocks/>
            </p:cNvSpPr>
            <p:nvPr/>
          </p:nvSpPr>
          <p:spPr bwMode="auto">
            <a:xfrm>
              <a:off x="2093" y="2243"/>
              <a:ext cx="41" cy="32"/>
            </a:xfrm>
            <a:custGeom>
              <a:avLst/>
              <a:gdLst>
                <a:gd name="T0" fmla="*/ 0 w 244"/>
                <a:gd name="T1" fmla="*/ 0 h 226"/>
                <a:gd name="T2" fmla="*/ 0 w 244"/>
                <a:gd name="T3" fmla="*/ 0 h 226"/>
                <a:gd name="T4" fmla="*/ 0 w 244"/>
                <a:gd name="T5" fmla="*/ 0 h 226"/>
                <a:gd name="T6" fmla="*/ 0 w 244"/>
                <a:gd name="T7" fmla="*/ 0 h 226"/>
                <a:gd name="T8" fmla="*/ 0 w 244"/>
                <a:gd name="T9" fmla="*/ 0 h 226"/>
                <a:gd name="T10" fmla="*/ 0 w 244"/>
                <a:gd name="T11" fmla="*/ 0 h 226"/>
                <a:gd name="T12" fmla="*/ 0 w 244"/>
                <a:gd name="T13" fmla="*/ 0 h 226"/>
                <a:gd name="T14" fmla="*/ 0 w 244"/>
                <a:gd name="T15" fmla="*/ 0 h 226"/>
                <a:gd name="T16" fmla="*/ 0 w 24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226"/>
                <a:gd name="T29" fmla="*/ 244 w 244"/>
                <a:gd name="T30" fmla="*/ 226 h 2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226">
                  <a:moveTo>
                    <a:pt x="143" y="226"/>
                  </a:moveTo>
                  <a:lnTo>
                    <a:pt x="143" y="226"/>
                  </a:lnTo>
                  <a:lnTo>
                    <a:pt x="244" y="132"/>
                  </a:lnTo>
                  <a:lnTo>
                    <a:pt x="101" y="0"/>
                  </a:lnTo>
                  <a:lnTo>
                    <a:pt x="0" y="93"/>
                  </a:lnTo>
                  <a:lnTo>
                    <a:pt x="143" y="22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8" name="Freeform 195"/>
            <p:cNvSpPr>
              <a:spLocks/>
            </p:cNvSpPr>
            <p:nvPr/>
          </p:nvSpPr>
          <p:spPr bwMode="auto">
            <a:xfrm>
              <a:off x="2085" y="2256"/>
              <a:ext cx="32" cy="28"/>
            </a:xfrm>
            <a:custGeom>
              <a:avLst/>
              <a:gdLst>
                <a:gd name="T0" fmla="*/ 0 w 194"/>
                <a:gd name="T1" fmla="*/ 0 h 197"/>
                <a:gd name="T2" fmla="*/ 0 w 194"/>
                <a:gd name="T3" fmla="*/ 0 h 197"/>
                <a:gd name="T4" fmla="*/ 0 w 194"/>
                <a:gd name="T5" fmla="*/ 0 h 197"/>
                <a:gd name="T6" fmla="*/ 0 w 194"/>
                <a:gd name="T7" fmla="*/ 0 h 197"/>
                <a:gd name="T8" fmla="*/ 0 w 194"/>
                <a:gd name="T9" fmla="*/ 0 h 197"/>
                <a:gd name="T10" fmla="*/ 0 w 194"/>
                <a:gd name="T11" fmla="*/ 0 h 197"/>
                <a:gd name="T12" fmla="*/ 0 w 194"/>
                <a:gd name="T13" fmla="*/ 0 h 197"/>
                <a:gd name="T14" fmla="*/ 0 w 194"/>
                <a:gd name="T15" fmla="*/ 0 h 197"/>
                <a:gd name="T16" fmla="*/ 0 w 194"/>
                <a:gd name="T17" fmla="*/ 0 h 197"/>
                <a:gd name="T18" fmla="*/ 0 w 194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7"/>
                <a:gd name="T32" fmla="*/ 194 w 194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7">
                  <a:moveTo>
                    <a:pt x="117" y="197"/>
                  </a:moveTo>
                  <a:lnTo>
                    <a:pt x="143" y="180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6" y="30"/>
                  </a:lnTo>
                  <a:lnTo>
                    <a:pt x="117" y="197"/>
                  </a:lnTo>
                  <a:lnTo>
                    <a:pt x="131" y="190"/>
                  </a:lnTo>
                  <a:lnTo>
                    <a:pt x="143" y="180"/>
                  </a:lnTo>
                  <a:lnTo>
                    <a:pt x="117" y="19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49" name="Freeform 196"/>
            <p:cNvSpPr>
              <a:spLocks/>
            </p:cNvSpPr>
            <p:nvPr/>
          </p:nvSpPr>
          <p:spPr bwMode="auto">
            <a:xfrm>
              <a:off x="2065" y="2261"/>
              <a:ext cx="39" cy="30"/>
            </a:xfrm>
            <a:custGeom>
              <a:avLst/>
              <a:gdLst>
                <a:gd name="T0" fmla="*/ 0 w 237"/>
                <a:gd name="T1" fmla="*/ 0 h 214"/>
                <a:gd name="T2" fmla="*/ 0 w 237"/>
                <a:gd name="T3" fmla="*/ 0 h 214"/>
                <a:gd name="T4" fmla="*/ 0 w 237"/>
                <a:gd name="T5" fmla="*/ 0 h 214"/>
                <a:gd name="T6" fmla="*/ 0 w 237"/>
                <a:gd name="T7" fmla="*/ 0 h 214"/>
                <a:gd name="T8" fmla="*/ 0 w 237"/>
                <a:gd name="T9" fmla="*/ 0 h 214"/>
                <a:gd name="T10" fmla="*/ 0 w 237"/>
                <a:gd name="T11" fmla="*/ 0 h 214"/>
                <a:gd name="T12" fmla="*/ 0 w 237"/>
                <a:gd name="T13" fmla="*/ 0 h 214"/>
                <a:gd name="T14" fmla="*/ 0 w 237"/>
                <a:gd name="T15" fmla="*/ 0 h 214"/>
                <a:gd name="T16" fmla="*/ 0 w 237"/>
                <a:gd name="T17" fmla="*/ 0 h 214"/>
                <a:gd name="T18" fmla="*/ 0 w 237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214"/>
                <a:gd name="T32" fmla="*/ 237 w 237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214">
                  <a:moveTo>
                    <a:pt x="181" y="172"/>
                  </a:moveTo>
                  <a:lnTo>
                    <a:pt x="136" y="214"/>
                  </a:lnTo>
                  <a:lnTo>
                    <a:pt x="237" y="167"/>
                  </a:lnTo>
                  <a:lnTo>
                    <a:pt x="146" y="0"/>
                  </a:lnTo>
                  <a:lnTo>
                    <a:pt x="45" y="47"/>
                  </a:lnTo>
                  <a:lnTo>
                    <a:pt x="0" y="88"/>
                  </a:lnTo>
                  <a:lnTo>
                    <a:pt x="45" y="47"/>
                  </a:lnTo>
                  <a:lnTo>
                    <a:pt x="14" y="61"/>
                  </a:lnTo>
                  <a:lnTo>
                    <a:pt x="0" y="88"/>
                  </a:lnTo>
                  <a:lnTo>
                    <a:pt x="181" y="17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0" name="Freeform 197"/>
            <p:cNvSpPr>
              <a:spLocks/>
            </p:cNvSpPr>
            <p:nvPr/>
          </p:nvSpPr>
          <p:spPr bwMode="auto">
            <a:xfrm>
              <a:off x="2056" y="2273"/>
              <a:ext cx="39" cy="31"/>
            </a:xfrm>
            <a:custGeom>
              <a:avLst/>
              <a:gdLst>
                <a:gd name="T0" fmla="*/ 0 w 232"/>
                <a:gd name="T1" fmla="*/ 0 h 219"/>
                <a:gd name="T2" fmla="*/ 0 w 232"/>
                <a:gd name="T3" fmla="*/ 0 h 219"/>
                <a:gd name="T4" fmla="*/ 0 w 232"/>
                <a:gd name="T5" fmla="*/ 0 h 219"/>
                <a:gd name="T6" fmla="*/ 0 w 232"/>
                <a:gd name="T7" fmla="*/ 0 h 219"/>
                <a:gd name="T8" fmla="*/ 0 w 232"/>
                <a:gd name="T9" fmla="*/ 0 h 219"/>
                <a:gd name="T10" fmla="*/ 0 w 232"/>
                <a:gd name="T11" fmla="*/ 0 h 219"/>
                <a:gd name="T12" fmla="*/ 0 w 232"/>
                <a:gd name="T13" fmla="*/ 0 h 219"/>
                <a:gd name="T14" fmla="*/ 0 w 232"/>
                <a:gd name="T15" fmla="*/ 0 h 219"/>
                <a:gd name="T16" fmla="*/ 0 w 232"/>
                <a:gd name="T17" fmla="*/ 0 h 219"/>
                <a:gd name="T18" fmla="*/ 0 w 232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219"/>
                <a:gd name="T32" fmla="*/ 232 w 232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219">
                  <a:moveTo>
                    <a:pt x="136" y="219"/>
                  </a:moveTo>
                  <a:lnTo>
                    <a:pt x="181" y="177"/>
                  </a:lnTo>
                  <a:lnTo>
                    <a:pt x="232" y="84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45" y="53"/>
                  </a:lnTo>
                  <a:lnTo>
                    <a:pt x="136" y="219"/>
                  </a:lnTo>
                  <a:lnTo>
                    <a:pt x="165" y="205"/>
                  </a:lnTo>
                  <a:lnTo>
                    <a:pt x="181" y="177"/>
                  </a:lnTo>
                  <a:lnTo>
                    <a:pt x="136" y="21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1" name="Freeform 198"/>
            <p:cNvSpPr>
              <a:spLocks/>
            </p:cNvSpPr>
            <p:nvPr/>
          </p:nvSpPr>
          <p:spPr bwMode="auto">
            <a:xfrm>
              <a:off x="2039" y="2281"/>
              <a:ext cx="40" cy="30"/>
            </a:xfrm>
            <a:custGeom>
              <a:avLst/>
              <a:gdLst>
                <a:gd name="T0" fmla="*/ 0 w 237"/>
                <a:gd name="T1" fmla="*/ 0 h 213"/>
                <a:gd name="T2" fmla="*/ 0 w 237"/>
                <a:gd name="T3" fmla="*/ 0 h 213"/>
                <a:gd name="T4" fmla="*/ 0 w 237"/>
                <a:gd name="T5" fmla="*/ 0 h 213"/>
                <a:gd name="T6" fmla="*/ 0 w 237"/>
                <a:gd name="T7" fmla="*/ 0 h 213"/>
                <a:gd name="T8" fmla="*/ 0 w 237"/>
                <a:gd name="T9" fmla="*/ 0 h 213"/>
                <a:gd name="T10" fmla="*/ 0 w 237"/>
                <a:gd name="T11" fmla="*/ 0 h 213"/>
                <a:gd name="T12" fmla="*/ 0 w 237"/>
                <a:gd name="T13" fmla="*/ 0 h 213"/>
                <a:gd name="T14" fmla="*/ 0 w 237"/>
                <a:gd name="T15" fmla="*/ 0 h 213"/>
                <a:gd name="T16" fmla="*/ 0 w 237"/>
                <a:gd name="T17" fmla="*/ 0 h 213"/>
                <a:gd name="T18" fmla="*/ 0 w 237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213"/>
                <a:gd name="T32" fmla="*/ 237 w 237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213">
                  <a:moveTo>
                    <a:pt x="181" y="171"/>
                  </a:moveTo>
                  <a:lnTo>
                    <a:pt x="135" y="213"/>
                  </a:lnTo>
                  <a:lnTo>
                    <a:pt x="237" y="166"/>
                  </a:lnTo>
                  <a:lnTo>
                    <a:pt x="146" y="0"/>
                  </a:lnTo>
                  <a:lnTo>
                    <a:pt x="45" y="45"/>
                  </a:lnTo>
                  <a:lnTo>
                    <a:pt x="0" y="87"/>
                  </a:lnTo>
                  <a:lnTo>
                    <a:pt x="45" y="47"/>
                  </a:lnTo>
                  <a:lnTo>
                    <a:pt x="15" y="60"/>
                  </a:lnTo>
                  <a:lnTo>
                    <a:pt x="0" y="87"/>
                  </a:lnTo>
                  <a:lnTo>
                    <a:pt x="181" y="17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2" name="Freeform 199"/>
            <p:cNvSpPr>
              <a:spLocks/>
            </p:cNvSpPr>
            <p:nvPr/>
          </p:nvSpPr>
          <p:spPr bwMode="auto">
            <a:xfrm>
              <a:off x="2031" y="2293"/>
              <a:ext cx="39" cy="29"/>
            </a:xfrm>
            <a:custGeom>
              <a:avLst/>
              <a:gdLst>
                <a:gd name="T0" fmla="*/ 0 w 232"/>
                <a:gd name="T1" fmla="*/ 0 h 202"/>
                <a:gd name="T2" fmla="*/ 0 w 232"/>
                <a:gd name="T3" fmla="*/ 0 h 202"/>
                <a:gd name="T4" fmla="*/ 0 w 232"/>
                <a:gd name="T5" fmla="*/ 0 h 202"/>
                <a:gd name="T6" fmla="*/ 0 w 232"/>
                <a:gd name="T7" fmla="*/ 0 h 202"/>
                <a:gd name="T8" fmla="*/ 0 w 232"/>
                <a:gd name="T9" fmla="*/ 0 h 202"/>
                <a:gd name="T10" fmla="*/ 0 w 232"/>
                <a:gd name="T11" fmla="*/ 0 h 202"/>
                <a:gd name="T12" fmla="*/ 0 w 232"/>
                <a:gd name="T13" fmla="*/ 0 h 202"/>
                <a:gd name="T14" fmla="*/ 0 w 232"/>
                <a:gd name="T15" fmla="*/ 0 h 202"/>
                <a:gd name="T16" fmla="*/ 0 w 232"/>
                <a:gd name="T17" fmla="*/ 0 h 202"/>
                <a:gd name="T18" fmla="*/ 0 w 232"/>
                <a:gd name="T19" fmla="*/ 0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202"/>
                <a:gd name="T32" fmla="*/ 232 w 232"/>
                <a:gd name="T33" fmla="*/ 202 h 2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202">
                  <a:moveTo>
                    <a:pt x="162" y="202"/>
                  </a:moveTo>
                  <a:lnTo>
                    <a:pt x="181" y="177"/>
                  </a:lnTo>
                  <a:lnTo>
                    <a:pt x="232" y="84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9" y="69"/>
                  </a:lnTo>
                  <a:lnTo>
                    <a:pt x="162" y="202"/>
                  </a:lnTo>
                  <a:lnTo>
                    <a:pt x="173" y="190"/>
                  </a:lnTo>
                  <a:lnTo>
                    <a:pt x="181" y="177"/>
                  </a:lnTo>
                  <a:lnTo>
                    <a:pt x="162" y="20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3" name="Freeform 200"/>
            <p:cNvSpPr>
              <a:spLocks/>
            </p:cNvSpPr>
            <p:nvPr/>
          </p:nvSpPr>
          <p:spPr bwMode="auto">
            <a:xfrm>
              <a:off x="2025" y="2303"/>
              <a:ext cx="33" cy="26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w 194"/>
                <a:gd name="T13" fmla="*/ 0 h 179"/>
                <a:gd name="T14" fmla="*/ 0 w 194"/>
                <a:gd name="T15" fmla="*/ 0 h 179"/>
                <a:gd name="T16" fmla="*/ 0 w 19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9"/>
                <a:gd name="T29" fmla="*/ 194 w 19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9">
                  <a:moveTo>
                    <a:pt x="143" y="179"/>
                  </a:moveTo>
                  <a:lnTo>
                    <a:pt x="143" y="179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3" y="17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4" name="Freeform 201"/>
            <p:cNvSpPr>
              <a:spLocks/>
            </p:cNvSpPr>
            <p:nvPr/>
          </p:nvSpPr>
          <p:spPr bwMode="auto">
            <a:xfrm>
              <a:off x="2009" y="2310"/>
              <a:ext cx="40" cy="32"/>
            </a:xfrm>
            <a:custGeom>
              <a:avLst/>
              <a:gdLst>
                <a:gd name="T0" fmla="*/ 0 w 244"/>
                <a:gd name="T1" fmla="*/ 0 h 226"/>
                <a:gd name="T2" fmla="*/ 0 w 244"/>
                <a:gd name="T3" fmla="*/ 0 h 226"/>
                <a:gd name="T4" fmla="*/ 0 w 244"/>
                <a:gd name="T5" fmla="*/ 0 h 226"/>
                <a:gd name="T6" fmla="*/ 0 w 244"/>
                <a:gd name="T7" fmla="*/ 0 h 226"/>
                <a:gd name="T8" fmla="*/ 0 w 244"/>
                <a:gd name="T9" fmla="*/ 0 h 226"/>
                <a:gd name="T10" fmla="*/ 0 w 244"/>
                <a:gd name="T11" fmla="*/ 0 h 226"/>
                <a:gd name="T12" fmla="*/ 0 w 244"/>
                <a:gd name="T13" fmla="*/ 0 h 226"/>
                <a:gd name="T14" fmla="*/ 0 w 244"/>
                <a:gd name="T15" fmla="*/ 0 h 226"/>
                <a:gd name="T16" fmla="*/ 0 w 24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226"/>
                <a:gd name="T29" fmla="*/ 244 w 244"/>
                <a:gd name="T30" fmla="*/ 226 h 2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226">
                  <a:moveTo>
                    <a:pt x="143" y="226"/>
                  </a:moveTo>
                  <a:lnTo>
                    <a:pt x="143" y="226"/>
                  </a:lnTo>
                  <a:lnTo>
                    <a:pt x="244" y="132"/>
                  </a:lnTo>
                  <a:lnTo>
                    <a:pt x="101" y="0"/>
                  </a:lnTo>
                  <a:lnTo>
                    <a:pt x="0" y="93"/>
                  </a:lnTo>
                  <a:lnTo>
                    <a:pt x="143" y="22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5" name="Freeform 202"/>
            <p:cNvSpPr>
              <a:spLocks/>
            </p:cNvSpPr>
            <p:nvPr/>
          </p:nvSpPr>
          <p:spPr bwMode="auto">
            <a:xfrm>
              <a:off x="1997" y="2323"/>
              <a:ext cx="35" cy="26"/>
            </a:xfrm>
            <a:custGeom>
              <a:avLst/>
              <a:gdLst>
                <a:gd name="T0" fmla="*/ 0 w 213"/>
                <a:gd name="T1" fmla="*/ 0 h 180"/>
                <a:gd name="T2" fmla="*/ 0 w 213"/>
                <a:gd name="T3" fmla="*/ 0 h 180"/>
                <a:gd name="T4" fmla="*/ 0 w 213"/>
                <a:gd name="T5" fmla="*/ 0 h 180"/>
                <a:gd name="T6" fmla="*/ 0 w 213"/>
                <a:gd name="T7" fmla="*/ 0 h 180"/>
                <a:gd name="T8" fmla="*/ 0 w 213"/>
                <a:gd name="T9" fmla="*/ 0 h 180"/>
                <a:gd name="T10" fmla="*/ 0 w 213"/>
                <a:gd name="T11" fmla="*/ 0 h 180"/>
                <a:gd name="T12" fmla="*/ 0 w 213"/>
                <a:gd name="T13" fmla="*/ 0 h 180"/>
                <a:gd name="T14" fmla="*/ 0 w 213"/>
                <a:gd name="T15" fmla="*/ 0 h 180"/>
                <a:gd name="T16" fmla="*/ 0 w 213"/>
                <a:gd name="T17" fmla="*/ 0 h 180"/>
                <a:gd name="T18" fmla="*/ 0 w 213"/>
                <a:gd name="T19" fmla="*/ 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180"/>
                <a:gd name="T32" fmla="*/ 213 w 213"/>
                <a:gd name="T33" fmla="*/ 180 h 1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180">
                  <a:moveTo>
                    <a:pt x="181" y="155"/>
                  </a:moveTo>
                  <a:lnTo>
                    <a:pt x="162" y="180"/>
                  </a:lnTo>
                  <a:lnTo>
                    <a:pt x="213" y="133"/>
                  </a:lnTo>
                  <a:lnTo>
                    <a:pt x="70" y="0"/>
                  </a:lnTo>
                  <a:lnTo>
                    <a:pt x="19" y="47"/>
                  </a:lnTo>
                  <a:lnTo>
                    <a:pt x="0" y="72"/>
                  </a:lnTo>
                  <a:lnTo>
                    <a:pt x="19" y="47"/>
                  </a:lnTo>
                  <a:lnTo>
                    <a:pt x="8" y="59"/>
                  </a:lnTo>
                  <a:lnTo>
                    <a:pt x="1" y="72"/>
                  </a:lnTo>
                  <a:lnTo>
                    <a:pt x="181" y="15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6" name="Freeform 203"/>
            <p:cNvSpPr>
              <a:spLocks/>
            </p:cNvSpPr>
            <p:nvPr/>
          </p:nvSpPr>
          <p:spPr bwMode="auto">
            <a:xfrm>
              <a:off x="1989" y="2333"/>
              <a:ext cx="38" cy="29"/>
            </a:xfrm>
            <a:custGeom>
              <a:avLst/>
              <a:gdLst>
                <a:gd name="T0" fmla="*/ 0 w 231"/>
                <a:gd name="T1" fmla="*/ 0 h 201"/>
                <a:gd name="T2" fmla="*/ 0 w 231"/>
                <a:gd name="T3" fmla="*/ 0 h 201"/>
                <a:gd name="T4" fmla="*/ 0 w 231"/>
                <a:gd name="T5" fmla="*/ 0 h 201"/>
                <a:gd name="T6" fmla="*/ 0 w 231"/>
                <a:gd name="T7" fmla="*/ 0 h 201"/>
                <a:gd name="T8" fmla="*/ 0 w 231"/>
                <a:gd name="T9" fmla="*/ 0 h 201"/>
                <a:gd name="T10" fmla="*/ 0 w 231"/>
                <a:gd name="T11" fmla="*/ 0 h 201"/>
                <a:gd name="T12" fmla="*/ 0 w 231"/>
                <a:gd name="T13" fmla="*/ 0 h 201"/>
                <a:gd name="T14" fmla="*/ 0 w 231"/>
                <a:gd name="T15" fmla="*/ 0 h 201"/>
                <a:gd name="T16" fmla="*/ 0 w 231"/>
                <a:gd name="T17" fmla="*/ 0 h 201"/>
                <a:gd name="T18" fmla="*/ 0 w 231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1"/>
                <a:gd name="T32" fmla="*/ 231 w 231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1">
                  <a:moveTo>
                    <a:pt x="162" y="201"/>
                  </a:moveTo>
                  <a:lnTo>
                    <a:pt x="180" y="177"/>
                  </a:lnTo>
                  <a:lnTo>
                    <a:pt x="231" y="83"/>
                  </a:lnTo>
                  <a:lnTo>
                    <a:pt x="50" y="0"/>
                  </a:lnTo>
                  <a:lnTo>
                    <a:pt x="0" y="93"/>
                  </a:lnTo>
                  <a:lnTo>
                    <a:pt x="18" y="69"/>
                  </a:lnTo>
                  <a:lnTo>
                    <a:pt x="162" y="201"/>
                  </a:lnTo>
                  <a:lnTo>
                    <a:pt x="173" y="189"/>
                  </a:lnTo>
                  <a:lnTo>
                    <a:pt x="180" y="177"/>
                  </a:lnTo>
                  <a:lnTo>
                    <a:pt x="162" y="20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7" name="Freeform 204"/>
            <p:cNvSpPr>
              <a:spLocks/>
            </p:cNvSpPr>
            <p:nvPr/>
          </p:nvSpPr>
          <p:spPr bwMode="auto">
            <a:xfrm>
              <a:off x="1983" y="2343"/>
              <a:ext cx="33" cy="26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w 194"/>
                <a:gd name="T13" fmla="*/ 0 h 179"/>
                <a:gd name="T14" fmla="*/ 0 w 194"/>
                <a:gd name="T15" fmla="*/ 0 h 179"/>
                <a:gd name="T16" fmla="*/ 0 w 19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9"/>
                <a:gd name="T29" fmla="*/ 194 w 19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9">
                  <a:moveTo>
                    <a:pt x="143" y="179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6"/>
                  </a:lnTo>
                  <a:lnTo>
                    <a:pt x="143" y="17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8" name="Freeform 205"/>
            <p:cNvSpPr>
              <a:spLocks/>
            </p:cNvSpPr>
            <p:nvPr/>
          </p:nvSpPr>
          <p:spPr bwMode="auto">
            <a:xfrm>
              <a:off x="1966" y="2350"/>
              <a:ext cx="41" cy="32"/>
            </a:xfrm>
            <a:custGeom>
              <a:avLst/>
              <a:gdLst>
                <a:gd name="T0" fmla="*/ 0 w 245"/>
                <a:gd name="T1" fmla="*/ 0 h 225"/>
                <a:gd name="T2" fmla="*/ 0 w 245"/>
                <a:gd name="T3" fmla="*/ 0 h 225"/>
                <a:gd name="T4" fmla="*/ 0 w 245"/>
                <a:gd name="T5" fmla="*/ 0 h 225"/>
                <a:gd name="T6" fmla="*/ 0 w 245"/>
                <a:gd name="T7" fmla="*/ 0 h 225"/>
                <a:gd name="T8" fmla="*/ 0 w 245"/>
                <a:gd name="T9" fmla="*/ 0 h 225"/>
                <a:gd name="T10" fmla="*/ 0 w 245"/>
                <a:gd name="T11" fmla="*/ 0 h 225"/>
                <a:gd name="T12" fmla="*/ 0 w 245"/>
                <a:gd name="T13" fmla="*/ 0 h 225"/>
                <a:gd name="T14" fmla="*/ 0 w 245"/>
                <a:gd name="T15" fmla="*/ 0 h 225"/>
                <a:gd name="T16" fmla="*/ 0 w 245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225"/>
                <a:gd name="T29" fmla="*/ 245 w 245"/>
                <a:gd name="T30" fmla="*/ 225 h 2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225">
                  <a:moveTo>
                    <a:pt x="144" y="225"/>
                  </a:moveTo>
                  <a:lnTo>
                    <a:pt x="144" y="225"/>
                  </a:lnTo>
                  <a:lnTo>
                    <a:pt x="245" y="133"/>
                  </a:lnTo>
                  <a:lnTo>
                    <a:pt x="102" y="0"/>
                  </a:lnTo>
                  <a:lnTo>
                    <a:pt x="0" y="94"/>
                  </a:lnTo>
                  <a:lnTo>
                    <a:pt x="144" y="22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59" name="Freeform 206"/>
            <p:cNvSpPr>
              <a:spLocks/>
            </p:cNvSpPr>
            <p:nvPr/>
          </p:nvSpPr>
          <p:spPr bwMode="auto">
            <a:xfrm>
              <a:off x="1955" y="2363"/>
              <a:ext cx="35" cy="26"/>
            </a:xfrm>
            <a:custGeom>
              <a:avLst/>
              <a:gdLst>
                <a:gd name="T0" fmla="*/ 0 w 213"/>
                <a:gd name="T1" fmla="*/ 0 h 178"/>
                <a:gd name="T2" fmla="*/ 0 w 213"/>
                <a:gd name="T3" fmla="*/ 0 h 178"/>
                <a:gd name="T4" fmla="*/ 0 w 213"/>
                <a:gd name="T5" fmla="*/ 0 h 178"/>
                <a:gd name="T6" fmla="*/ 0 w 213"/>
                <a:gd name="T7" fmla="*/ 0 h 178"/>
                <a:gd name="T8" fmla="*/ 0 w 213"/>
                <a:gd name="T9" fmla="*/ 0 h 178"/>
                <a:gd name="T10" fmla="*/ 0 w 213"/>
                <a:gd name="T11" fmla="*/ 0 h 178"/>
                <a:gd name="T12" fmla="*/ 0 w 213"/>
                <a:gd name="T13" fmla="*/ 0 h 178"/>
                <a:gd name="T14" fmla="*/ 0 w 213"/>
                <a:gd name="T15" fmla="*/ 0 h 178"/>
                <a:gd name="T16" fmla="*/ 0 w 213"/>
                <a:gd name="T17" fmla="*/ 0 h 178"/>
                <a:gd name="T18" fmla="*/ 0 w 21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178"/>
                <a:gd name="T32" fmla="*/ 213 w 21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178">
                  <a:moveTo>
                    <a:pt x="180" y="153"/>
                  </a:moveTo>
                  <a:lnTo>
                    <a:pt x="162" y="178"/>
                  </a:lnTo>
                  <a:lnTo>
                    <a:pt x="213" y="131"/>
                  </a:lnTo>
                  <a:lnTo>
                    <a:pt x="69" y="0"/>
                  </a:lnTo>
                  <a:lnTo>
                    <a:pt x="19" y="46"/>
                  </a:lnTo>
                  <a:lnTo>
                    <a:pt x="0" y="71"/>
                  </a:lnTo>
                  <a:lnTo>
                    <a:pt x="19" y="46"/>
                  </a:lnTo>
                  <a:lnTo>
                    <a:pt x="7" y="57"/>
                  </a:lnTo>
                  <a:lnTo>
                    <a:pt x="0" y="71"/>
                  </a:lnTo>
                  <a:lnTo>
                    <a:pt x="180" y="15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60" name="Freeform 207"/>
            <p:cNvSpPr>
              <a:spLocks/>
            </p:cNvSpPr>
            <p:nvPr/>
          </p:nvSpPr>
          <p:spPr bwMode="auto">
            <a:xfrm>
              <a:off x="1946" y="2373"/>
              <a:ext cx="39" cy="29"/>
            </a:xfrm>
            <a:custGeom>
              <a:avLst/>
              <a:gdLst>
                <a:gd name="T0" fmla="*/ 0 w 231"/>
                <a:gd name="T1" fmla="*/ 0 h 200"/>
                <a:gd name="T2" fmla="*/ 0 w 231"/>
                <a:gd name="T3" fmla="*/ 0 h 200"/>
                <a:gd name="T4" fmla="*/ 0 w 231"/>
                <a:gd name="T5" fmla="*/ 0 h 200"/>
                <a:gd name="T6" fmla="*/ 0 w 231"/>
                <a:gd name="T7" fmla="*/ 0 h 200"/>
                <a:gd name="T8" fmla="*/ 0 w 231"/>
                <a:gd name="T9" fmla="*/ 0 h 200"/>
                <a:gd name="T10" fmla="*/ 0 w 231"/>
                <a:gd name="T11" fmla="*/ 0 h 200"/>
                <a:gd name="T12" fmla="*/ 0 w 231"/>
                <a:gd name="T13" fmla="*/ 0 h 200"/>
                <a:gd name="T14" fmla="*/ 0 w 231"/>
                <a:gd name="T15" fmla="*/ 0 h 200"/>
                <a:gd name="T16" fmla="*/ 0 w 231"/>
                <a:gd name="T17" fmla="*/ 0 h 200"/>
                <a:gd name="T18" fmla="*/ 0 w 231"/>
                <a:gd name="T19" fmla="*/ 0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0"/>
                <a:gd name="T32" fmla="*/ 231 w 231"/>
                <a:gd name="T33" fmla="*/ 200 h 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0">
                  <a:moveTo>
                    <a:pt x="162" y="200"/>
                  </a:moveTo>
                  <a:lnTo>
                    <a:pt x="181" y="176"/>
                  </a:lnTo>
                  <a:lnTo>
                    <a:pt x="231" y="82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19" y="69"/>
                  </a:lnTo>
                  <a:lnTo>
                    <a:pt x="162" y="200"/>
                  </a:lnTo>
                  <a:lnTo>
                    <a:pt x="173" y="190"/>
                  </a:lnTo>
                  <a:lnTo>
                    <a:pt x="181" y="176"/>
                  </a:lnTo>
                  <a:lnTo>
                    <a:pt x="162" y="20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61" name="Freeform 208"/>
            <p:cNvSpPr>
              <a:spLocks/>
            </p:cNvSpPr>
            <p:nvPr/>
          </p:nvSpPr>
          <p:spPr bwMode="auto">
            <a:xfrm>
              <a:off x="1938" y="2383"/>
              <a:ext cx="35" cy="26"/>
            </a:xfrm>
            <a:custGeom>
              <a:avLst/>
              <a:gdLst>
                <a:gd name="T0" fmla="*/ 0 w 213"/>
                <a:gd name="T1" fmla="*/ 0 h 178"/>
                <a:gd name="T2" fmla="*/ 0 w 213"/>
                <a:gd name="T3" fmla="*/ 0 h 178"/>
                <a:gd name="T4" fmla="*/ 0 w 213"/>
                <a:gd name="T5" fmla="*/ 0 h 178"/>
                <a:gd name="T6" fmla="*/ 0 w 213"/>
                <a:gd name="T7" fmla="*/ 0 h 178"/>
                <a:gd name="T8" fmla="*/ 0 w 213"/>
                <a:gd name="T9" fmla="*/ 0 h 178"/>
                <a:gd name="T10" fmla="*/ 0 w 213"/>
                <a:gd name="T11" fmla="*/ 0 h 178"/>
                <a:gd name="T12" fmla="*/ 0 w 213"/>
                <a:gd name="T13" fmla="*/ 0 h 178"/>
                <a:gd name="T14" fmla="*/ 0 w 213"/>
                <a:gd name="T15" fmla="*/ 0 h 178"/>
                <a:gd name="T16" fmla="*/ 0 w 213"/>
                <a:gd name="T17" fmla="*/ 0 h 178"/>
                <a:gd name="T18" fmla="*/ 0 w 21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178"/>
                <a:gd name="T32" fmla="*/ 213 w 21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178">
                  <a:moveTo>
                    <a:pt x="181" y="153"/>
                  </a:moveTo>
                  <a:lnTo>
                    <a:pt x="163" y="178"/>
                  </a:lnTo>
                  <a:lnTo>
                    <a:pt x="213" y="131"/>
                  </a:lnTo>
                  <a:lnTo>
                    <a:pt x="70" y="0"/>
                  </a:lnTo>
                  <a:lnTo>
                    <a:pt x="19" y="46"/>
                  </a:lnTo>
                  <a:lnTo>
                    <a:pt x="0" y="71"/>
                  </a:lnTo>
                  <a:lnTo>
                    <a:pt x="19" y="46"/>
                  </a:lnTo>
                  <a:lnTo>
                    <a:pt x="8" y="57"/>
                  </a:lnTo>
                  <a:lnTo>
                    <a:pt x="1" y="71"/>
                  </a:lnTo>
                  <a:lnTo>
                    <a:pt x="181" y="15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062" name="Freeform 209"/>
            <p:cNvSpPr>
              <a:spLocks/>
            </p:cNvSpPr>
            <p:nvPr/>
          </p:nvSpPr>
          <p:spPr bwMode="auto">
            <a:xfrm>
              <a:off x="1929" y="2393"/>
              <a:ext cx="39" cy="29"/>
            </a:xfrm>
            <a:custGeom>
              <a:avLst/>
              <a:gdLst>
                <a:gd name="T0" fmla="*/ 0 w 231"/>
                <a:gd name="T1" fmla="*/ 0 h 200"/>
                <a:gd name="T2" fmla="*/ 0 w 231"/>
                <a:gd name="T3" fmla="*/ 0 h 200"/>
                <a:gd name="T4" fmla="*/ 0 w 231"/>
                <a:gd name="T5" fmla="*/ 0 h 200"/>
                <a:gd name="T6" fmla="*/ 0 w 231"/>
                <a:gd name="T7" fmla="*/ 0 h 200"/>
                <a:gd name="T8" fmla="*/ 0 w 231"/>
                <a:gd name="T9" fmla="*/ 0 h 200"/>
                <a:gd name="T10" fmla="*/ 0 w 231"/>
                <a:gd name="T11" fmla="*/ 0 h 200"/>
                <a:gd name="T12" fmla="*/ 0 w 231"/>
                <a:gd name="T13" fmla="*/ 0 h 200"/>
                <a:gd name="T14" fmla="*/ 0 w 231"/>
                <a:gd name="T15" fmla="*/ 0 h 200"/>
                <a:gd name="T16" fmla="*/ 0 w 231"/>
                <a:gd name="T17" fmla="*/ 0 h 200"/>
                <a:gd name="T18" fmla="*/ 0 w 231"/>
                <a:gd name="T19" fmla="*/ 0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0"/>
                <a:gd name="T32" fmla="*/ 231 w 231"/>
                <a:gd name="T33" fmla="*/ 200 h 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0">
                  <a:moveTo>
                    <a:pt x="162" y="200"/>
                  </a:moveTo>
                  <a:lnTo>
                    <a:pt x="181" y="176"/>
                  </a:lnTo>
                  <a:lnTo>
                    <a:pt x="231" y="82"/>
                  </a:lnTo>
                  <a:lnTo>
                    <a:pt x="50" y="0"/>
                  </a:lnTo>
                  <a:lnTo>
                    <a:pt x="0" y="93"/>
                  </a:lnTo>
                  <a:lnTo>
                    <a:pt x="18" y="69"/>
                  </a:lnTo>
                  <a:lnTo>
                    <a:pt x="162" y="200"/>
                  </a:lnTo>
                  <a:lnTo>
                    <a:pt x="173" y="190"/>
                  </a:lnTo>
                  <a:lnTo>
                    <a:pt x="180" y="176"/>
                  </a:lnTo>
                  <a:lnTo>
                    <a:pt x="162" y="20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162" name="Group 210"/>
          <p:cNvGrpSpPr>
            <a:grpSpLocks/>
          </p:cNvGrpSpPr>
          <p:nvPr/>
        </p:nvGrpSpPr>
        <p:grpSpPr bwMode="auto">
          <a:xfrm>
            <a:off x="2360613" y="2443163"/>
            <a:ext cx="4521200" cy="2306637"/>
            <a:chOff x="1725" y="1539"/>
            <a:chExt cx="2848" cy="1453"/>
          </a:xfrm>
        </p:grpSpPr>
        <p:sp>
          <p:nvSpPr>
            <p:cNvPr id="49663" name="Freeform 211"/>
            <p:cNvSpPr>
              <a:spLocks/>
            </p:cNvSpPr>
            <p:nvPr/>
          </p:nvSpPr>
          <p:spPr bwMode="auto">
            <a:xfrm>
              <a:off x="1921" y="2403"/>
              <a:ext cx="36" cy="26"/>
            </a:xfrm>
            <a:custGeom>
              <a:avLst/>
              <a:gdLst>
                <a:gd name="T0" fmla="*/ 0 w 213"/>
                <a:gd name="T1" fmla="*/ 0 h 178"/>
                <a:gd name="T2" fmla="*/ 0 w 213"/>
                <a:gd name="T3" fmla="*/ 0 h 178"/>
                <a:gd name="T4" fmla="*/ 0 w 213"/>
                <a:gd name="T5" fmla="*/ 0 h 178"/>
                <a:gd name="T6" fmla="*/ 0 w 213"/>
                <a:gd name="T7" fmla="*/ 0 h 178"/>
                <a:gd name="T8" fmla="*/ 0 w 213"/>
                <a:gd name="T9" fmla="*/ 0 h 178"/>
                <a:gd name="T10" fmla="*/ 0 w 213"/>
                <a:gd name="T11" fmla="*/ 0 h 178"/>
                <a:gd name="T12" fmla="*/ 0 w 213"/>
                <a:gd name="T13" fmla="*/ 0 h 178"/>
                <a:gd name="T14" fmla="*/ 0 w 213"/>
                <a:gd name="T15" fmla="*/ 0 h 178"/>
                <a:gd name="T16" fmla="*/ 0 w 213"/>
                <a:gd name="T17" fmla="*/ 0 h 178"/>
                <a:gd name="T18" fmla="*/ 0 w 21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178"/>
                <a:gd name="T32" fmla="*/ 213 w 21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178">
                  <a:moveTo>
                    <a:pt x="181" y="153"/>
                  </a:moveTo>
                  <a:lnTo>
                    <a:pt x="162" y="178"/>
                  </a:lnTo>
                  <a:lnTo>
                    <a:pt x="213" y="131"/>
                  </a:lnTo>
                  <a:lnTo>
                    <a:pt x="69" y="0"/>
                  </a:lnTo>
                  <a:lnTo>
                    <a:pt x="19" y="46"/>
                  </a:lnTo>
                  <a:lnTo>
                    <a:pt x="0" y="71"/>
                  </a:lnTo>
                  <a:lnTo>
                    <a:pt x="19" y="46"/>
                  </a:lnTo>
                  <a:lnTo>
                    <a:pt x="8" y="57"/>
                  </a:lnTo>
                  <a:lnTo>
                    <a:pt x="0" y="71"/>
                  </a:lnTo>
                  <a:lnTo>
                    <a:pt x="181" y="15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64" name="Freeform 212"/>
            <p:cNvSpPr>
              <a:spLocks/>
            </p:cNvSpPr>
            <p:nvPr/>
          </p:nvSpPr>
          <p:spPr bwMode="auto">
            <a:xfrm>
              <a:off x="1913" y="2413"/>
              <a:ext cx="38" cy="29"/>
            </a:xfrm>
            <a:custGeom>
              <a:avLst/>
              <a:gdLst>
                <a:gd name="T0" fmla="*/ 0 w 231"/>
                <a:gd name="T1" fmla="*/ 0 h 200"/>
                <a:gd name="T2" fmla="*/ 0 w 231"/>
                <a:gd name="T3" fmla="*/ 0 h 200"/>
                <a:gd name="T4" fmla="*/ 0 w 231"/>
                <a:gd name="T5" fmla="*/ 0 h 200"/>
                <a:gd name="T6" fmla="*/ 0 w 231"/>
                <a:gd name="T7" fmla="*/ 0 h 200"/>
                <a:gd name="T8" fmla="*/ 0 w 231"/>
                <a:gd name="T9" fmla="*/ 0 h 200"/>
                <a:gd name="T10" fmla="*/ 0 w 231"/>
                <a:gd name="T11" fmla="*/ 0 h 200"/>
                <a:gd name="T12" fmla="*/ 0 w 231"/>
                <a:gd name="T13" fmla="*/ 0 h 200"/>
                <a:gd name="T14" fmla="*/ 0 w 231"/>
                <a:gd name="T15" fmla="*/ 0 h 200"/>
                <a:gd name="T16" fmla="*/ 0 w 231"/>
                <a:gd name="T17" fmla="*/ 0 h 200"/>
                <a:gd name="T18" fmla="*/ 0 w 231"/>
                <a:gd name="T19" fmla="*/ 0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0"/>
                <a:gd name="T32" fmla="*/ 231 w 231"/>
                <a:gd name="T33" fmla="*/ 200 h 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0">
                  <a:moveTo>
                    <a:pt x="161" y="200"/>
                  </a:moveTo>
                  <a:lnTo>
                    <a:pt x="180" y="176"/>
                  </a:lnTo>
                  <a:lnTo>
                    <a:pt x="231" y="82"/>
                  </a:lnTo>
                  <a:lnTo>
                    <a:pt x="50" y="0"/>
                  </a:lnTo>
                  <a:lnTo>
                    <a:pt x="0" y="93"/>
                  </a:lnTo>
                  <a:lnTo>
                    <a:pt x="18" y="69"/>
                  </a:lnTo>
                  <a:lnTo>
                    <a:pt x="161" y="200"/>
                  </a:lnTo>
                  <a:lnTo>
                    <a:pt x="173" y="190"/>
                  </a:lnTo>
                  <a:lnTo>
                    <a:pt x="180" y="176"/>
                  </a:lnTo>
                  <a:lnTo>
                    <a:pt x="161" y="20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65" name="Freeform 213"/>
            <p:cNvSpPr>
              <a:spLocks/>
            </p:cNvSpPr>
            <p:nvPr/>
          </p:nvSpPr>
          <p:spPr bwMode="auto">
            <a:xfrm>
              <a:off x="1904" y="2423"/>
              <a:ext cx="36" cy="26"/>
            </a:xfrm>
            <a:custGeom>
              <a:avLst/>
              <a:gdLst>
                <a:gd name="T0" fmla="*/ 0 w 212"/>
                <a:gd name="T1" fmla="*/ 0 h 178"/>
                <a:gd name="T2" fmla="*/ 0 w 212"/>
                <a:gd name="T3" fmla="*/ 0 h 178"/>
                <a:gd name="T4" fmla="*/ 0 w 212"/>
                <a:gd name="T5" fmla="*/ 0 h 178"/>
                <a:gd name="T6" fmla="*/ 0 w 212"/>
                <a:gd name="T7" fmla="*/ 0 h 178"/>
                <a:gd name="T8" fmla="*/ 0 w 212"/>
                <a:gd name="T9" fmla="*/ 0 h 178"/>
                <a:gd name="T10" fmla="*/ 0 w 212"/>
                <a:gd name="T11" fmla="*/ 0 h 178"/>
                <a:gd name="T12" fmla="*/ 0 w 212"/>
                <a:gd name="T13" fmla="*/ 0 h 178"/>
                <a:gd name="T14" fmla="*/ 0 w 212"/>
                <a:gd name="T15" fmla="*/ 0 h 178"/>
                <a:gd name="T16" fmla="*/ 0 w 212"/>
                <a:gd name="T17" fmla="*/ 0 h 178"/>
                <a:gd name="T18" fmla="*/ 0 w 212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"/>
                <a:gd name="T31" fmla="*/ 0 h 178"/>
                <a:gd name="T32" fmla="*/ 212 w 212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" h="178">
                  <a:moveTo>
                    <a:pt x="181" y="154"/>
                  </a:moveTo>
                  <a:lnTo>
                    <a:pt x="162" y="178"/>
                  </a:lnTo>
                  <a:lnTo>
                    <a:pt x="212" y="131"/>
                  </a:lnTo>
                  <a:lnTo>
                    <a:pt x="69" y="0"/>
                  </a:lnTo>
                  <a:lnTo>
                    <a:pt x="18" y="47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7" y="57"/>
                  </a:lnTo>
                  <a:lnTo>
                    <a:pt x="0" y="71"/>
                  </a:lnTo>
                  <a:lnTo>
                    <a:pt x="181" y="15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66" name="Freeform 214"/>
            <p:cNvSpPr>
              <a:spLocks/>
            </p:cNvSpPr>
            <p:nvPr/>
          </p:nvSpPr>
          <p:spPr bwMode="auto">
            <a:xfrm>
              <a:off x="1896" y="2433"/>
              <a:ext cx="38" cy="29"/>
            </a:xfrm>
            <a:custGeom>
              <a:avLst/>
              <a:gdLst>
                <a:gd name="T0" fmla="*/ 0 w 232"/>
                <a:gd name="T1" fmla="*/ 0 h 200"/>
                <a:gd name="T2" fmla="*/ 0 w 232"/>
                <a:gd name="T3" fmla="*/ 0 h 200"/>
                <a:gd name="T4" fmla="*/ 0 w 232"/>
                <a:gd name="T5" fmla="*/ 0 h 200"/>
                <a:gd name="T6" fmla="*/ 0 w 232"/>
                <a:gd name="T7" fmla="*/ 0 h 200"/>
                <a:gd name="T8" fmla="*/ 0 w 232"/>
                <a:gd name="T9" fmla="*/ 0 h 200"/>
                <a:gd name="T10" fmla="*/ 0 w 232"/>
                <a:gd name="T11" fmla="*/ 0 h 200"/>
                <a:gd name="T12" fmla="*/ 0 w 232"/>
                <a:gd name="T13" fmla="*/ 0 h 200"/>
                <a:gd name="T14" fmla="*/ 0 w 232"/>
                <a:gd name="T15" fmla="*/ 0 h 200"/>
                <a:gd name="T16" fmla="*/ 0 w 232"/>
                <a:gd name="T17" fmla="*/ 0 h 200"/>
                <a:gd name="T18" fmla="*/ 0 w 232"/>
                <a:gd name="T19" fmla="*/ 0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200"/>
                <a:gd name="T32" fmla="*/ 232 w 232"/>
                <a:gd name="T33" fmla="*/ 200 h 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200">
                  <a:moveTo>
                    <a:pt x="162" y="200"/>
                  </a:moveTo>
                  <a:lnTo>
                    <a:pt x="181" y="176"/>
                  </a:lnTo>
                  <a:lnTo>
                    <a:pt x="232" y="83"/>
                  </a:lnTo>
                  <a:lnTo>
                    <a:pt x="51" y="0"/>
                  </a:lnTo>
                  <a:lnTo>
                    <a:pt x="0" y="92"/>
                  </a:lnTo>
                  <a:lnTo>
                    <a:pt x="19" y="68"/>
                  </a:lnTo>
                  <a:lnTo>
                    <a:pt x="162" y="200"/>
                  </a:lnTo>
                  <a:lnTo>
                    <a:pt x="173" y="190"/>
                  </a:lnTo>
                  <a:lnTo>
                    <a:pt x="180" y="176"/>
                  </a:lnTo>
                  <a:lnTo>
                    <a:pt x="162" y="20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67" name="Freeform 215"/>
            <p:cNvSpPr>
              <a:spLocks/>
            </p:cNvSpPr>
            <p:nvPr/>
          </p:nvSpPr>
          <p:spPr bwMode="auto">
            <a:xfrm>
              <a:off x="1885" y="2443"/>
              <a:ext cx="38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3"/>
                  </a:moveTo>
                  <a:lnTo>
                    <a:pt x="172" y="179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68" name="Freeform 216"/>
            <p:cNvSpPr>
              <a:spLocks/>
            </p:cNvSpPr>
            <p:nvPr/>
          </p:nvSpPr>
          <p:spPr bwMode="auto">
            <a:xfrm>
              <a:off x="1885" y="2459"/>
              <a:ext cx="34" cy="23"/>
            </a:xfrm>
            <a:custGeom>
              <a:avLst/>
              <a:gdLst>
                <a:gd name="T0" fmla="*/ 0 w 203"/>
                <a:gd name="T1" fmla="*/ 0 h 159"/>
                <a:gd name="T2" fmla="*/ 0 w 203"/>
                <a:gd name="T3" fmla="*/ 0 h 159"/>
                <a:gd name="T4" fmla="*/ 0 w 203"/>
                <a:gd name="T5" fmla="*/ 0 h 159"/>
                <a:gd name="T6" fmla="*/ 0 w 203"/>
                <a:gd name="T7" fmla="*/ 0 h 159"/>
                <a:gd name="T8" fmla="*/ 0 w 203"/>
                <a:gd name="T9" fmla="*/ 0 h 159"/>
                <a:gd name="T10" fmla="*/ 0 w 203"/>
                <a:gd name="T11" fmla="*/ 0 h 159"/>
                <a:gd name="T12" fmla="*/ 0 w 203"/>
                <a:gd name="T13" fmla="*/ 0 h 159"/>
                <a:gd name="T14" fmla="*/ 0 w 203"/>
                <a:gd name="T15" fmla="*/ 0 h 159"/>
                <a:gd name="T16" fmla="*/ 0 w 203"/>
                <a:gd name="T17" fmla="*/ 0 h 159"/>
                <a:gd name="T18" fmla="*/ 0 w 203"/>
                <a:gd name="T19" fmla="*/ 0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59"/>
                <a:gd name="T32" fmla="*/ 203 w 203"/>
                <a:gd name="T33" fmla="*/ 159 h 1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59">
                  <a:moveTo>
                    <a:pt x="172" y="159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9" y="27"/>
                  </a:lnTo>
                  <a:lnTo>
                    <a:pt x="172" y="159"/>
                  </a:lnTo>
                  <a:lnTo>
                    <a:pt x="203" y="132"/>
                  </a:lnTo>
                  <a:lnTo>
                    <a:pt x="203" y="93"/>
                  </a:lnTo>
                  <a:lnTo>
                    <a:pt x="172" y="15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69" name="Freeform 217"/>
            <p:cNvSpPr>
              <a:spLocks/>
            </p:cNvSpPr>
            <p:nvPr/>
          </p:nvSpPr>
          <p:spPr bwMode="auto">
            <a:xfrm>
              <a:off x="1879" y="2463"/>
              <a:ext cx="35" cy="26"/>
            </a:xfrm>
            <a:custGeom>
              <a:avLst/>
              <a:gdLst>
                <a:gd name="T0" fmla="*/ 0 w 212"/>
                <a:gd name="T1" fmla="*/ 0 h 179"/>
                <a:gd name="T2" fmla="*/ 0 w 212"/>
                <a:gd name="T3" fmla="*/ 0 h 179"/>
                <a:gd name="T4" fmla="*/ 0 w 212"/>
                <a:gd name="T5" fmla="*/ 0 h 179"/>
                <a:gd name="T6" fmla="*/ 0 w 212"/>
                <a:gd name="T7" fmla="*/ 0 h 179"/>
                <a:gd name="T8" fmla="*/ 0 w 212"/>
                <a:gd name="T9" fmla="*/ 0 h 179"/>
                <a:gd name="T10" fmla="*/ 0 w 212"/>
                <a:gd name="T11" fmla="*/ 0 h 179"/>
                <a:gd name="T12" fmla="*/ 0 w 212"/>
                <a:gd name="T13" fmla="*/ 0 h 179"/>
                <a:gd name="T14" fmla="*/ 0 w 212"/>
                <a:gd name="T15" fmla="*/ 0 h 179"/>
                <a:gd name="T16" fmla="*/ 0 w 212"/>
                <a:gd name="T17" fmla="*/ 0 h 179"/>
                <a:gd name="T18" fmla="*/ 0 w 212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"/>
                <a:gd name="T31" fmla="*/ 0 h 179"/>
                <a:gd name="T32" fmla="*/ 212 w 212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" h="179">
                  <a:moveTo>
                    <a:pt x="180" y="155"/>
                  </a:moveTo>
                  <a:lnTo>
                    <a:pt x="162" y="179"/>
                  </a:lnTo>
                  <a:lnTo>
                    <a:pt x="212" y="132"/>
                  </a:lnTo>
                  <a:lnTo>
                    <a:pt x="69" y="0"/>
                  </a:lnTo>
                  <a:lnTo>
                    <a:pt x="18" y="47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7" y="58"/>
                  </a:lnTo>
                  <a:lnTo>
                    <a:pt x="0" y="71"/>
                  </a:lnTo>
                  <a:lnTo>
                    <a:pt x="180" y="15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0" name="Freeform 218"/>
            <p:cNvSpPr>
              <a:spLocks/>
            </p:cNvSpPr>
            <p:nvPr/>
          </p:nvSpPr>
          <p:spPr bwMode="auto">
            <a:xfrm>
              <a:off x="1870" y="2473"/>
              <a:ext cx="39" cy="29"/>
            </a:xfrm>
            <a:custGeom>
              <a:avLst/>
              <a:gdLst>
                <a:gd name="T0" fmla="*/ 0 w 231"/>
                <a:gd name="T1" fmla="*/ 0 h 201"/>
                <a:gd name="T2" fmla="*/ 0 w 231"/>
                <a:gd name="T3" fmla="*/ 0 h 201"/>
                <a:gd name="T4" fmla="*/ 0 w 231"/>
                <a:gd name="T5" fmla="*/ 0 h 201"/>
                <a:gd name="T6" fmla="*/ 0 w 231"/>
                <a:gd name="T7" fmla="*/ 0 h 201"/>
                <a:gd name="T8" fmla="*/ 0 w 231"/>
                <a:gd name="T9" fmla="*/ 0 h 201"/>
                <a:gd name="T10" fmla="*/ 0 w 231"/>
                <a:gd name="T11" fmla="*/ 0 h 201"/>
                <a:gd name="T12" fmla="*/ 0 w 231"/>
                <a:gd name="T13" fmla="*/ 0 h 201"/>
                <a:gd name="T14" fmla="*/ 0 w 231"/>
                <a:gd name="T15" fmla="*/ 0 h 201"/>
                <a:gd name="T16" fmla="*/ 0 w 231"/>
                <a:gd name="T17" fmla="*/ 0 h 201"/>
                <a:gd name="T18" fmla="*/ 0 w 231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1"/>
                <a:gd name="T32" fmla="*/ 231 w 231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1">
                  <a:moveTo>
                    <a:pt x="162" y="201"/>
                  </a:moveTo>
                  <a:lnTo>
                    <a:pt x="181" y="177"/>
                  </a:lnTo>
                  <a:lnTo>
                    <a:pt x="231" y="84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19" y="69"/>
                  </a:lnTo>
                  <a:lnTo>
                    <a:pt x="162" y="201"/>
                  </a:lnTo>
                  <a:lnTo>
                    <a:pt x="173" y="190"/>
                  </a:lnTo>
                  <a:lnTo>
                    <a:pt x="180" y="177"/>
                  </a:lnTo>
                  <a:lnTo>
                    <a:pt x="162" y="20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1" name="Freeform 219"/>
            <p:cNvSpPr>
              <a:spLocks/>
            </p:cNvSpPr>
            <p:nvPr/>
          </p:nvSpPr>
          <p:spPr bwMode="auto">
            <a:xfrm>
              <a:off x="1860" y="2483"/>
              <a:ext cx="37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2" y="113"/>
                  </a:moveTo>
                  <a:lnTo>
                    <a:pt x="172" y="179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2" y="1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2" name="Freeform 220"/>
            <p:cNvSpPr>
              <a:spLocks/>
            </p:cNvSpPr>
            <p:nvPr/>
          </p:nvSpPr>
          <p:spPr bwMode="auto">
            <a:xfrm>
              <a:off x="1860" y="2499"/>
              <a:ext cx="34" cy="23"/>
            </a:xfrm>
            <a:custGeom>
              <a:avLst/>
              <a:gdLst>
                <a:gd name="T0" fmla="*/ 0 w 202"/>
                <a:gd name="T1" fmla="*/ 0 h 160"/>
                <a:gd name="T2" fmla="*/ 0 w 202"/>
                <a:gd name="T3" fmla="*/ 0 h 160"/>
                <a:gd name="T4" fmla="*/ 0 w 202"/>
                <a:gd name="T5" fmla="*/ 0 h 160"/>
                <a:gd name="T6" fmla="*/ 0 w 202"/>
                <a:gd name="T7" fmla="*/ 0 h 160"/>
                <a:gd name="T8" fmla="*/ 0 w 202"/>
                <a:gd name="T9" fmla="*/ 0 h 160"/>
                <a:gd name="T10" fmla="*/ 0 w 202"/>
                <a:gd name="T11" fmla="*/ 0 h 160"/>
                <a:gd name="T12" fmla="*/ 0 w 202"/>
                <a:gd name="T13" fmla="*/ 0 h 160"/>
                <a:gd name="T14" fmla="*/ 0 w 202"/>
                <a:gd name="T15" fmla="*/ 0 h 160"/>
                <a:gd name="T16" fmla="*/ 0 w 202"/>
                <a:gd name="T17" fmla="*/ 0 h 160"/>
                <a:gd name="T18" fmla="*/ 0 w 202"/>
                <a:gd name="T19" fmla="*/ 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60"/>
                <a:gd name="T32" fmla="*/ 202 w 202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60">
                  <a:moveTo>
                    <a:pt x="172" y="160"/>
                  </a:moveTo>
                  <a:lnTo>
                    <a:pt x="202" y="93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9" y="27"/>
                  </a:lnTo>
                  <a:lnTo>
                    <a:pt x="172" y="160"/>
                  </a:lnTo>
                  <a:lnTo>
                    <a:pt x="202" y="132"/>
                  </a:lnTo>
                  <a:lnTo>
                    <a:pt x="202" y="93"/>
                  </a:lnTo>
                  <a:lnTo>
                    <a:pt x="172" y="16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3" name="Freeform 221"/>
            <p:cNvSpPr>
              <a:spLocks/>
            </p:cNvSpPr>
            <p:nvPr/>
          </p:nvSpPr>
          <p:spPr bwMode="auto">
            <a:xfrm>
              <a:off x="1853" y="2503"/>
              <a:ext cx="36" cy="26"/>
            </a:xfrm>
            <a:custGeom>
              <a:avLst/>
              <a:gdLst>
                <a:gd name="T0" fmla="*/ 0 w 213"/>
                <a:gd name="T1" fmla="*/ 0 h 179"/>
                <a:gd name="T2" fmla="*/ 0 w 213"/>
                <a:gd name="T3" fmla="*/ 0 h 179"/>
                <a:gd name="T4" fmla="*/ 0 w 213"/>
                <a:gd name="T5" fmla="*/ 0 h 179"/>
                <a:gd name="T6" fmla="*/ 0 w 213"/>
                <a:gd name="T7" fmla="*/ 0 h 179"/>
                <a:gd name="T8" fmla="*/ 0 w 213"/>
                <a:gd name="T9" fmla="*/ 0 h 179"/>
                <a:gd name="T10" fmla="*/ 0 w 213"/>
                <a:gd name="T11" fmla="*/ 0 h 179"/>
                <a:gd name="T12" fmla="*/ 0 w 213"/>
                <a:gd name="T13" fmla="*/ 0 h 179"/>
                <a:gd name="T14" fmla="*/ 0 w 213"/>
                <a:gd name="T15" fmla="*/ 0 h 179"/>
                <a:gd name="T16" fmla="*/ 0 w 213"/>
                <a:gd name="T17" fmla="*/ 0 h 179"/>
                <a:gd name="T18" fmla="*/ 0 w 21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179"/>
                <a:gd name="T32" fmla="*/ 213 w 21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179">
                  <a:moveTo>
                    <a:pt x="181" y="155"/>
                  </a:moveTo>
                  <a:lnTo>
                    <a:pt x="163" y="179"/>
                  </a:lnTo>
                  <a:lnTo>
                    <a:pt x="213" y="133"/>
                  </a:lnTo>
                  <a:lnTo>
                    <a:pt x="70" y="0"/>
                  </a:lnTo>
                  <a:lnTo>
                    <a:pt x="19" y="47"/>
                  </a:lnTo>
                  <a:lnTo>
                    <a:pt x="0" y="71"/>
                  </a:lnTo>
                  <a:lnTo>
                    <a:pt x="19" y="47"/>
                  </a:lnTo>
                  <a:lnTo>
                    <a:pt x="8" y="58"/>
                  </a:lnTo>
                  <a:lnTo>
                    <a:pt x="1" y="71"/>
                  </a:lnTo>
                  <a:lnTo>
                    <a:pt x="181" y="15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4" name="Freeform 222"/>
            <p:cNvSpPr>
              <a:spLocks/>
            </p:cNvSpPr>
            <p:nvPr/>
          </p:nvSpPr>
          <p:spPr bwMode="auto">
            <a:xfrm>
              <a:off x="1843" y="2513"/>
              <a:ext cx="41" cy="25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77"/>
                <a:gd name="T32" fmla="*/ 242 w 242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77">
                  <a:moveTo>
                    <a:pt x="203" y="135"/>
                  </a:moveTo>
                  <a:lnTo>
                    <a:pt x="192" y="177"/>
                  </a:lnTo>
                  <a:lnTo>
                    <a:pt x="242" y="84"/>
                  </a:lnTo>
                  <a:lnTo>
                    <a:pt x="61" y="0"/>
                  </a:lnTo>
                  <a:lnTo>
                    <a:pt x="11" y="94"/>
                  </a:lnTo>
                  <a:lnTo>
                    <a:pt x="0" y="135"/>
                  </a:lnTo>
                  <a:lnTo>
                    <a:pt x="11" y="94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5" name="Freeform 223"/>
            <p:cNvSpPr>
              <a:spLocks/>
            </p:cNvSpPr>
            <p:nvPr/>
          </p:nvSpPr>
          <p:spPr bwMode="auto">
            <a:xfrm>
              <a:off x="1843" y="2532"/>
              <a:ext cx="34" cy="13"/>
            </a:xfrm>
            <a:custGeom>
              <a:avLst/>
              <a:gdLst>
                <a:gd name="T0" fmla="*/ 0 w 203"/>
                <a:gd name="T1" fmla="*/ 0 h 89"/>
                <a:gd name="T2" fmla="*/ 0 w 203"/>
                <a:gd name="T3" fmla="*/ 0 h 89"/>
                <a:gd name="T4" fmla="*/ 0 w 203"/>
                <a:gd name="T5" fmla="*/ 0 h 89"/>
                <a:gd name="T6" fmla="*/ 0 w 203"/>
                <a:gd name="T7" fmla="*/ 0 h 89"/>
                <a:gd name="T8" fmla="*/ 0 w 203"/>
                <a:gd name="T9" fmla="*/ 0 h 89"/>
                <a:gd name="T10" fmla="*/ 0 w 203"/>
                <a:gd name="T11" fmla="*/ 0 h 89"/>
                <a:gd name="T12" fmla="*/ 0 w 203"/>
                <a:gd name="T13" fmla="*/ 0 h 89"/>
                <a:gd name="T14" fmla="*/ 0 w 203"/>
                <a:gd name="T15" fmla="*/ 0 h 89"/>
                <a:gd name="T16" fmla="*/ 0 w 203"/>
                <a:gd name="T17" fmla="*/ 0 h 89"/>
                <a:gd name="T18" fmla="*/ 0 w 203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89"/>
                <a:gd name="T32" fmla="*/ 203 w 203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89">
                  <a:moveTo>
                    <a:pt x="191" y="89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" y="5"/>
                  </a:lnTo>
                  <a:lnTo>
                    <a:pt x="191" y="89"/>
                  </a:lnTo>
                  <a:lnTo>
                    <a:pt x="203" y="69"/>
                  </a:lnTo>
                  <a:lnTo>
                    <a:pt x="203" y="47"/>
                  </a:lnTo>
                  <a:lnTo>
                    <a:pt x="191" y="8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6" name="Freeform 224"/>
            <p:cNvSpPr>
              <a:spLocks/>
            </p:cNvSpPr>
            <p:nvPr/>
          </p:nvSpPr>
          <p:spPr bwMode="auto">
            <a:xfrm>
              <a:off x="1836" y="2533"/>
              <a:ext cx="39" cy="29"/>
            </a:xfrm>
            <a:custGeom>
              <a:avLst/>
              <a:gdLst>
                <a:gd name="T0" fmla="*/ 0 w 231"/>
                <a:gd name="T1" fmla="*/ 0 h 201"/>
                <a:gd name="T2" fmla="*/ 0 w 231"/>
                <a:gd name="T3" fmla="*/ 0 h 201"/>
                <a:gd name="T4" fmla="*/ 0 w 231"/>
                <a:gd name="T5" fmla="*/ 0 h 201"/>
                <a:gd name="T6" fmla="*/ 0 w 231"/>
                <a:gd name="T7" fmla="*/ 0 h 201"/>
                <a:gd name="T8" fmla="*/ 0 w 231"/>
                <a:gd name="T9" fmla="*/ 0 h 201"/>
                <a:gd name="T10" fmla="*/ 0 w 231"/>
                <a:gd name="T11" fmla="*/ 0 h 201"/>
                <a:gd name="T12" fmla="*/ 0 w 231"/>
                <a:gd name="T13" fmla="*/ 0 h 201"/>
                <a:gd name="T14" fmla="*/ 0 w 231"/>
                <a:gd name="T15" fmla="*/ 0 h 201"/>
                <a:gd name="T16" fmla="*/ 0 w 231"/>
                <a:gd name="T17" fmla="*/ 0 h 201"/>
                <a:gd name="T18" fmla="*/ 0 w 231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1"/>
                <a:gd name="T32" fmla="*/ 231 w 231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1">
                  <a:moveTo>
                    <a:pt x="162" y="201"/>
                  </a:moveTo>
                  <a:lnTo>
                    <a:pt x="181" y="176"/>
                  </a:lnTo>
                  <a:lnTo>
                    <a:pt x="231" y="84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9" y="69"/>
                  </a:lnTo>
                  <a:lnTo>
                    <a:pt x="162" y="201"/>
                  </a:lnTo>
                  <a:lnTo>
                    <a:pt x="173" y="190"/>
                  </a:lnTo>
                  <a:lnTo>
                    <a:pt x="181" y="176"/>
                  </a:lnTo>
                  <a:lnTo>
                    <a:pt x="162" y="20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7" name="Freeform 225"/>
            <p:cNvSpPr>
              <a:spLocks/>
            </p:cNvSpPr>
            <p:nvPr/>
          </p:nvSpPr>
          <p:spPr bwMode="auto">
            <a:xfrm>
              <a:off x="1826" y="2543"/>
              <a:ext cx="38" cy="25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3" y="113"/>
                  </a:moveTo>
                  <a:lnTo>
                    <a:pt x="173" y="178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8" name="Freeform 226"/>
            <p:cNvSpPr>
              <a:spLocks/>
            </p:cNvSpPr>
            <p:nvPr/>
          </p:nvSpPr>
          <p:spPr bwMode="auto">
            <a:xfrm>
              <a:off x="1826" y="2559"/>
              <a:ext cx="34" cy="23"/>
            </a:xfrm>
            <a:custGeom>
              <a:avLst/>
              <a:gdLst>
                <a:gd name="T0" fmla="*/ 0 w 203"/>
                <a:gd name="T1" fmla="*/ 0 h 159"/>
                <a:gd name="T2" fmla="*/ 0 w 203"/>
                <a:gd name="T3" fmla="*/ 0 h 159"/>
                <a:gd name="T4" fmla="*/ 0 w 203"/>
                <a:gd name="T5" fmla="*/ 0 h 159"/>
                <a:gd name="T6" fmla="*/ 0 w 203"/>
                <a:gd name="T7" fmla="*/ 0 h 159"/>
                <a:gd name="T8" fmla="*/ 0 w 203"/>
                <a:gd name="T9" fmla="*/ 0 h 159"/>
                <a:gd name="T10" fmla="*/ 0 w 203"/>
                <a:gd name="T11" fmla="*/ 0 h 159"/>
                <a:gd name="T12" fmla="*/ 0 w 203"/>
                <a:gd name="T13" fmla="*/ 0 h 159"/>
                <a:gd name="T14" fmla="*/ 0 w 203"/>
                <a:gd name="T15" fmla="*/ 0 h 159"/>
                <a:gd name="T16" fmla="*/ 0 w 203"/>
                <a:gd name="T17" fmla="*/ 0 h 159"/>
                <a:gd name="T18" fmla="*/ 0 w 203"/>
                <a:gd name="T19" fmla="*/ 0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59"/>
                <a:gd name="T32" fmla="*/ 203 w 203"/>
                <a:gd name="T33" fmla="*/ 159 h 1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59">
                  <a:moveTo>
                    <a:pt x="173" y="159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9" y="27"/>
                  </a:lnTo>
                  <a:lnTo>
                    <a:pt x="173" y="159"/>
                  </a:lnTo>
                  <a:lnTo>
                    <a:pt x="203" y="132"/>
                  </a:lnTo>
                  <a:lnTo>
                    <a:pt x="203" y="94"/>
                  </a:lnTo>
                  <a:lnTo>
                    <a:pt x="173" y="15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79" name="Freeform 227"/>
            <p:cNvSpPr>
              <a:spLocks/>
            </p:cNvSpPr>
            <p:nvPr/>
          </p:nvSpPr>
          <p:spPr bwMode="auto">
            <a:xfrm>
              <a:off x="1818" y="2563"/>
              <a:ext cx="37" cy="25"/>
            </a:xfrm>
            <a:custGeom>
              <a:avLst/>
              <a:gdLst>
                <a:gd name="T0" fmla="*/ 0 w 224"/>
                <a:gd name="T1" fmla="*/ 0 h 178"/>
                <a:gd name="T2" fmla="*/ 0 w 224"/>
                <a:gd name="T3" fmla="*/ 0 h 178"/>
                <a:gd name="T4" fmla="*/ 0 w 224"/>
                <a:gd name="T5" fmla="*/ 0 h 178"/>
                <a:gd name="T6" fmla="*/ 0 w 224"/>
                <a:gd name="T7" fmla="*/ 0 h 178"/>
                <a:gd name="T8" fmla="*/ 0 w 224"/>
                <a:gd name="T9" fmla="*/ 0 h 178"/>
                <a:gd name="T10" fmla="*/ 0 w 224"/>
                <a:gd name="T11" fmla="*/ 0 h 178"/>
                <a:gd name="T12" fmla="*/ 0 w 224"/>
                <a:gd name="T13" fmla="*/ 0 h 178"/>
                <a:gd name="T14" fmla="*/ 0 w 224"/>
                <a:gd name="T15" fmla="*/ 0 h 178"/>
                <a:gd name="T16" fmla="*/ 0 w 224"/>
                <a:gd name="T17" fmla="*/ 0 h 178"/>
                <a:gd name="T18" fmla="*/ 0 w 224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4"/>
                <a:gd name="T31" fmla="*/ 0 h 178"/>
                <a:gd name="T32" fmla="*/ 224 w 224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4" h="178">
                  <a:moveTo>
                    <a:pt x="203" y="113"/>
                  </a:moveTo>
                  <a:lnTo>
                    <a:pt x="173" y="178"/>
                  </a:lnTo>
                  <a:lnTo>
                    <a:pt x="224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0" name="Freeform 228"/>
            <p:cNvSpPr>
              <a:spLocks/>
            </p:cNvSpPr>
            <p:nvPr/>
          </p:nvSpPr>
          <p:spPr bwMode="auto">
            <a:xfrm>
              <a:off x="1818" y="2579"/>
              <a:ext cx="34" cy="23"/>
            </a:xfrm>
            <a:custGeom>
              <a:avLst/>
              <a:gdLst>
                <a:gd name="T0" fmla="*/ 0 w 203"/>
                <a:gd name="T1" fmla="*/ 0 h 159"/>
                <a:gd name="T2" fmla="*/ 0 w 203"/>
                <a:gd name="T3" fmla="*/ 0 h 159"/>
                <a:gd name="T4" fmla="*/ 0 w 203"/>
                <a:gd name="T5" fmla="*/ 0 h 159"/>
                <a:gd name="T6" fmla="*/ 0 w 203"/>
                <a:gd name="T7" fmla="*/ 0 h 159"/>
                <a:gd name="T8" fmla="*/ 0 w 203"/>
                <a:gd name="T9" fmla="*/ 0 h 159"/>
                <a:gd name="T10" fmla="*/ 0 w 203"/>
                <a:gd name="T11" fmla="*/ 0 h 159"/>
                <a:gd name="T12" fmla="*/ 0 w 203"/>
                <a:gd name="T13" fmla="*/ 0 h 159"/>
                <a:gd name="T14" fmla="*/ 0 w 203"/>
                <a:gd name="T15" fmla="*/ 0 h 159"/>
                <a:gd name="T16" fmla="*/ 0 w 203"/>
                <a:gd name="T17" fmla="*/ 0 h 159"/>
                <a:gd name="T18" fmla="*/ 0 w 203"/>
                <a:gd name="T19" fmla="*/ 0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59"/>
                <a:gd name="T32" fmla="*/ 203 w 203"/>
                <a:gd name="T33" fmla="*/ 159 h 1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59">
                  <a:moveTo>
                    <a:pt x="173" y="159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9" y="27"/>
                  </a:lnTo>
                  <a:lnTo>
                    <a:pt x="173" y="159"/>
                  </a:lnTo>
                  <a:lnTo>
                    <a:pt x="203" y="132"/>
                  </a:lnTo>
                  <a:lnTo>
                    <a:pt x="203" y="93"/>
                  </a:lnTo>
                  <a:lnTo>
                    <a:pt x="173" y="159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1" name="Freeform 229"/>
            <p:cNvSpPr>
              <a:spLocks/>
            </p:cNvSpPr>
            <p:nvPr/>
          </p:nvSpPr>
          <p:spPr bwMode="auto">
            <a:xfrm>
              <a:off x="1809" y="2583"/>
              <a:ext cx="38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2" y="112"/>
                  </a:moveTo>
                  <a:lnTo>
                    <a:pt x="172" y="179"/>
                  </a:lnTo>
                  <a:lnTo>
                    <a:pt x="223" y="132"/>
                  </a:lnTo>
                  <a:lnTo>
                    <a:pt x="79" y="0"/>
                  </a:lnTo>
                  <a:lnTo>
                    <a:pt x="29" y="47"/>
                  </a:lnTo>
                  <a:lnTo>
                    <a:pt x="0" y="112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2" y="11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2" name="Freeform 230"/>
            <p:cNvSpPr>
              <a:spLocks/>
            </p:cNvSpPr>
            <p:nvPr/>
          </p:nvSpPr>
          <p:spPr bwMode="auto">
            <a:xfrm>
              <a:off x="1809" y="2599"/>
              <a:ext cx="34" cy="23"/>
            </a:xfrm>
            <a:custGeom>
              <a:avLst/>
              <a:gdLst>
                <a:gd name="T0" fmla="*/ 0 w 202"/>
                <a:gd name="T1" fmla="*/ 0 h 160"/>
                <a:gd name="T2" fmla="*/ 0 w 202"/>
                <a:gd name="T3" fmla="*/ 0 h 160"/>
                <a:gd name="T4" fmla="*/ 0 w 202"/>
                <a:gd name="T5" fmla="*/ 0 h 160"/>
                <a:gd name="T6" fmla="*/ 0 w 202"/>
                <a:gd name="T7" fmla="*/ 0 h 160"/>
                <a:gd name="T8" fmla="*/ 0 w 202"/>
                <a:gd name="T9" fmla="*/ 0 h 160"/>
                <a:gd name="T10" fmla="*/ 0 w 202"/>
                <a:gd name="T11" fmla="*/ 0 h 160"/>
                <a:gd name="T12" fmla="*/ 0 w 202"/>
                <a:gd name="T13" fmla="*/ 0 h 160"/>
                <a:gd name="T14" fmla="*/ 0 w 202"/>
                <a:gd name="T15" fmla="*/ 0 h 160"/>
                <a:gd name="T16" fmla="*/ 0 w 202"/>
                <a:gd name="T17" fmla="*/ 0 h 160"/>
                <a:gd name="T18" fmla="*/ 0 w 202"/>
                <a:gd name="T19" fmla="*/ 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60"/>
                <a:gd name="T32" fmla="*/ 202 w 202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60">
                  <a:moveTo>
                    <a:pt x="172" y="160"/>
                  </a:moveTo>
                  <a:lnTo>
                    <a:pt x="202" y="94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9" y="29"/>
                  </a:lnTo>
                  <a:lnTo>
                    <a:pt x="172" y="160"/>
                  </a:lnTo>
                  <a:lnTo>
                    <a:pt x="202" y="133"/>
                  </a:lnTo>
                  <a:lnTo>
                    <a:pt x="202" y="94"/>
                  </a:lnTo>
                  <a:lnTo>
                    <a:pt x="172" y="16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3" name="Freeform 231"/>
            <p:cNvSpPr>
              <a:spLocks/>
            </p:cNvSpPr>
            <p:nvPr/>
          </p:nvSpPr>
          <p:spPr bwMode="auto">
            <a:xfrm>
              <a:off x="1801" y="2603"/>
              <a:ext cx="37" cy="26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3" y="111"/>
                  </a:moveTo>
                  <a:lnTo>
                    <a:pt x="172" y="178"/>
                  </a:lnTo>
                  <a:lnTo>
                    <a:pt x="223" y="131"/>
                  </a:lnTo>
                  <a:lnTo>
                    <a:pt x="80" y="0"/>
                  </a:lnTo>
                  <a:lnTo>
                    <a:pt x="29" y="46"/>
                  </a:lnTo>
                  <a:lnTo>
                    <a:pt x="0" y="111"/>
                  </a:lnTo>
                  <a:lnTo>
                    <a:pt x="29" y="46"/>
                  </a:lnTo>
                  <a:lnTo>
                    <a:pt x="0" y="73"/>
                  </a:lnTo>
                  <a:lnTo>
                    <a:pt x="0" y="111"/>
                  </a:lnTo>
                  <a:lnTo>
                    <a:pt x="203" y="11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4" name="Freeform 232"/>
            <p:cNvSpPr>
              <a:spLocks/>
            </p:cNvSpPr>
            <p:nvPr/>
          </p:nvSpPr>
          <p:spPr bwMode="auto">
            <a:xfrm>
              <a:off x="1801" y="2619"/>
              <a:ext cx="34" cy="23"/>
            </a:xfrm>
            <a:custGeom>
              <a:avLst/>
              <a:gdLst>
                <a:gd name="T0" fmla="*/ 0 w 203"/>
                <a:gd name="T1" fmla="*/ 0 h 160"/>
                <a:gd name="T2" fmla="*/ 0 w 203"/>
                <a:gd name="T3" fmla="*/ 0 h 160"/>
                <a:gd name="T4" fmla="*/ 0 w 203"/>
                <a:gd name="T5" fmla="*/ 0 h 160"/>
                <a:gd name="T6" fmla="*/ 0 w 203"/>
                <a:gd name="T7" fmla="*/ 0 h 160"/>
                <a:gd name="T8" fmla="*/ 0 w 203"/>
                <a:gd name="T9" fmla="*/ 0 h 160"/>
                <a:gd name="T10" fmla="*/ 0 w 203"/>
                <a:gd name="T11" fmla="*/ 0 h 160"/>
                <a:gd name="T12" fmla="*/ 0 w 203"/>
                <a:gd name="T13" fmla="*/ 0 h 160"/>
                <a:gd name="T14" fmla="*/ 0 w 203"/>
                <a:gd name="T15" fmla="*/ 0 h 160"/>
                <a:gd name="T16" fmla="*/ 0 w 203"/>
                <a:gd name="T17" fmla="*/ 0 h 160"/>
                <a:gd name="T18" fmla="*/ 0 w 203"/>
                <a:gd name="T19" fmla="*/ 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60"/>
                <a:gd name="T32" fmla="*/ 203 w 203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60">
                  <a:moveTo>
                    <a:pt x="172" y="160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9" y="29"/>
                  </a:lnTo>
                  <a:lnTo>
                    <a:pt x="172" y="160"/>
                  </a:lnTo>
                  <a:lnTo>
                    <a:pt x="203" y="133"/>
                  </a:lnTo>
                  <a:lnTo>
                    <a:pt x="203" y="94"/>
                  </a:lnTo>
                  <a:lnTo>
                    <a:pt x="172" y="16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5" name="Freeform 233"/>
            <p:cNvSpPr>
              <a:spLocks/>
            </p:cNvSpPr>
            <p:nvPr/>
          </p:nvSpPr>
          <p:spPr bwMode="auto">
            <a:xfrm>
              <a:off x="1792" y="2623"/>
              <a:ext cx="38" cy="26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3" y="112"/>
                  </a:moveTo>
                  <a:lnTo>
                    <a:pt x="173" y="178"/>
                  </a:lnTo>
                  <a:lnTo>
                    <a:pt x="223" y="131"/>
                  </a:lnTo>
                  <a:lnTo>
                    <a:pt x="80" y="0"/>
                  </a:lnTo>
                  <a:lnTo>
                    <a:pt x="29" y="45"/>
                  </a:lnTo>
                  <a:lnTo>
                    <a:pt x="0" y="112"/>
                  </a:lnTo>
                  <a:lnTo>
                    <a:pt x="29" y="45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3" y="11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6" name="Freeform 234"/>
            <p:cNvSpPr>
              <a:spLocks/>
            </p:cNvSpPr>
            <p:nvPr/>
          </p:nvSpPr>
          <p:spPr bwMode="auto">
            <a:xfrm>
              <a:off x="1792" y="2639"/>
              <a:ext cx="34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7" name="Freeform 235"/>
            <p:cNvSpPr>
              <a:spLocks/>
            </p:cNvSpPr>
            <p:nvPr/>
          </p:nvSpPr>
          <p:spPr bwMode="auto">
            <a:xfrm>
              <a:off x="1792" y="2646"/>
              <a:ext cx="34" cy="23"/>
            </a:xfrm>
            <a:custGeom>
              <a:avLst/>
              <a:gdLst>
                <a:gd name="T0" fmla="*/ 0 w 203"/>
                <a:gd name="T1" fmla="*/ 0 h 160"/>
                <a:gd name="T2" fmla="*/ 0 w 203"/>
                <a:gd name="T3" fmla="*/ 0 h 160"/>
                <a:gd name="T4" fmla="*/ 0 w 203"/>
                <a:gd name="T5" fmla="*/ 0 h 160"/>
                <a:gd name="T6" fmla="*/ 0 w 203"/>
                <a:gd name="T7" fmla="*/ 0 h 160"/>
                <a:gd name="T8" fmla="*/ 0 w 203"/>
                <a:gd name="T9" fmla="*/ 0 h 160"/>
                <a:gd name="T10" fmla="*/ 0 w 203"/>
                <a:gd name="T11" fmla="*/ 0 h 160"/>
                <a:gd name="T12" fmla="*/ 0 w 203"/>
                <a:gd name="T13" fmla="*/ 0 h 160"/>
                <a:gd name="T14" fmla="*/ 0 w 203"/>
                <a:gd name="T15" fmla="*/ 0 h 160"/>
                <a:gd name="T16" fmla="*/ 0 w 203"/>
                <a:gd name="T17" fmla="*/ 0 h 160"/>
                <a:gd name="T18" fmla="*/ 0 w 203"/>
                <a:gd name="T19" fmla="*/ 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60"/>
                <a:gd name="T32" fmla="*/ 203 w 203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60">
                  <a:moveTo>
                    <a:pt x="173" y="160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9" y="27"/>
                  </a:lnTo>
                  <a:lnTo>
                    <a:pt x="173" y="160"/>
                  </a:lnTo>
                  <a:lnTo>
                    <a:pt x="203" y="133"/>
                  </a:lnTo>
                  <a:lnTo>
                    <a:pt x="203" y="94"/>
                  </a:lnTo>
                  <a:lnTo>
                    <a:pt x="173" y="16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8" name="Freeform 236"/>
            <p:cNvSpPr>
              <a:spLocks/>
            </p:cNvSpPr>
            <p:nvPr/>
          </p:nvSpPr>
          <p:spPr bwMode="auto">
            <a:xfrm>
              <a:off x="1784" y="2650"/>
              <a:ext cx="37" cy="25"/>
            </a:xfrm>
            <a:custGeom>
              <a:avLst/>
              <a:gdLst>
                <a:gd name="T0" fmla="*/ 0 w 224"/>
                <a:gd name="T1" fmla="*/ 0 h 179"/>
                <a:gd name="T2" fmla="*/ 0 w 224"/>
                <a:gd name="T3" fmla="*/ 0 h 179"/>
                <a:gd name="T4" fmla="*/ 0 w 224"/>
                <a:gd name="T5" fmla="*/ 0 h 179"/>
                <a:gd name="T6" fmla="*/ 0 w 224"/>
                <a:gd name="T7" fmla="*/ 0 h 179"/>
                <a:gd name="T8" fmla="*/ 0 w 224"/>
                <a:gd name="T9" fmla="*/ 0 h 179"/>
                <a:gd name="T10" fmla="*/ 0 w 224"/>
                <a:gd name="T11" fmla="*/ 0 h 179"/>
                <a:gd name="T12" fmla="*/ 0 w 224"/>
                <a:gd name="T13" fmla="*/ 0 h 179"/>
                <a:gd name="T14" fmla="*/ 0 w 224"/>
                <a:gd name="T15" fmla="*/ 0 h 179"/>
                <a:gd name="T16" fmla="*/ 0 w 224"/>
                <a:gd name="T17" fmla="*/ 0 h 179"/>
                <a:gd name="T18" fmla="*/ 0 w 224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4"/>
                <a:gd name="T31" fmla="*/ 0 h 179"/>
                <a:gd name="T32" fmla="*/ 224 w 224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4" h="179">
                  <a:moveTo>
                    <a:pt x="203" y="113"/>
                  </a:moveTo>
                  <a:lnTo>
                    <a:pt x="173" y="179"/>
                  </a:lnTo>
                  <a:lnTo>
                    <a:pt x="224" y="133"/>
                  </a:lnTo>
                  <a:lnTo>
                    <a:pt x="80" y="0"/>
                  </a:lnTo>
                  <a:lnTo>
                    <a:pt x="30" y="47"/>
                  </a:lnTo>
                  <a:lnTo>
                    <a:pt x="0" y="113"/>
                  </a:lnTo>
                  <a:lnTo>
                    <a:pt x="30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89" name="Freeform 237"/>
            <p:cNvSpPr>
              <a:spLocks/>
            </p:cNvSpPr>
            <p:nvPr/>
          </p:nvSpPr>
          <p:spPr bwMode="auto">
            <a:xfrm>
              <a:off x="1784" y="2666"/>
              <a:ext cx="34" cy="13"/>
            </a:xfrm>
            <a:custGeom>
              <a:avLst/>
              <a:gdLst>
                <a:gd name="T0" fmla="*/ 0 w 203"/>
                <a:gd name="T1" fmla="*/ 0 h 94"/>
                <a:gd name="T2" fmla="*/ 0 w 203"/>
                <a:gd name="T3" fmla="*/ 0 h 94"/>
                <a:gd name="T4" fmla="*/ 0 w 203"/>
                <a:gd name="T5" fmla="*/ 0 h 94"/>
                <a:gd name="T6" fmla="*/ 0 w 203"/>
                <a:gd name="T7" fmla="*/ 0 h 94"/>
                <a:gd name="T8" fmla="*/ 0 w 203"/>
                <a:gd name="T9" fmla="*/ 0 h 94"/>
                <a:gd name="T10" fmla="*/ 0 w 203"/>
                <a:gd name="T11" fmla="*/ 0 h 94"/>
                <a:gd name="T12" fmla="*/ 0 w 203"/>
                <a:gd name="T13" fmla="*/ 0 h 94"/>
                <a:gd name="T14" fmla="*/ 0 w 203"/>
                <a:gd name="T15" fmla="*/ 0 h 94"/>
                <a:gd name="T16" fmla="*/ 0 w 203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94"/>
                <a:gd name="T29" fmla="*/ 203 w 203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94">
                  <a:moveTo>
                    <a:pt x="203" y="94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03" y="94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0" name="Freeform 238"/>
            <p:cNvSpPr>
              <a:spLocks/>
            </p:cNvSpPr>
            <p:nvPr/>
          </p:nvSpPr>
          <p:spPr bwMode="auto">
            <a:xfrm>
              <a:off x="1784" y="2676"/>
              <a:ext cx="34" cy="19"/>
            </a:xfrm>
            <a:custGeom>
              <a:avLst/>
              <a:gdLst>
                <a:gd name="T0" fmla="*/ 0 w 203"/>
                <a:gd name="T1" fmla="*/ 0 h 133"/>
                <a:gd name="T2" fmla="*/ 0 w 203"/>
                <a:gd name="T3" fmla="*/ 0 h 133"/>
                <a:gd name="T4" fmla="*/ 0 w 203"/>
                <a:gd name="T5" fmla="*/ 0 h 133"/>
                <a:gd name="T6" fmla="*/ 0 w 203"/>
                <a:gd name="T7" fmla="*/ 0 h 133"/>
                <a:gd name="T8" fmla="*/ 0 w 203"/>
                <a:gd name="T9" fmla="*/ 0 h 133"/>
                <a:gd name="T10" fmla="*/ 0 w 203"/>
                <a:gd name="T11" fmla="*/ 0 h 133"/>
                <a:gd name="T12" fmla="*/ 0 w 203"/>
                <a:gd name="T13" fmla="*/ 0 h 133"/>
                <a:gd name="T14" fmla="*/ 0 w 203"/>
                <a:gd name="T15" fmla="*/ 0 h 133"/>
                <a:gd name="T16" fmla="*/ 0 w 203"/>
                <a:gd name="T17" fmla="*/ 0 h 133"/>
                <a:gd name="T18" fmla="*/ 0 w 203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3"/>
                <a:gd name="T32" fmla="*/ 203 w 203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3">
                  <a:moveTo>
                    <a:pt x="173" y="133"/>
                  </a:moveTo>
                  <a:lnTo>
                    <a:pt x="203" y="66"/>
                  </a:lnTo>
                  <a:lnTo>
                    <a:pt x="203" y="20"/>
                  </a:lnTo>
                  <a:lnTo>
                    <a:pt x="0" y="20"/>
                  </a:lnTo>
                  <a:lnTo>
                    <a:pt x="0" y="66"/>
                  </a:lnTo>
                  <a:lnTo>
                    <a:pt x="30" y="0"/>
                  </a:lnTo>
                  <a:lnTo>
                    <a:pt x="173" y="133"/>
                  </a:lnTo>
                  <a:lnTo>
                    <a:pt x="203" y="105"/>
                  </a:lnTo>
                  <a:lnTo>
                    <a:pt x="203" y="66"/>
                  </a:lnTo>
                  <a:lnTo>
                    <a:pt x="173" y="13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1" name="Freeform 239"/>
            <p:cNvSpPr>
              <a:spLocks/>
            </p:cNvSpPr>
            <p:nvPr/>
          </p:nvSpPr>
          <p:spPr bwMode="auto">
            <a:xfrm>
              <a:off x="1776" y="2676"/>
              <a:ext cx="37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3"/>
                  </a:moveTo>
                  <a:lnTo>
                    <a:pt x="172" y="179"/>
                  </a:lnTo>
                  <a:lnTo>
                    <a:pt x="223" y="133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2" name="Freeform 240"/>
            <p:cNvSpPr>
              <a:spLocks/>
            </p:cNvSpPr>
            <p:nvPr/>
          </p:nvSpPr>
          <p:spPr bwMode="auto">
            <a:xfrm>
              <a:off x="1776" y="2692"/>
              <a:ext cx="33" cy="14"/>
            </a:xfrm>
            <a:custGeom>
              <a:avLst/>
              <a:gdLst>
                <a:gd name="T0" fmla="*/ 0 w 203"/>
                <a:gd name="T1" fmla="*/ 0 h 93"/>
                <a:gd name="T2" fmla="*/ 0 w 203"/>
                <a:gd name="T3" fmla="*/ 0 h 93"/>
                <a:gd name="T4" fmla="*/ 0 w 203"/>
                <a:gd name="T5" fmla="*/ 0 h 93"/>
                <a:gd name="T6" fmla="*/ 0 w 203"/>
                <a:gd name="T7" fmla="*/ 0 h 93"/>
                <a:gd name="T8" fmla="*/ 0 w 203"/>
                <a:gd name="T9" fmla="*/ 0 h 93"/>
                <a:gd name="T10" fmla="*/ 0 w 203"/>
                <a:gd name="T11" fmla="*/ 0 h 93"/>
                <a:gd name="T12" fmla="*/ 0 w 203"/>
                <a:gd name="T13" fmla="*/ 0 h 93"/>
                <a:gd name="T14" fmla="*/ 0 w 203"/>
                <a:gd name="T15" fmla="*/ 0 h 93"/>
                <a:gd name="T16" fmla="*/ 0 w 203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93"/>
                <a:gd name="T29" fmla="*/ 203 w 203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93">
                  <a:moveTo>
                    <a:pt x="203" y="93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3" name="Freeform 241"/>
            <p:cNvSpPr>
              <a:spLocks/>
            </p:cNvSpPr>
            <p:nvPr/>
          </p:nvSpPr>
          <p:spPr bwMode="auto">
            <a:xfrm>
              <a:off x="1776" y="2706"/>
              <a:ext cx="33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4" name="Freeform 242"/>
            <p:cNvSpPr>
              <a:spLocks/>
            </p:cNvSpPr>
            <p:nvPr/>
          </p:nvSpPr>
          <p:spPr bwMode="auto">
            <a:xfrm>
              <a:off x="1776" y="2712"/>
              <a:ext cx="33" cy="23"/>
            </a:xfrm>
            <a:custGeom>
              <a:avLst/>
              <a:gdLst>
                <a:gd name="T0" fmla="*/ 0 w 203"/>
                <a:gd name="T1" fmla="*/ 0 h 160"/>
                <a:gd name="T2" fmla="*/ 0 w 203"/>
                <a:gd name="T3" fmla="*/ 0 h 160"/>
                <a:gd name="T4" fmla="*/ 0 w 203"/>
                <a:gd name="T5" fmla="*/ 0 h 160"/>
                <a:gd name="T6" fmla="*/ 0 w 203"/>
                <a:gd name="T7" fmla="*/ 0 h 160"/>
                <a:gd name="T8" fmla="*/ 0 w 203"/>
                <a:gd name="T9" fmla="*/ 0 h 160"/>
                <a:gd name="T10" fmla="*/ 0 w 203"/>
                <a:gd name="T11" fmla="*/ 0 h 160"/>
                <a:gd name="T12" fmla="*/ 0 w 203"/>
                <a:gd name="T13" fmla="*/ 0 h 160"/>
                <a:gd name="T14" fmla="*/ 0 w 203"/>
                <a:gd name="T15" fmla="*/ 0 h 160"/>
                <a:gd name="T16" fmla="*/ 0 w 203"/>
                <a:gd name="T17" fmla="*/ 0 h 160"/>
                <a:gd name="T18" fmla="*/ 0 w 203"/>
                <a:gd name="T19" fmla="*/ 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60"/>
                <a:gd name="T32" fmla="*/ 203 w 203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60">
                  <a:moveTo>
                    <a:pt x="172" y="160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9" y="27"/>
                  </a:lnTo>
                  <a:lnTo>
                    <a:pt x="172" y="160"/>
                  </a:lnTo>
                  <a:lnTo>
                    <a:pt x="203" y="132"/>
                  </a:lnTo>
                  <a:lnTo>
                    <a:pt x="203" y="94"/>
                  </a:lnTo>
                  <a:lnTo>
                    <a:pt x="172" y="16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5" name="Freeform 243"/>
            <p:cNvSpPr>
              <a:spLocks/>
            </p:cNvSpPr>
            <p:nvPr/>
          </p:nvSpPr>
          <p:spPr bwMode="auto">
            <a:xfrm>
              <a:off x="1767" y="2716"/>
              <a:ext cx="37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3"/>
                  </a:moveTo>
                  <a:lnTo>
                    <a:pt x="173" y="179"/>
                  </a:lnTo>
                  <a:lnTo>
                    <a:pt x="223" y="133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6" name="Freeform 244"/>
            <p:cNvSpPr>
              <a:spLocks/>
            </p:cNvSpPr>
            <p:nvPr/>
          </p:nvSpPr>
          <p:spPr bwMode="auto">
            <a:xfrm>
              <a:off x="1767" y="2732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7" name="Freeform 245"/>
            <p:cNvSpPr>
              <a:spLocks/>
            </p:cNvSpPr>
            <p:nvPr/>
          </p:nvSpPr>
          <p:spPr bwMode="auto">
            <a:xfrm>
              <a:off x="1767" y="2739"/>
              <a:ext cx="34" cy="13"/>
            </a:xfrm>
            <a:custGeom>
              <a:avLst/>
              <a:gdLst>
                <a:gd name="T0" fmla="*/ 0 w 203"/>
                <a:gd name="T1" fmla="*/ 0 h 93"/>
                <a:gd name="T2" fmla="*/ 0 w 203"/>
                <a:gd name="T3" fmla="*/ 0 h 93"/>
                <a:gd name="T4" fmla="*/ 0 w 203"/>
                <a:gd name="T5" fmla="*/ 0 h 93"/>
                <a:gd name="T6" fmla="*/ 0 w 203"/>
                <a:gd name="T7" fmla="*/ 0 h 93"/>
                <a:gd name="T8" fmla="*/ 0 w 203"/>
                <a:gd name="T9" fmla="*/ 0 h 93"/>
                <a:gd name="T10" fmla="*/ 0 w 203"/>
                <a:gd name="T11" fmla="*/ 0 h 93"/>
                <a:gd name="T12" fmla="*/ 0 w 203"/>
                <a:gd name="T13" fmla="*/ 0 h 93"/>
                <a:gd name="T14" fmla="*/ 0 w 203"/>
                <a:gd name="T15" fmla="*/ 0 h 93"/>
                <a:gd name="T16" fmla="*/ 0 w 203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93"/>
                <a:gd name="T29" fmla="*/ 203 w 203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93">
                  <a:moveTo>
                    <a:pt x="203" y="93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8" name="Freeform 246"/>
            <p:cNvSpPr>
              <a:spLocks/>
            </p:cNvSpPr>
            <p:nvPr/>
          </p:nvSpPr>
          <p:spPr bwMode="auto">
            <a:xfrm>
              <a:off x="1767" y="2750"/>
              <a:ext cx="34" cy="18"/>
            </a:xfrm>
            <a:custGeom>
              <a:avLst/>
              <a:gdLst>
                <a:gd name="T0" fmla="*/ 0 w 203"/>
                <a:gd name="T1" fmla="*/ 0 h 131"/>
                <a:gd name="T2" fmla="*/ 0 w 203"/>
                <a:gd name="T3" fmla="*/ 0 h 131"/>
                <a:gd name="T4" fmla="*/ 0 w 203"/>
                <a:gd name="T5" fmla="*/ 0 h 131"/>
                <a:gd name="T6" fmla="*/ 0 w 203"/>
                <a:gd name="T7" fmla="*/ 0 h 131"/>
                <a:gd name="T8" fmla="*/ 0 w 203"/>
                <a:gd name="T9" fmla="*/ 0 h 131"/>
                <a:gd name="T10" fmla="*/ 0 w 203"/>
                <a:gd name="T11" fmla="*/ 0 h 131"/>
                <a:gd name="T12" fmla="*/ 0 w 203"/>
                <a:gd name="T13" fmla="*/ 0 h 131"/>
                <a:gd name="T14" fmla="*/ 0 w 203"/>
                <a:gd name="T15" fmla="*/ 0 h 131"/>
                <a:gd name="T16" fmla="*/ 0 w 203"/>
                <a:gd name="T17" fmla="*/ 0 h 131"/>
                <a:gd name="T18" fmla="*/ 0 w 203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1"/>
                <a:gd name="T32" fmla="*/ 203 w 203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1">
                  <a:moveTo>
                    <a:pt x="173" y="131"/>
                  </a:moveTo>
                  <a:lnTo>
                    <a:pt x="203" y="66"/>
                  </a:lnTo>
                  <a:lnTo>
                    <a:pt x="203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3" y="131"/>
                  </a:lnTo>
                  <a:lnTo>
                    <a:pt x="203" y="104"/>
                  </a:lnTo>
                  <a:lnTo>
                    <a:pt x="203" y="66"/>
                  </a:lnTo>
                  <a:lnTo>
                    <a:pt x="173" y="13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99" name="Freeform 247"/>
            <p:cNvSpPr>
              <a:spLocks/>
            </p:cNvSpPr>
            <p:nvPr/>
          </p:nvSpPr>
          <p:spPr bwMode="auto">
            <a:xfrm>
              <a:off x="1759" y="2750"/>
              <a:ext cx="37" cy="25"/>
            </a:xfrm>
            <a:custGeom>
              <a:avLst/>
              <a:gdLst>
                <a:gd name="T0" fmla="*/ 0 w 224"/>
                <a:gd name="T1" fmla="*/ 0 h 178"/>
                <a:gd name="T2" fmla="*/ 0 w 224"/>
                <a:gd name="T3" fmla="*/ 0 h 178"/>
                <a:gd name="T4" fmla="*/ 0 w 224"/>
                <a:gd name="T5" fmla="*/ 0 h 178"/>
                <a:gd name="T6" fmla="*/ 0 w 224"/>
                <a:gd name="T7" fmla="*/ 0 h 178"/>
                <a:gd name="T8" fmla="*/ 0 w 224"/>
                <a:gd name="T9" fmla="*/ 0 h 178"/>
                <a:gd name="T10" fmla="*/ 0 w 224"/>
                <a:gd name="T11" fmla="*/ 0 h 178"/>
                <a:gd name="T12" fmla="*/ 0 w 224"/>
                <a:gd name="T13" fmla="*/ 0 h 178"/>
                <a:gd name="T14" fmla="*/ 0 w 224"/>
                <a:gd name="T15" fmla="*/ 0 h 178"/>
                <a:gd name="T16" fmla="*/ 0 w 224"/>
                <a:gd name="T17" fmla="*/ 0 h 178"/>
                <a:gd name="T18" fmla="*/ 0 w 224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4"/>
                <a:gd name="T31" fmla="*/ 0 h 178"/>
                <a:gd name="T32" fmla="*/ 224 w 224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4" h="178">
                  <a:moveTo>
                    <a:pt x="203" y="113"/>
                  </a:moveTo>
                  <a:lnTo>
                    <a:pt x="173" y="178"/>
                  </a:lnTo>
                  <a:lnTo>
                    <a:pt x="224" y="131"/>
                  </a:lnTo>
                  <a:lnTo>
                    <a:pt x="80" y="0"/>
                  </a:lnTo>
                  <a:lnTo>
                    <a:pt x="30" y="46"/>
                  </a:lnTo>
                  <a:lnTo>
                    <a:pt x="0" y="113"/>
                  </a:lnTo>
                  <a:lnTo>
                    <a:pt x="30" y="46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0" name="Freeform 248"/>
            <p:cNvSpPr>
              <a:spLocks/>
            </p:cNvSpPr>
            <p:nvPr/>
          </p:nvSpPr>
          <p:spPr bwMode="auto">
            <a:xfrm>
              <a:off x="1759" y="2766"/>
              <a:ext cx="33" cy="6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1" name="Freeform 249"/>
            <p:cNvSpPr>
              <a:spLocks/>
            </p:cNvSpPr>
            <p:nvPr/>
          </p:nvSpPr>
          <p:spPr bwMode="auto">
            <a:xfrm>
              <a:off x="1759" y="2772"/>
              <a:ext cx="33" cy="14"/>
            </a:xfrm>
            <a:custGeom>
              <a:avLst/>
              <a:gdLst>
                <a:gd name="T0" fmla="*/ 0 w 203"/>
                <a:gd name="T1" fmla="*/ 0 h 93"/>
                <a:gd name="T2" fmla="*/ 0 w 203"/>
                <a:gd name="T3" fmla="*/ 0 h 93"/>
                <a:gd name="T4" fmla="*/ 0 w 203"/>
                <a:gd name="T5" fmla="*/ 0 h 93"/>
                <a:gd name="T6" fmla="*/ 0 w 203"/>
                <a:gd name="T7" fmla="*/ 0 h 93"/>
                <a:gd name="T8" fmla="*/ 0 w 203"/>
                <a:gd name="T9" fmla="*/ 0 h 93"/>
                <a:gd name="T10" fmla="*/ 0 w 203"/>
                <a:gd name="T11" fmla="*/ 0 h 93"/>
                <a:gd name="T12" fmla="*/ 0 w 203"/>
                <a:gd name="T13" fmla="*/ 0 h 93"/>
                <a:gd name="T14" fmla="*/ 0 w 203"/>
                <a:gd name="T15" fmla="*/ 0 h 93"/>
                <a:gd name="T16" fmla="*/ 0 w 203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93"/>
                <a:gd name="T29" fmla="*/ 203 w 203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93">
                  <a:moveTo>
                    <a:pt x="203" y="93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2" name="Freeform 250"/>
            <p:cNvSpPr>
              <a:spLocks/>
            </p:cNvSpPr>
            <p:nvPr/>
          </p:nvSpPr>
          <p:spPr bwMode="auto">
            <a:xfrm>
              <a:off x="1759" y="2786"/>
              <a:ext cx="33" cy="6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3" name="Freeform 251"/>
            <p:cNvSpPr>
              <a:spLocks/>
            </p:cNvSpPr>
            <p:nvPr/>
          </p:nvSpPr>
          <p:spPr bwMode="auto">
            <a:xfrm>
              <a:off x="1759" y="2792"/>
              <a:ext cx="33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4" name="Freeform 252"/>
            <p:cNvSpPr>
              <a:spLocks/>
            </p:cNvSpPr>
            <p:nvPr/>
          </p:nvSpPr>
          <p:spPr bwMode="auto">
            <a:xfrm>
              <a:off x="1759" y="2796"/>
              <a:ext cx="33" cy="19"/>
            </a:xfrm>
            <a:custGeom>
              <a:avLst/>
              <a:gdLst>
                <a:gd name="T0" fmla="*/ 0 w 203"/>
                <a:gd name="T1" fmla="*/ 0 h 131"/>
                <a:gd name="T2" fmla="*/ 0 w 203"/>
                <a:gd name="T3" fmla="*/ 0 h 131"/>
                <a:gd name="T4" fmla="*/ 0 w 203"/>
                <a:gd name="T5" fmla="*/ 0 h 131"/>
                <a:gd name="T6" fmla="*/ 0 w 203"/>
                <a:gd name="T7" fmla="*/ 0 h 131"/>
                <a:gd name="T8" fmla="*/ 0 w 203"/>
                <a:gd name="T9" fmla="*/ 0 h 131"/>
                <a:gd name="T10" fmla="*/ 0 w 203"/>
                <a:gd name="T11" fmla="*/ 0 h 131"/>
                <a:gd name="T12" fmla="*/ 0 w 203"/>
                <a:gd name="T13" fmla="*/ 0 h 131"/>
                <a:gd name="T14" fmla="*/ 0 w 203"/>
                <a:gd name="T15" fmla="*/ 0 h 131"/>
                <a:gd name="T16" fmla="*/ 0 w 203"/>
                <a:gd name="T17" fmla="*/ 0 h 131"/>
                <a:gd name="T18" fmla="*/ 0 w 203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1"/>
                <a:gd name="T32" fmla="*/ 203 w 203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1">
                  <a:moveTo>
                    <a:pt x="173" y="131"/>
                  </a:moveTo>
                  <a:lnTo>
                    <a:pt x="203" y="65"/>
                  </a:lnTo>
                  <a:lnTo>
                    <a:pt x="203" y="18"/>
                  </a:lnTo>
                  <a:lnTo>
                    <a:pt x="0" y="18"/>
                  </a:lnTo>
                  <a:lnTo>
                    <a:pt x="0" y="65"/>
                  </a:lnTo>
                  <a:lnTo>
                    <a:pt x="30" y="0"/>
                  </a:lnTo>
                  <a:lnTo>
                    <a:pt x="173" y="131"/>
                  </a:lnTo>
                  <a:lnTo>
                    <a:pt x="203" y="104"/>
                  </a:lnTo>
                  <a:lnTo>
                    <a:pt x="203" y="65"/>
                  </a:lnTo>
                  <a:lnTo>
                    <a:pt x="173" y="13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5" name="Freeform 253"/>
            <p:cNvSpPr>
              <a:spLocks/>
            </p:cNvSpPr>
            <p:nvPr/>
          </p:nvSpPr>
          <p:spPr bwMode="auto">
            <a:xfrm>
              <a:off x="1750" y="2796"/>
              <a:ext cx="38" cy="26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2" y="112"/>
                  </a:moveTo>
                  <a:lnTo>
                    <a:pt x="172" y="178"/>
                  </a:lnTo>
                  <a:lnTo>
                    <a:pt x="223" y="131"/>
                  </a:lnTo>
                  <a:lnTo>
                    <a:pt x="80" y="0"/>
                  </a:lnTo>
                  <a:lnTo>
                    <a:pt x="29" y="46"/>
                  </a:lnTo>
                  <a:lnTo>
                    <a:pt x="0" y="112"/>
                  </a:lnTo>
                  <a:lnTo>
                    <a:pt x="29" y="46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2" y="11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6" name="Freeform 254"/>
            <p:cNvSpPr>
              <a:spLocks/>
            </p:cNvSpPr>
            <p:nvPr/>
          </p:nvSpPr>
          <p:spPr bwMode="auto">
            <a:xfrm>
              <a:off x="1750" y="2812"/>
              <a:ext cx="34" cy="14"/>
            </a:xfrm>
            <a:custGeom>
              <a:avLst/>
              <a:gdLst>
                <a:gd name="T0" fmla="*/ 0 w 202"/>
                <a:gd name="T1" fmla="*/ 0 h 93"/>
                <a:gd name="T2" fmla="*/ 0 w 202"/>
                <a:gd name="T3" fmla="*/ 0 h 93"/>
                <a:gd name="T4" fmla="*/ 0 w 202"/>
                <a:gd name="T5" fmla="*/ 0 h 93"/>
                <a:gd name="T6" fmla="*/ 0 w 202"/>
                <a:gd name="T7" fmla="*/ 0 h 93"/>
                <a:gd name="T8" fmla="*/ 0 w 202"/>
                <a:gd name="T9" fmla="*/ 0 h 93"/>
                <a:gd name="T10" fmla="*/ 0 w 202"/>
                <a:gd name="T11" fmla="*/ 0 h 93"/>
                <a:gd name="T12" fmla="*/ 0 w 202"/>
                <a:gd name="T13" fmla="*/ 0 h 93"/>
                <a:gd name="T14" fmla="*/ 0 w 202"/>
                <a:gd name="T15" fmla="*/ 0 h 93"/>
                <a:gd name="T16" fmla="*/ 0 w 202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93"/>
                <a:gd name="T29" fmla="*/ 202 w 202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93">
                  <a:moveTo>
                    <a:pt x="202" y="93"/>
                  </a:moveTo>
                  <a:lnTo>
                    <a:pt x="202" y="93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2" y="9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7" name="Freeform 255"/>
            <p:cNvSpPr>
              <a:spLocks/>
            </p:cNvSpPr>
            <p:nvPr/>
          </p:nvSpPr>
          <p:spPr bwMode="auto">
            <a:xfrm>
              <a:off x="1750" y="2826"/>
              <a:ext cx="34" cy="6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8" name="Freeform 256"/>
            <p:cNvSpPr>
              <a:spLocks/>
            </p:cNvSpPr>
            <p:nvPr/>
          </p:nvSpPr>
          <p:spPr bwMode="auto">
            <a:xfrm>
              <a:off x="1750" y="2832"/>
              <a:ext cx="34" cy="7"/>
            </a:xfrm>
            <a:custGeom>
              <a:avLst/>
              <a:gdLst>
                <a:gd name="T0" fmla="*/ 0 w 202"/>
                <a:gd name="T1" fmla="*/ 0 h 46"/>
                <a:gd name="T2" fmla="*/ 0 w 202"/>
                <a:gd name="T3" fmla="*/ 0 h 46"/>
                <a:gd name="T4" fmla="*/ 0 w 202"/>
                <a:gd name="T5" fmla="*/ 0 h 46"/>
                <a:gd name="T6" fmla="*/ 0 w 202"/>
                <a:gd name="T7" fmla="*/ 0 h 46"/>
                <a:gd name="T8" fmla="*/ 0 w 202"/>
                <a:gd name="T9" fmla="*/ 0 h 46"/>
                <a:gd name="T10" fmla="*/ 0 w 202"/>
                <a:gd name="T11" fmla="*/ 0 h 46"/>
                <a:gd name="T12" fmla="*/ 0 w 202"/>
                <a:gd name="T13" fmla="*/ 0 h 46"/>
                <a:gd name="T14" fmla="*/ 0 w 202"/>
                <a:gd name="T15" fmla="*/ 0 h 46"/>
                <a:gd name="T16" fmla="*/ 0 w 202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6"/>
                <a:gd name="T29" fmla="*/ 202 w 20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6">
                  <a:moveTo>
                    <a:pt x="202" y="46"/>
                  </a:moveTo>
                  <a:lnTo>
                    <a:pt x="202" y="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2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09" name="Freeform 257"/>
            <p:cNvSpPr>
              <a:spLocks/>
            </p:cNvSpPr>
            <p:nvPr/>
          </p:nvSpPr>
          <p:spPr bwMode="auto">
            <a:xfrm>
              <a:off x="1750" y="2839"/>
              <a:ext cx="34" cy="7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0" name="Freeform 258"/>
            <p:cNvSpPr>
              <a:spLocks/>
            </p:cNvSpPr>
            <p:nvPr/>
          </p:nvSpPr>
          <p:spPr bwMode="auto">
            <a:xfrm>
              <a:off x="1750" y="2846"/>
              <a:ext cx="34" cy="6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1" name="Freeform 259"/>
            <p:cNvSpPr>
              <a:spLocks/>
            </p:cNvSpPr>
            <p:nvPr/>
          </p:nvSpPr>
          <p:spPr bwMode="auto">
            <a:xfrm>
              <a:off x="1750" y="2852"/>
              <a:ext cx="34" cy="7"/>
            </a:xfrm>
            <a:custGeom>
              <a:avLst/>
              <a:gdLst>
                <a:gd name="T0" fmla="*/ 0 w 202"/>
                <a:gd name="T1" fmla="*/ 0 h 46"/>
                <a:gd name="T2" fmla="*/ 0 w 202"/>
                <a:gd name="T3" fmla="*/ 0 h 46"/>
                <a:gd name="T4" fmla="*/ 0 w 202"/>
                <a:gd name="T5" fmla="*/ 0 h 46"/>
                <a:gd name="T6" fmla="*/ 0 w 202"/>
                <a:gd name="T7" fmla="*/ 0 h 46"/>
                <a:gd name="T8" fmla="*/ 0 w 202"/>
                <a:gd name="T9" fmla="*/ 0 h 46"/>
                <a:gd name="T10" fmla="*/ 0 w 202"/>
                <a:gd name="T11" fmla="*/ 0 h 46"/>
                <a:gd name="T12" fmla="*/ 0 w 202"/>
                <a:gd name="T13" fmla="*/ 0 h 46"/>
                <a:gd name="T14" fmla="*/ 0 w 202"/>
                <a:gd name="T15" fmla="*/ 0 h 46"/>
                <a:gd name="T16" fmla="*/ 0 w 202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6"/>
                <a:gd name="T29" fmla="*/ 202 w 20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6">
                  <a:moveTo>
                    <a:pt x="202" y="46"/>
                  </a:moveTo>
                  <a:lnTo>
                    <a:pt x="202" y="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2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2" name="Freeform 260"/>
            <p:cNvSpPr>
              <a:spLocks/>
            </p:cNvSpPr>
            <p:nvPr/>
          </p:nvSpPr>
          <p:spPr bwMode="auto">
            <a:xfrm>
              <a:off x="1750" y="2859"/>
              <a:ext cx="34" cy="7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3" name="Freeform 261"/>
            <p:cNvSpPr>
              <a:spLocks/>
            </p:cNvSpPr>
            <p:nvPr/>
          </p:nvSpPr>
          <p:spPr bwMode="auto">
            <a:xfrm>
              <a:off x="1750" y="2863"/>
              <a:ext cx="34" cy="19"/>
            </a:xfrm>
            <a:custGeom>
              <a:avLst/>
              <a:gdLst>
                <a:gd name="T0" fmla="*/ 0 w 202"/>
                <a:gd name="T1" fmla="*/ 0 h 132"/>
                <a:gd name="T2" fmla="*/ 0 w 202"/>
                <a:gd name="T3" fmla="*/ 0 h 132"/>
                <a:gd name="T4" fmla="*/ 0 w 202"/>
                <a:gd name="T5" fmla="*/ 0 h 132"/>
                <a:gd name="T6" fmla="*/ 0 w 202"/>
                <a:gd name="T7" fmla="*/ 0 h 132"/>
                <a:gd name="T8" fmla="*/ 0 w 202"/>
                <a:gd name="T9" fmla="*/ 0 h 132"/>
                <a:gd name="T10" fmla="*/ 0 w 202"/>
                <a:gd name="T11" fmla="*/ 0 h 132"/>
                <a:gd name="T12" fmla="*/ 0 w 202"/>
                <a:gd name="T13" fmla="*/ 0 h 132"/>
                <a:gd name="T14" fmla="*/ 0 w 202"/>
                <a:gd name="T15" fmla="*/ 0 h 132"/>
                <a:gd name="T16" fmla="*/ 0 w 202"/>
                <a:gd name="T17" fmla="*/ 0 h 132"/>
                <a:gd name="T18" fmla="*/ 0 w 202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32"/>
                <a:gd name="T32" fmla="*/ 202 w 202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32">
                  <a:moveTo>
                    <a:pt x="172" y="132"/>
                  </a:moveTo>
                  <a:lnTo>
                    <a:pt x="202" y="66"/>
                  </a:lnTo>
                  <a:lnTo>
                    <a:pt x="202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2" y="132"/>
                  </a:lnTo>
                  <a:lnTo>
                    <a:pt x="202" y="105"/>
                  </a:lnTo>
                  <a:lnTo>
                    <a:pt x="202" y="66"/>
                  </a:lnTo>
                  <a:lnTo>
                    <a:pt x="172" y="13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4" name="Freeform 262"/>
            <p:cNvSpPr>
              <a:spLocks/>
            </p:cNvSpPr>
            <p:nvPr/>
          </p:nvSpPr>
          <p:spPr bwMode="auto">
            <a:xfrm>
              <a:off x="1742" y="2863"/>
              <a:ext cx="37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2"/>
                  </a:moveTo>
                  <a:lnTo>
                    <a:pt x="173" y="179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6"/>
                  </a:lnTo>
                  <a:lnTo>
                    <a:pt x="0" y="112"/>
                  </a:lnTo>
                  <a:lnTo>
                    <a:pt x="29" y="46"/>
                  </a:lnTo>
                  <a:lnTo>
                    <a:pt x="0" y="73"/>
                  </a:lnTo>
                  <a:lnTo>
                    <a:pt x="0" y="112"/>
                  </a:lnTo>
                  <a:lnTo>
                    <a:pt x="203" y="11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5" name="Freeform 263"/>
            <p:cNvSpPr>
              <a:spLocks/>
            </p:cNvSpPr>
            <p:nvPr/>
          </p:nvSpPr>
          <p:spPr bwMode="auto">
            <a:xfrm>
              <a:off x="1742" y="2879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6" name="Freeform 264"/>
            <p:cNvSpPr>
              <a:spLocks/>
            </p:cNvSpPr>
            <p:nvPr/>
          </p:nvSpPr>
          <p:spPr bwMode="auto">
            <a:xfrm>
              <a:off x="1742" y="2886"/>
              <a:ext cx="34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7" name="Freeform 265"/>
            <p:cNvSpPr>
              <a:spLocks/>
            </p:cNvSpPr>
            <p:nvPr/>
          </p:nvSpPr>
          <p:spPr bwMode="auto">
            <a:xfrm>
              <a:off x="1742" y="2892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8" name="Freeform 266"/>
            <p:cNvSpPr>
              <a:spLocks/>
            </p:cNvSpPr>
            <p:nvPr/>
          </p:nvSpPr>
          <p:spPr bwMode="auto">
            <a:xfrm>
              <a:off x="1742" y="2899"/>
              <a:ext cx="34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19" name="Freeform 267"/>
            <p:cNvSpPr>
              <a:spLocks/>
            </p:cNvSpPr>
            <p:nvPr/>
          </p:nvSpPr>
          <p:spPr bwMode="auto">
            <a:xfrm>
              <a:off x="1742" y="2906"/>
              <a:ext cx="34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0" name="Freeform 268"/>
            <p:cNvSpPr>
              <a:spLocks/>
            </p:cNvSpPr>
            <p:nvPr/>
          </p:nvSpPr>
          <p:spPr bwMode="auto">
            <a:xfrm>
              <a:off x="1742" y="2912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1" name="Freeform 269"/>
            <p:cNvSpPr>
              <a:spLocks/>
            </p:cNvSpPr>
            <p:nvPr/>
          </p:nvSpPr>
          <p:spPr bwMode="auto">
            <a:xfrm>
              <a:off x="1742" y="2919"/>
              <a:ext cx="34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2" name="Freeform 270"/>
            <p:cNvSpPr>
              <a:spLocks/>
            </p:cNvSpPr>
            <p:nvPr/>
          </p:nvSpPr>
          <p:spPr bwMode="auto">
            <a:xfrm>
              <a:off x="1742" y="2923"/>
              <a:ext cx="34" cy="19"/>
            </a:xfrm>
            <a:custGeom>
              <a:avLst/>
              <a:gdLst>
                <a:gd name="T0" fmla="*/ 0 w 203"/>
                <a:gd name="T1" fmla="*/ 0 h 131"/>
                <a:gd name="T2" fmla="*/ 0 w 203"/>
                <a:gd name="T3" fmla="*/ 0 h 131"/>
                <a:gd name="T4" fmla="*/ 0 w 203"/>
                <a:gd name="T5" fmla="*/ 0 h 131"/>
                <a:gd name="T6" fmla="*/ 0 w 203"/>
                <a:gd name="T7" fmla="*/ 0 h 131"/>
                <a:gd name="T8" fmla="*/ 0 w 203"/>
                <a:gd name="T9" fmla="*/ 0 h 131"/>
                <a:gd name="T10" fmla="*/ 0 w 203"/>
                <a:gd name="T11" fmla="*/ 0 h 131"/>
                <a:gd name="T12" fmla="*/ 0 w 203"/>
                <a:gd name="T13" fmla="*/ 0 h 131"/>
                <a:gd name="T14" fmla="*/ 0 w 203"/>
                <a:gd name="T15" fmla="*/ 0 h 131"/>
                <a:gd name="T16" fmla="*/ 0 w 203"/>
                <a:gd name="T17" fmla="*/ 0 h 131"/>
                <a:gd name="T18" fmla="*/ 0 w 203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1"/>
                <a:gd name="T32" fmla="*/ 203 w 203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1">
                  <a:moveTo>
                    <a:pt x="173" y="131"/>
                  </a:moveTo>
                  <a:lnTo>
                    <a:pt x="203" y="66"/>
                  </a:lnTo>
                  <a:lnTo>
                    <a:pt x="203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3" y="131"/>
                  </a:lnTo>
                  <a:lnTo>
                    <a:pt x="203" y="104"/>
                  </a:lnTo>
                  <a:lnTo>
                    <a:pt x="203" y="66"/>
                  </a:lnTo>
                  <a:lnTo>
                    <a:pt x="173" y="13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3" name="Freeform 271"/>
            <p:cNvSpPr>
              <a:spLocks/>
            </p:cNvSpPr>
            <p:nvPr/>
          </p:nvSpPr>
          <p:spPr bwMode="auto">
            <a:xfrm>
              <a:off x="1747" y="2923"/>
              <a:ext cx="29" cy="19"/>
            </a:xfrm>
            <a:custGeom>
              <a:avLst/>
              <a:gdLst>
                <a:gd name="T0" fmla="*/ 0 w 174"/>
                <a:gd name="T1" fmla="*/ 0 h 131"/>
                <a:gd name="T2" fmla="*/ 0 w 174"/>
                <a:gd name="T3" fmla="*/ 0 h 131"/>
                <a:gd name="T4" fmla="*/ 0 w 174"/>
                <a:gd name="T5" fmla="*/ 0 h 131"/>
                <a:gd name="T6" fmla="*/ 0 w 174"/>
                <a:gd name="T7" fmla="*/ 0 h 131"/>
                <a:gd name="T8" fmla="*/ 0 w 174"/>
                <a:gd name="T9" fmla="*/ 0 h 131"/>
                <a:gd name="T10" fmla="*/ 0 w 174"/>
                <a:gd name="T11" fmla="*/ 0 h 131"/>
                <a:gd name="T12" fmla="*/ 0 w 174"/>
                <a:gd name="T13" fmla="*/ 0 h 131"/>
                <a:gd name="T14" fmla="*/ 0 w 174"/>
                <a:gd name="T15" fmla="*/ 0 h 131"/>
                <a:gd name="T16" fmla="*/ 0 w 174"/>
                <a:gd name="T17" fmla="*/ 0 h 131"/>
                <a:gd name="T18" fmla="*/ 0 w 174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131"/>
                <a:gd name="T32" fmla="*/ 174 w 174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131">
                  <a:moveTo>
                    <a:pt x="144" y="131"/>
                  </a:moveTo>
                  <a:lnTo>
                    <a:pt x="72" y="66"/>
                  </a:lnTo>
                  <a:lnTo>
                    <a:pt x="0" y="0"/>
                  </a:lnTo>
                  <a:lnTo>
                    <a:pt x="144" y="131"/>
                  </a:lnTo>
                  <a:lnTo>
                    <a:pt x="174" y="104"/>
                  </a:lnTo>
                  <a:lnTo>
                    <a:pt x="174" y="66"/>
                  </a:lnTo>
                  <a:lnTo>
                    <a:pt x="144" y="13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4" name="Freeform 272"/>
            <p:cNvSpPr>
              <a:spLocks/>
            </p:cNvSpPr>
            <p:nvPr/>
          </p:nvSpPr>
          <p:spPr bwMode="auto">
            <a:xfrm>
              <a:off x="1733" y="2923"/>
              <a:ext cx="38" cy="25"/>
            </a:xfrm>
            <a:custGeom>
              <a:avLst/>
              <a:gdLst>
                <a:gd name="T0" fmla="*/ 0 w 224"/>
                <a:gd name="T1" fmla="*/ 0 h 178"/>
                <a:gd name="T2" fmla="*/ 0 w 224"/>
                <a:gd name="T3" fmla="*/ 0 h 178"/>
                <a:gd name="T4" fmla="*/ 0 w 224"/>
                <a:gd name="T5" fmla="*/ 0 h 178"/>
                <a:gd name="T6" fmla="*/ 0 w 224"/>
                <a:gd name="T7" fmla="*/ 0 h 178"/>
                <a:gd name="T8" fmla="*/ 0 w 224"/>
                <a:gd name="T9" fmla="*/ 0 h 178"/>
                <a:gd name="T10" fmla="*/ 0 w 224"/>
                <a:gd name="T11" fmla="*/ 0 h 178"/>
                <a:gd name="T12" fmla="*/ 0 w 224"/>
                <a:gd name="T13" fmla="*/ 0 h 178"/>
                <a:gd name="T14" fmla="*/ 0 w 224"/>
                <a:gd name="T15" fmla="*/ 0 h 178"/>
                <a:gd name="T16" fmla="*/ 0 w 224"/>
                <a:gd name="T17" fmla="*/ 0 h 178"/>
                <a:gd name="T18" fmla="*/ 0 w 224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4"/>
                <a:gd name="T31" fmla="*/ 0 h 178"/>
                <a:gd name="T32" fmla="*/ 224 w 224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4" h="178">
                  <a:moveTo>
                    <a:pt x="203" y="113"/>
                  </a:moveTo>
                  <a:lnTo>
                    <a:pt x="173" y="178"/>
                  </a:lnTo>
                  <a:lnTo>
                    <a:pt x="224" y="131"/>
                  </a:lnTo>
                  <a:lnTo>
                    <a:pt x="80" y="0"/>
                  </a:lnTo>
                  <a:lnTo>
                    <a:pt x="30" y="47"/>
                  </a:lnTo>
                  <a:lnTo>
                    <a:pt x="0" y="113"/>
                  </a:lnTo>
                  <a:lnTo>
                    <a:pt x="30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5" name="Freeform 273"/>
            <p:cNvSpPr>
              <a:spLocks/>
            </p:cNvSpPr>
            <p:nvPr/>
          </p:nvSpPr>
          <p:spPr bwMode="auto">
            <a:xfrm>
              <a:off x="1733" y="2939"/>
              <a:ext cx="34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6" name="Freeform 274"/>
            <p:cNvSpPr>
              <a:spLocks/>
            </p:cNvSpPr>
            <p:nvPr/>
          </p:nvSpPr>
          <p:spPr bwMode="auto">
            <a:xfrm>
              <a:off x="1733" y="2946"/>
              <a:ext cx="34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7" name="Freeform 275"/>
            <p:cNvSpPr>
              <a:spLocks/>
            </p:cNvSpPr>
            <p:nvPr/>
          </p:nvSpPr>
          <p:spPr bwMode="auto">
            <a:xfrm>
              <a:off x="1733" y="2952"/>
              <a:ext cx="34" cy="1"/>
            </a:xfrm>
            <a:custGeom>
              <a:avLst/>
              <a:gdLst>
                <a:gd name="T0" fmla="*/ 0 w 203"/>
                <a:gd name="T1" fmla="*/ 0 h 1"/>
                <a:gd name="T2" fmla="*/ 0 w 203"/>
                <a:gd name="T3" fmla="*/ 0 h 1"/>
                <a:gd name="T4" fmla="*/ 0 w 203"/>
                <a:gd name="T5" fmla="*/ 0 h 1"/>
                <a:gd name="T6" fmla="*/ 0 w 203"/>
                <a:gd name="T7" fmla="*/ 0 h 1"/>
                <a:gd name="T8" fmla="*/ 0 w 203"/>
                <a:gd name="T9" fmla="*/ 0 h 1"/>
                <a:gd name="T10" fmla="*/ 0 w 203"/>
                <a:gd name="T11" fmla="*/ 0 h 1"/>
                <a:gd name="T12" fmla="*/ 0 w 203"/>
                <a:gd name="T13" fmla="*/ 0 h 1"/>
                <a:gd name="T14" fmla="*/ 0 w 203"/>
                <a:gd name="T15" fmla="*/ 0 h 1"/>
                <a:gd name="T16" fmla="*/ 0 w 203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1"/>
                <a:gd name="T29" fmla="*/ 203 w 20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1">
                  <a:moveTo>
                    <a:pt x="203" y="0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8" name="Freeform 276"/>
            <p:cNvSpPr>
              <a:spLocks/>
            </p:cNvSpPr>
            <p:nvPr/>
          </p:nvSpPr>
          <p:spPr bwMode="auto">
            <a:xfrm>
              <a:off x="1733" y="2952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29" name="Freeform 277"/>
            <p:cNvSpPr>
              <a:spLocks/>
            </p:cNvSpPr>
            <p:nvPr/>
          </p:nvSpPr>
          <p:spPr bwMode="auto">
            <a:xfrm>
              <a:off x="1733" y="2959"/>
              <a:ext cx="34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0" name="Freeform 278"/>
            <p:cNvSpPr>
              <a:spLocks/>
            </p:cNvSpPr>
            <p:nvPr/>
          </p:nvSpPr>
          <p:spPr bwMode="auto">
            <a:xfrm>
              <a:off x="1733" y="2966"/>
              <a:ext cx="34" cy="1"/>
            </a:xfrm>
            <a:custGeom>
              <a:avLst/>
              <a:gdLst>
                <a:gd name="T0" fmla="*/ 0 w 203"/>
                <a:gd name="T1" fmla="*/ 0 h 1"/>
                <a:gd name="T2" fmla="*/ 0 w 203"/>
                <a:gd name="T3" fmla="*/ 0 h 1"/>
                <a:gd name="T4" fmla="*/ 0 w 203"/>
                <a:gd name="T5" fmla="*/ 0 h 1"/>
                <a:gd name="T6" fmla="*/ 0 w 203"/>
                <a:gd name="T7" fmla="*/ 0 h 1"/>
                <a:gd name="T8" fmla="*/ 0 w 203"/>
                <a:gd name="T9" fmla="*/ 0 h 1"/>
                <a:gd name="T10" fmla="*/ 0 w 203"/>
                <a:gd name="T11" fmla="*/ 0 h 1"/>
                <a:gd name="T12" fmla="*/ 0 w 203"/>
                <a:gd name="T13" fmla="*/ 0 h 1"/>
                <a:gd name="T14" fmla="*/ 0 w 203"/>
                <a:gd name="T15" fmla="*/ 0 h 1"/>
                <a:gd name="T16" fmla="*/ 0 w 203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1"/>
                <a:gd name="T29" fmla="*/ 203 w 20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1">
                  <a:moveTo>
                    <a:pt x="203" y="0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1" name="Freeform 279"/>
            <p:cNvSpPr>
              <a:spLocks/>
            </p:cNvSpPr>
            <p:nvPr/>
          </p:nvSpPr>
          <p:spPr bwMode="auto">
            <a:xfrm>
              <a:off x="1733" y="2963"/>
              <a:ext cx="34" cy="19"/>
            </a:xfrm>
            <a:custGeom>
              <a:avLst/>
              <a:gdLst>
                <a:gd name="T0" fmla="*/ 0 w 203"/>
                <a:gd name="T1" fmla="*/ 0 h 131"/>
                <a:gd name="T2" fmla="*/ 0 w 203"/>
                <a:gd name="T3" fmla="*/ 0 h 131"/>
                <a:gd name="T4" fmla="*/ 0 w 203"/>
                <a:gd name="T5" fmla="*/ 0 h 131"/>
                <a:gd name="T6" fmla="*/ 0 w 203"/>
                <a:gd name="T7" fmla="*/ 0 h 131"/>
                <a:gd name="T8" fmla="*/ 0 w 203"/>
                <a:gd name="T9" fmla="*/ 0 h 131"/>
                <a:gd name="T10" fmla="*/ 0 w 203"/>
                <a:gd name="T11" fmla="*/ 0 h 131"/>
                <a:gd name="T12" fmla="*/ 0 w 203"/>
                <a:gd name="T13" fmla="*/ 0 h 131"/>
                <a:gd name="T14" fmla="*/ 0 w 203"/>
                <a:gd name="T15" fmla="*/ 0 h 131"/>
                <a:gd name="T16" fmla="*/ 0 w 203"/>
                <a:gd name="T17" fmla="*/ 0 h 131"/>
                <a:gd name="T18" fmla="*/ 0 w 203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1"/>
                <a:gd name="T32" fmla="*/ 203 w 203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1">
                  <a:moveTo>
                    <a:pt x="173" y="131"/>
                  </a:moveTo>
                  <a:lnTo>
                    <a:pt x="203" y="65"/>
                  </a:lnTo>
                  <a:lnTo>
                    <a:pt x="203" y="19"/>
                  </a:lnTo>
                  <a:lnTo>
                    <a:pt x="0" y="19"/>
                  </a:lnTo>
                  <a:lnTo>
                    <a:pt x="0" y="65"/>
                  </a:lnTo>
                  <a:lnTo>
                    <a:pt x="30" y="0"/>
                  </a:lnTo>
                  <a:lnTo>
                    <a:pt x="173" y="131"/>
                  </a:lnTo>
                  <a:lnTo>
                    <a:pt x="203" y="104"/>
                  </a:lnTo>
                  <a:lnTo>
                    <a:pt x="203" y="65"/>
                  </a:lnTo>
                  <a:lnTo>
                    <a:pt x="173" y="13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2" name="Freeform 280"/>
            <p:cNvSpPr>
              <a:spLocks/>
            </p:cNvSpPr>
            <p:nvPr/>
          </p:nvSpPr>
          <p:spPr bwMode="auto">
            <a:xfrm>
              <a:off x="1738" y="2963"/>
              <a:ext cx="29" cy="19"/>
            </a:xfrm>
            <a:custGeom>
              <a:avLst/>
              <a:gdLst>
                <a:gd name="T0" fmla="*/ 0 w 173"/>
                <a:gd name="T1" fmla="*/ 0 h 131"/>
                <a:gd name="T2" fmla="*/ 0 w 173"/>
                <a:gd name="T3" fmla="*/ 0 h 131"/>
                <a:gd name="T4" fmla="*/ 0 w 173"/>
                <a:gd name="T5" fmla="*/ 0 h 131"/>
                <a:gd name="T6" fmla="*/ 0 w 173"/>
                <a:gd name="T7" fmla="*/ 0 h 131"/>
                <a:gd name="T8" fmla="*/ 0 w 173"/>
                <a:gd name="T9" fmla="*/ 0 h 131"/>
                <a:gd name="T10" fmla="*/ 0 w 173"/>
                <a:gd name="T11" fmla="*/ 0 h 131"/>
                <a:gd name="T12" fmla="*/ 0 w 173"/>
                <a:gd name="T13" fmla="*/ 0 h 131"/>
                <a:gd name="T14" fmla="*/ 0 w 173"/>
                <a:gd name="T15" fmla="*/ 0 h 131"/>
                <a:gd name="T16" fmla="*/ 0 w 173"/>
                <a:gd name="T17" fmla="*/ 0 h 131"/>
                <a:gd name="T18" fmla="*/ 0 w 173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131"/>
                <a:gd name="T32" fmla="*/ 173 w 173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131">
                  <a:moveTo>
                    <a:pt x="143" y="131"/>
                  </a:moveTo>
                  <a:lnTo>
                    <a:pt x="72" y="65"/>
                  </a:lnTo>
                  <a:lnTo>
                    <a:pt x="0" y="0"/>
                  </a:lnTo>
                  <a:lnTo>
                    <a:pt x="143" y="131"/>
                  </a:lnTo>
                  <a:lnTo>
                    <a:pt x="173" y="104"/>
                  </a:lnTo>
                  <a:lnTo>
                    <a:pt x="173" y="65"/>
                  </a:lnTo>
                  <a:lnTo>
                    <a:pt x="143" y="131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3" name="Freeform 281"/>
            <p:cNvSpPr>
              <a:spLocks/>
            </p:cNvSpPr>
            <p:nvPr/>
          </p:nvSpPr>
          <p:spPr bwMode="auto">
            <a:xfrm>
              <a:off x="1725" y="2963"/>
              <a:ext cx="37" cy="25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2" y="112"/>
                  </a:moveTo>
                  <a:lnTo>
                    <a:pt x="172" y="178"/>
                  </a:lnTo>
                  <a:lnTo>
                    <a:pt x="223" y="131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2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2" y="112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4" name="Freeform 282"/>
            <p:cNvSpPr>
              <a:spLocks/>
            </p:cNvSpPr>
            <p:nvPr/>
          </p:nvSpPr>
          <p:spPr bwMode="auto">
            <a:xfrm>
              <a:off x="1725" y="2970"/>
              <a:ext cx="34" cy="9"/>
            </a:xfrm>
            <a:custGeom>
              <a:avLst/>
              <a:gdLst>
                <a:gd name="T0" fmla="*/ 0 w 202"/>
                <a:gd name="T1" fmla="*/ 0 h 65"/>
                <a:gd name="T2" fmla="*/ 0 w 202"/>
                <a:gd name="T3" fmla="*/ 0 h 65"/>
                <a:gd name="T4" fmla="*/ 0 w 202"/>
                <a:gd name="T5" fmla="*/ 0 h 65"/>
                <a:gd name="T6" fmla="*/ 0 w 202"/>
                <a:gd name="T7" fmla="*/ 0 h 65"/>
                <a:gd name="T8" fmla="*/ 0 w 202"/>
                <a:gd name="T9" fmla="*/ 0 h 65"/>
                <a:gd name="T10" fmla="*/ 0 w 202"/>
                <a:gd name="T11" fmla="*/ 0 h 65"/>
                <a:gd name="T12" fmla="*/ 0 w 202"/>
                <a:gd name="T13" fmla="*/ 0 h 65"/>
                <a:gd name="T14" fmla="*/ 0 w 202"/>
                <a:gd name="T15" fmla="*/ 0 h 65"/>
                <a:gd name="T16" fmla="*/ 0 w 202"/>
                <a:gd name="T17" fmla="*/ 0 h 65"/>
                <a:gd name="T18" fmla="*/ 0 w 202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65"/>
                <a:gd name="T32" fmla="*/ 202 w 202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65">
                  <a:moveTo>
                    <a:pt x="202" y="65"/>
                  </a:moveTo>
                  <a:lnTo>
                    <a:pt x="101" y="65"/>
                  </a:lnTo>
                  <a:lnTo>
                    <a:pt x="0" y="65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0" y="65"/>
                  </a:lnTo>
                  <a:lnTo>
                    <a:pt x="202" y="65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5" name="Freeform 283"/>
            <p:cNvSpPr>
              <a:spLocks/>
            </p:cNvSpPr>
            <p:nvPr/>
          </p:nvSpPr>
          <p:spPr bwMode="auto">
            <a:xfrm>
              <a:off x="1725" y="2979"/>
              <a:ext cx="34" cy="7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6" name="Freeform 284"/>
            <p:cNvSpPr>
              <a:spLocks/>
            </p:cNvSpPr>
            <p:nvPr/>
          </p:nvSpPr>
          <p:spPr bwMode="auto">
            <a:xfrm>
              <a:off x="1725" y="2986"/>
              <a:ext cx="34" cy="1"/>
            </a:xfrm>
            <a:custGeom>
              <a:avLst/>
              <a:gdLst>
                <a:gd name="T0" fmla="*/ 0 w 202"/>
                <a:gd name="T1" fmla="*/ 0 h 1"/>
                <a:gd name="T2" fmla="*/ 0 w 202"/>
                <a:gd name="T3" fmla="*/ 0 h 1"/>
                <a:gd name="T4" fmla="*/ 0 w 202"/>
                <a:gd name="T5" fmla="*/ 0 h 1"/>
                <a:gd name="T6" fmla="*/ 0 w 202"/>
                <a:gd name="T7" fmla="*/ 0 h 1"/>
                <a:gd name="T8" fmla="*/ 0 w 202"/>
                <a:gd name="T9" fmla="*/ 0 h 1"/>
                <a:gd name="T10" fmla="*/ 0 w 202"/>
                <a:gd name="T11" fmla="*/ 0 h 1"/>
                <a:gd name="T12" fmla="*/ 0 w 202"/>
                <a:gd name="T13" fmla="*/ 0 h 1"/>
                <a:gd name="T14" fmla="*/ 0 w 202"/>
                <a:gd name="T15" fmla="*/ 0 h 1"/>
                <a:gd name="T16" fmla="*/ 0 w 20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"/>
                <a:gd name="T29" fmla="*/ 202 w 20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">
                  <a:moveTo>
                    <a:pt x="202" y="0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7" name="Freeform 285"/>
            <p:cNvSpPr>
              <a:spLocks/>
            </p:cNvSpPr>
            <p:nvPr/>
          </p:nvSpPr>
          <p:spPr bwMode="auto">
            <a:xfrm>
              <a:off x="1725" y="2986"/>
              <a:ext cx="34" cy="6"/>
            </a:xfrm>
            <a:custGeom>
              <a:avLst/>
              <a:gdLst>
                <a:gd name="T0" fmla="*/ 0 w 202"/>
                <a:gd name="T1" fmla="*/ 0 h 46"/>
                <a:gd name="T2" fmla="*/ 0 w 202"/>
                <a:gd name="T3" fmla="*/ 0 h 46"/>
                <a:gd name="T4" fmla="*/ 0 w 202"/>
                <a:gd name="T5" fmla="*/ 0 h 46"/>
                <a:gd name="T6" fmla="*/ 0 w 202"/>
                <a:gd name="T7" fmla="*/ 0 h 46"/>
                <a:gd name="T8" fmla="*/ 0 w 202"/>
                <a:gd name="T9" fmla="*/ 0 h 46"/>
                <a:gd name="T10" fmla="*/ 0 w 202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46"/>
                <a:gd name="T20" fmla="*/ 202 w 202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46">
                  <a:moveTo>
                    <a:pt x="101" y="46"/>
                  </a:moveTo>
                  <a:lnTo>
                    <a:pt x="202" y="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101" y="46"/>
                  </a:lnTo>
                  <a:close/>
                </a:path>
              </a:pathLst>
            </a:custGeom>
            <a:solidFill>
              <a:srgbClr val="DF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8" name="Freeform 286"/>
            <p:cNvSpPr>
              <a:spLocks/>
            </p:cNvSpPr>
            <p:nvPr/>
          </p:nvSpPr>
          <p:spPr bwMode="auto">
            <a:xfrm>
              <a:off x="4572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39" name="Freeform 287"/>
            <p:cNvSpPr>
              <a:spLocks/>
            </p:cNvSpPr>
            <p:nvPr/>
          </p:nvSpPr>
          <p:spPr bwMode="auto">
            <a:xfrm>
              <a:off x="4572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0" name="Freeform 288"/>
            <p:cNvSpPr>
              <a:spLocks/>
            </p:cNvSpPr>
            <p:nvPr/>
          </p:nvSpPr>
          <p:spPr bwMode="auto">
            <a:xfrm>
              <a:off x="4572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1" name="Freeform 289"/>
            <p:cNvSpPr>
              <a:spLocks/>
            </p:cNvSpPr>
            <p:nvPr/>
          </p:nvSpPr>
          <p:spPr bwMode="auto">
            <a:xfrm>
              <a:off x="4572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2" name="Freeform 290"/>
            <p:cNvSpPr>
              <a:spLocks/>
            </p:cNvSpPr>
            <p:nvPr/>
          </p:nvSpPr>
          <p:spPr bwMode="auto">
            <a:xfrm>
              <a:off x="4572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3" name="Freeform 291"/>
            <p:cNvSpPr>
              <a:spLocks/>
            </p:cNvSpPr>
            <p:nvPr/>
          </p:nvSpPr>
          <p:spPr bwMode="auto">
            <a:xfrm>
              <a:off x="4563" y="1539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4" name="Freeform 292"/>
            <p:cNvSpPr>
              <a:spLocks/>
            </p:cNvSpPr>
            <p:nvPr/>
          </p:nvSpPr>
          <p:spPr bwMode="auto">
            <a:xfrm>
              <a:off x="4563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5" name="Freeform 293"/>
            <p:cNvSpPr>
              <a:spLocks/>
            </p:cNvSpPr>
            <p:nvPr/>
          </p:nvSpPr>
          <p:spPr bwMode="auto">
            <a:xfrm>
              <a:off x="4563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6" name="Freeform 294"/>
            <p:cNvSpPr>
              <a:spLocks/>
            </p:cNvSpPr>
            <p:nvPr/>
          </p:nvSpPr>
          <p:spPr bwMode="auto">
            <a:xfrm>
              <a:off x="4563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7" name="Freeform 295"/>
            <p:cNvSpPr>
              <a:spLocks/>
            </p:cNvSpPr>
            <p:nvPr/>
          </p:nvSpPr>
          <p:spPr bwMode="auto">
            <a:xfrm>
              <a:off x="4555" y="1539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8" name="Freeform 296"/>
            <p:cNvSpPr>
              <a:spLocks/>
            </p:cNvSpPr>
            <p:nvPr/>
          </p:nvSpPr>
          <p:spPr bwMode="auto">
            <a:xfrm>
              <a:off x="4555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49" name="Freeform 297"/>
            <p:cNvSpPr>
              <a:spLocks/>
            </p:cNvSpPr>
            <p:nvPr/>
          </p:nvSpPr>
          <p:spPr bwMode="auto">
            <a:xfrm>
              <a:off x="4555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0" name="Freeform 298"/>
            <p:cNvSpPr>
              <a:spLocks/>
            </p:cNvSpPr>
            <p:nvPr/>
          </p:nvSpPr>
          <p:spPr bwMode="auto">
            <a:xfrm>
              <a:off x="4546" y="1539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1" name="Freeform 299"/>
            <p:cNvSpPr>
              <a:spLocks/>
            </p:cNvSpPr>
            <p:nvPr/>
          </p:nvSpPr>
          <p:spPr bwMode="auto">
            <a:xfrm>
              <a:off x="4546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2" name="Freeform 300"/>
            <p:cNvSpPr>
              <a:spLocks/>
            </p:cNvSpPr>
            <p:nvPr/>
          </p:nvSpPr>
          <p:spPr bwMode="auto">
            <a:xfrm>
              <a:off x="4538" y="1539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3" name="Freeform 301"/>
            <p:cNvSpPr>
              <a:spLocks/>
            </p:cNvSpPr>
            <p:nvPr/>
          </p:nvSpPr>
          <p:spPr bwMode="auto">
            <a:xfrm>
              <a:off x="4538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4" name="Freeform 302"/>
            <p:cNvSpPr>
              <a:spLocks/>
            </p:cNvSpPr>
            <p:nvPr/>
          </p:nvSpPr>
          <p:spPr bwMode="auto">
            <a:xfrm>
              <a:off x="4529" y="1539"/>
              <a:ext cx="9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5" name="Freeform 303"/>
            <p:cNvSpPr>
              <a:spLocks/>
            </p:cNvSpPr>
            <p:nvPr/>
          </p:nvSpPr>
          <p:spPr bwMode="auto">
            <a:xfrm>
              <a:off x="4529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6" name="Freeform 304"/>
            <p:cNvSpPr>
              <a:spLocks/>
            </p:cNvSpPr>
            <p:nvPr/>
          </p:nvSpPr>
          <p:spPr bwMode="auto">
            <a:xfrm>
              <a:off x="4521" y="1539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7" name="Freeform 305"/>
            <p:cNvSpPr>
              <a:spLocks/>
            </p:cNvSpPr>
            <p:nvPr/>
          </p:nvSpPr>
          <p:spPr bwMode="auto">
            <a:xfrm>
              <a:off x="4521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8" name="Freeform 306"/>
            <p:cNvSpPr>
              <a:spLocks/>
            </p:cNvSpPr>
            <p:nvPr/>
          </p:nvSpPr>
          <p:spPr bwMode="auto">
            <a:xfrm>
              <a:off x="4512" y="1539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59" name="Freeform 307"/>
            <p:cNvSpPr>
              <a:spLocks/>
            </p:cNvSpPr>
            <p:nvPr/>
          </p:nvSpPr>
          <p:spPr bwMode="auto">
            <a:xfrm>
              <a:off x="4504" y="1539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0" name="Freeform 308"/>
            <p:cNvSpPr>
              <a:spLocks/>
            </p:cNvSpPr>
            <p:nvPr/>
          </p:nvSpPr>
          <p:spPr bwMode="auto">
            <a:xfrm>
              <a:off x="4504" y="1539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1" name="Freeform 309"/>
            <p:cNvSpPr>
              <a:spLocks/>
            </p:cNvSpPr>
            <p:nvPr/>
          </p:nvSpPr>
          <p:spPr bwMode="auto">
            <a:xfrm>
              <a:off x="4496" y="1539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2" name="Freeform 310"/>
            <p:cNvSpPr>
              <a:spLocks/>
            </p:cNvSpPr>
            <p:nvPr/>
          </p:nvSpPr>
          <p:spPr bwMode="auto">
            <a:xfrm>
              <a:off x="4487" y="1539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3" name="Freeform 311"/>
            <p:cNvSpPr>
              <a:spLocks/>
            </p:cNvSpPr>
            <p:nvPr/>
          </p:nvSpPr>
          <p:spPr bwMode="auto">
            <a:xfrm>
              <a:off x="4462" y="1539"/>
              <a:ext cx="34" cy="27"/>
            </a:xfrm>
            <a:custGeom>
              <a:avLst/>
              <a:gdLst>
                <a:gd name="T0" fmla="*/ 0 w 203"/>
                <a:gd name="T1" fmla="*/ 0 h 187"/>
                <a:gd name="T2" fmla="*/ 0 w 203"/>
                <a:gd name="T3" fmla="*/ 0 h 187"/>
                <a:gd name="T4" fmla="*/ 0 w 203"/>
                <a:gd name="T5" fmla="*/ 0 h 187"/>
                <a:gd name="T6" fmla="*/ 0 w 203"/>
                <a:gd name="T7" fmla="*/ 0 h 187"/>
                <a:gd name="T8" fmla="*/ 0 w 203"/>
                <a:gd name="T9" fmla="*/ 0 h 187"/>
                <a:gd name="T10" fmla="*/ 0 w 203"/>
                <a:gd name="T11" fmla="*/ 0 h 187"/>
                <a:gd name="T12" fmla="*/ 0 w 203"/>
                <a:gd name="T13" fmla="*/ 0 h 187"/>
                <a:gd name="T14" fmla="*/ 0 w 203"/>
                <a:gd name="T15" fmla="*/ 0 h 187"/>
                <a:gd name="T16" fmla="*/ 0 w 203"/>
                <a:gd name="T17" fmla="*/ 0 h 187"/>
                <a:gd name="T18" fmla="*/ 0 w 20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87"/>
                <a:gd name="T32" fmla="*/ 203 w 20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87">
                  <a:moveTo>
                    <a:pt x="203" y="93"/>
                  </a:moveTo>
                  <a:lnTo>
                    <a:pt x="101" y="187"/>
                  </a:lnTo>
                  <a:lnTo>
                    <a:pt x="152" y="187"/>
                  </a:lnTo>
                  <a:lnTo>
                    <a:pt x="152" y="0"/>
                  </a:lnTo>
                  <a:lnTo>
                    <a:pt x="101" y="0"/>
                  </a:lnTo>
                  <a:lnTo>
                    <a:pt x="0" y="93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4" name="Freeform 312"/>
            <p:cNvSpPr>
              <a:spLocks/>
            </p:cNvSpPr>
            <p:nvPr/>
          </p:nvSpPr>
          <p:spPr bwMode="auto">
            <a:xfrm>
              <a:off x="4462" y="1546"/>
              <a:ext cx="34" cy="27"/>
            </a:xfrm>
            <a:custGeom>
              <a:avLst/>
              <a:gdLst>
                <a:gd name="T0" fmla="*/ 0 w 203"/>
                <a:gd name="T1" fmla="*/ 0 h 187"/>
                <a:gd name="T2" fmla="*/ 0 w 203"/>
                <a:gd name="T3" fmla="*/ 0 h 187"/>
                <a:gd name="T4" fmla="*/ 0 w 203"/>
                <a:gd name="T5" fmla="*/ 0 h 187"/>
                <a:gd name="T6" fmla="*/ 0 w 203"/>
                <a:gd name="T7" fmla="*/ 0 h 187"/>
                <a:gd name="T8" fmla="*/ 0 w 203"/>
                <a:gd name="T9" fmla="*/ 0 h 187"/>
                <a:gd name="T10" fmla="*/ 0 w 203"/>
                <a:gd name="T11" fmla="*/ 0 h 187"/>
                <a:gd name="T12" fmla="*/ 0 w 203"/>
                <a:gd name="T13" fmla="*/ 0 h 187"/>
                <a:gd name="T14" fmla="*/ 0 w 203"/>
                <a:gd name="T15" fmla="*/ 0 h 187"/>
                <a:gd name="T16" fmla="*/ 0 w 203"/>
                <a:gd name="T17" fmla="*/ 0 h 187"/>
                <a:gd name="T18" fmla="*/ 0 w 20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87"/>
                <a:gd name="T32" fmla="*/ 203 w 20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87">
                  <a:moveTo>
                    <a:pt x="101" y="187"/>
                  </a:moveTo>
                  <a:lnTo>
                    <a:pt x="203" y="93"/>
                  </a:lnTo>
                  <a:lnTo>
                    <a:pt x="203" y="46"/>
                  </a:lnTo>
                  <a:lnTo>
                    <a:pt x="0" y="46"/>
                  </a:lnTo>
                  <a:lnTo>
                    <a:pt x="0" y="93"/>
                  </a:lnTo>
                  <a:lnTo>
                    <a:pt x="101" y="0"/>
                  </a:lnTo>
                  <a:lnTo>
                    <a:pt x="101" y="187"/>
                  </a:lnTo>
                  <a:lnTo>
                    <a:pt x="203" y="187"/>
                  </a:lnTo>
                  <a:lnTo>
                    <a:pt x="203" y="93"/>
                  </a:lnTo>
                  <a:lnTo>
                    <a:pt x="101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5" name="Freeform 313"/>
            <p:cNvSpPr>
              <a:spLocks/>
            </p:cNvSpPr>
            <p:nvPr/>
          </p:nvSpPr>
          <p:spPr bwMode="auto">
            <a:xfrm>
              <a:off x="4470" y="1546"/>
              <a:ext cx="9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6" name="Freeform 314"/>
            <p:cNvSpPr>
              <a:spLocks/>
            </p:cNvSpPr>
            <p:nvPr/>
          </p:nvSpPr>
          <p:spPr bwMode="auto">
            <a:xfrm>
              <a:off x="4462" y="15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7" name="Freeform 315"/>
            <p:cNvSpPr>
              <a:spLocks/>
            </p:cNvSpPr>
            <p:nvPr/>
          </p:nvSpPr>
          <p:spPr bwMode="auto">
            <a:xfrm>
              <a:off x="4453" y="154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8" name="Freeform 316"/>
            <p:cNvSpPr>
              <a:spLocks/>
            </p:cNvSpPr>
            <p:nvPr/>
          </p:nvSpPr>
          <p:spPr bwMode="auto">
            <a:xfrm>
              <a:off x="4445" y="1546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69" name="Freeform 317"/>
            <p:cNvSpPr>
              <a:spLocks/>
            </p:cNvSpPr>
            <p:nvPr/>
          </p:nvSpPr>
          <p:spPr bwMode="auto">
            <a:xfrm>
              <a:off x="4436" y="154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0" name="Freeform 318"/>
            <p:cNvSpPr>
              <a:spLocks/>
            </p:cNvSpPr>
            <p:nvPr/>
          </p:nvSpPr>
          <p:spPr bwMode="auto">
            <a:xfrm>
              <a:off x="4428" y="15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1" name="Freeform 319"/>
            <p:cNvSpPr>
              <a:spLocks/>
            </p:cNvSpPr>
            <p:nvPr/>
          </p:nvSpPr>
          <p:spPr bwMode="auto">
            <a:xfrm>
              <a:off x="4420" y="1546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2" name="Freeform 320"/>
            <p:cNvSpPr>
              <a:spLocks/>
            </p:cNvSpPr>
            <p:nvPr/>
          </p:nvSpPr>
          <p:spPr bwMode="auto">
            <a:xfrm>
              <a:off x="4411" y="154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3" name="Freeform 321"/>
            <p:cNvSpPr>
              <a:spLocks/>
            </p:cNvSpPr>
            <p:nvPr/>
          </p:nvSpPr>
          <p:spPr bwMode="auto">
            <a:xfrm>
              <a:off x="4403" y="15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4" name="Freeform 322"/>
            <p:cNvSpPr>
              <a:spLocks/>
            </p:cNvSpPr>
            <p:nvPr/>
          </p:nvSpPr>
          <p:spPr bwMode="auto">
            <a:xfrm>
              <a:off x="4394" y="1546"/>
              <a:ext cx="9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5" name="Freeform 323"/>
            <p:cNvSpPr>
              <a:spLocks/>
            </p:cNvSpPr>
            <p:nvPr/>
          </p:nvSpPr>
          <p:spPr bwMode="auto">
            <a:xfrm>
              <a:off x="4386" y="15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6" name="Freeform 324"/>
            <p:cNvSpPr>
              <a:spLocks/>
            </p:cNvSpPr>
            <p:nvPr/>
          </p:nvSpPr>
          <p:spPr bwMode="auto">
            <a:xfrm>
              <a:off x="4377" y="154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7" name="Freeform 325"/>
            <p:cNvSpPr>
              <a:spLocks/>
            </p:cNvSpPr>
            <p:nvPr/>
          </p:nvSpPr>
          <p:spPr bwMode="auto">
            <a:xfrm>
              <a:off x="4369" y="15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8" name="Freeform 326"/>
            <p:cNvSpPr>
              <a:spLocks/>
            </p:cNvSpPr>
            <p:nvPr/>
          </p:nvSpPr>
          <p:spPr bwMode="auto">
            <a:xfrm>
              <a:off x="4360" y="1546"/>
              <a:ext cx="9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79" name="Freeform 327"/>
            <p:cNvSpPr>
              <a:spLocks/>
            </p:cNvSpPr>
            <p:nvPr/>
          </p:nvSpPr>
          <p:spPr bwMode="auto">
            <a:xfrm>
              <a:off x="4352" y="15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0" name="Freeform 328"/>
            <p:cNvSpPr>
              <a:spLocks/>
            </p:cNvSpPr>
            <p:nvPr/>
          </p:nvSpPr>
          <p:spPr bwMode="auto">
            <a:xfrm>
              <a:off x="4335" y="154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1" name="Freeform 329"/>
            <p:cNvSpPr>
              <a:spLocks/>
            </p:cNvSpPr>
            <p:nvPr/>
          </p:nvSpPr>
          <p:spPr bwMode="auto">
            <a:xfrm>
              <a:off x="4327" y="15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2" name="Freeform 330"/>
            <p:cNvSpPr>
              <a:spLocks/>
            </p:cNvSpPr>
            <p:nvPr/>
          </p:nvSpPr>
          <p:spPr bwMode="auto">
            <a:xfrm>
              <a:off x="4318" y="154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3" name="Freeform 331"/>
            <p:cNvSpPr>
              <a:spLocks/>
            </p:cNvSpPr>
            <p:nvPr/>
          </p:nvSpPr>
          <p:spPr bwMode="auto">
            <a:xfrm>
              <a:off x="4310" y="1546"/>
              <a:ext cx="8" cy="27"/>
            </a:xfrm>
            <a:custGeom>
              <a:avLst/>
              <a:gdLst>
                <a:gd name="T0" fmla="*/ 0 w 49"/>
                <a:gd name="T1" fmla="*/ 0 h 187"/>
                <a:gd name="T2" fmla="*/ 0 w 49"/>
                <a:gd name="T3" fmla="*/ 0 h 187"/>
                <a:gd name="T4" fmla="*/ 0 w 49"/>
                <a:gd name="T5" fmla="*/ 0 h 187"/>
                <a:gd name="T6" fmla="*/ 0 w 49"/>
                <a:gd name="T7" fmla="*/ 0 h 187"/>
                <a:gd name="T8" fmla="*/ 0 w 49"/>
                <a:gd name="T9" fmla="*/ 0 h 187"/>
                <a:gd name="T10" fmla="*/ 0 w 49"/>
                <a:gd name="T11" fmla="*/ 0 h 187"/>
                <a:gd name="T12" fmla="*/ 0 w 49"/>
                <a:gd name="T13" fmla="*/ 0 h 187"/>
                <a:gd name="T14" fmla="*/ 0 w 49"/>
                <a:gd name="T15" fmla="*/ 0 h 187"/>
                <a:gd name="T16" fmla="*/ 0 w 49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87"/>
                <a:gd name="T29" fmla="*/ 49 w 49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87">
                  <a:moveTo>
                    <a:pt x="0" y="187"/>
                  </a:moveTo>
                  <a:lnTo>
                    <a:pt x="0" y="187"/>
                  </a:lnTo>
                  <a:lnTo>
                    <a:pt x="49" y="187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4" name="Freeform 332"/>
            <p:cNvSpPr>
              <a:spLocks/>
            </p:cNvSpPr>
            <p:nvPr/>
          </p:nvSpPr>
          <p:spPr bwMode="auto">
            <a:xfrm>
              <a:off x="4293" y="1546"/>
              <a:ext cx="17" cy="27"/>
            </a:xfrm>
            <a:custGeom>
              <a:avLst/>
              <a:gdLst>
                <a:gd name="T0" fmla="*/ 0 w 103"/>
                <a:gd name="T1" fmla="*/ 0 h 187"/>
                <a:gd name="T2" fmla="*/ 0 w 103"/>
                <a:gd name="T3" fmla="*/ 0 h 187"/>
                <a:gd name="T4" fmla="*/ 0 w 103"/>
                <a:gd name="T5" fmla="*/ 0 h 187"/>
                <a:gd name="T6" fmla="*/ 0 w 103"/>
                <a:gd name="T7" fmla="*/ 0 h 187"/>
                <a:gd name="T8" fmla="*/ 0 w 103"/>
                <a:gd name="T9" fmla="*/ 0 h 187"/>
                <a:gd name="T10" fmla="*/ 0 w 103"/>
                <a:gd name="T11" fmla="*/ 0 h 187"/>
                <a:gd name="T12" fmla="*/ 0 w 103"/>
                <a:gd name="T13" fmla="*/ 0 h 187"/>
                <a:gd name="T14" fmla="*/ 0 w 103"/>
                <a:gd name="T15" fmla="*/ 0 h 187"/>
                <a:gd name="T16" fmla="*/ 0 w 103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"/>
                <a:gd name="T28" fmla="*/ 0 h 187"/>
                <a:gd name="T29" fmla="*/ 103 w 103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" h="187">
                  <a:moveTo>
                    <a:pt x="0" y="187"/>
                  </a:moveTo>
                  <a:lnTo>
                    <a:pt x="0" y="187"/>
                  </a:lnTo>
                  <a:lnTo>
                    <a:pt x="103" y="187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5" name="Freeform 333"/>
            <p:cNvSpPr>
              <a:spLocks/>
            </p:cNvSpPr>
            <p:nvPr/>
          </p:nvSpPr>
          <p:spPr bwMode="auto">
            <a:xfrm>
              <a:off x="4284" y="1546"/>
              <a:ext cx="9" cy="27"/>
            </a:xfrm>
            <a:custGeom>
              <a:avLst/>
              <a:gdLst>
                <a:gd name="T0" fmla="*/ 0 w 49"/>
                <a:gd name="T1" fmla="*/ 0 h 187"/>
                <a:gd name="T2" fmla="*/ 0 w 49"/>
                <a:gd name="T3" fmla="*/ 0 h 187"/>
                <a:gd name="T4" fmla="*/ 0 w 49"/>
                <a:gd name="T5" fmla="*/ 0 h 187"/>
                <a:gd name="T6" fmla="*/ 0 w 49"/>
                <a:gd name="T7" fmla="*/ 0 h 187"/>
                <a:gd name="T8" fmla="*/ 0 w 49"/>
                <a:gd name="T9" fmla="*/ 0 h 187"/>
                <a:gd name="T10" fmla="*/ 0 w 49"/>
                <a:gd name="T11" fmla="*/ 0 h 187"/>
                <a:gd name="T12" fmla="*/ 0 w 49"/>
                <a:gd name="T13" fmla="*/ 0 h 187"/>
                <a:gd name="T14" fmla="*/ 0 w 49"/>
                <a:gd name="T15" fmla="*/ 0 h 187"/>
                <a:gd name="T16" fmla="*/ 0 w 49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87"/>
                <a:gd name="T29" fmla="*/ 49 w 49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87">
                  <a:moveTo>
                    <a:pt x="0" y="187"/>
                  </a:moveTo>
                  <a:lnTo>
                    <a:pt x="0" y="187"/>
                  </a:lnTo>
                  <a:lnTo>
                    <a:pt x="49" y="187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6" name="Freeform 334"/>
            <p:cNvSpPr>
              <a:spLocks/>
            </p:cNvSpPr>
            <p:nvPr/>
          </p:nvSpPr>
          <p:spPr bwMode="auto">
            <a:xfrm>
              <a:off x="4276" y="15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7" name="Freeform 335"/>
            <p:cNvSpPr>
              <a:spLocks/>
            </p:cNvSpPr>
            <p:nvPr/>
          </p:nvSpPr>
          <p:spPr bwMode="auto">
            <a:xfrm>
              <a:off x="4267" y="1546"/>
              <a:ext cx="9" cy="27"/>
            </a:xfrm>
            <a:custGeom>
              <a:avLst/>
              <a:gdLst>
                <a:gd name="T0" fmla="*/ 0 w 52"/>
                <a:gd name="T1" fmla="*/ 0 h 187"/>
                <a:gd name="T2" fmla="*/ 0 w 52"/>
                <a:gd name="T3" fmla="*/ 0 h 187"/>
                <a:gd name="T4" fmla="*/ 0 w 52"/>
                <a:gd name="T5" fmla="*/ 0 h 187"/>
                <a:gd name="T6" fmla="*/ 0 w 52"/>
                <a:gd name="T7" fmla="*/ 0 h 187"/>
                <a:gd name="T8" fmla="*/ 0 w 52"/>
                <a:gd name="T9" fmla="*/ 0 h 187"/>
                <a:gd name="T10" fmla="*/ 0 w 52"/>
                <a:gd name="T11" fmla="*/ 0 h 187"/>
                <a:gd name="T12" fmla="*/ 0 w 52"/>
                <a:gd name="T13" fmla="*/ 0 h 187"/>
                <a:gd name="T14" fmla="*/ 0 w 52"/>
                <a:gd name="T15" fmla="*/ 0 h 187"/>
                <a:gd name="T16" fmla="*/ 0 w 5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187"/>
                <a:gd name="T29" fmla="*/ 52 w 5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187">
                  <a:moveTo>
                    <a:pt x="0" y="187"/>
                  </a:moveTo>
                  <a:lnTo>
                    <a:pt x="0" y="187"/>
                  </a:lnTo>
                  <a:lnTo>
                    <a:pt x="52" y="187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8" name="Freeform 336"/>
            <p:cNvSpPr>
              <a:spLocks/>
            </p:cNvSpPr>
            <p:nvPr/>
          </p:nvSpPr>
          <p:spPr bwMode="auto">
            <a:xfrm>
              <a:off x="4239" y="1546"/>
              <a:ext cx="28" cy="27"/>
            </a:xfrm>
            <a:custGeom>
              <a:avLst/>
              <a:gdLst>
                <a:gd name="T0" fmla="*/ 0 w 172"/>
                <a:gd name="T1" fmla="*/ 0 h 187"/>
                <a:gd name="T2" fmla="*/ 0 w 172"/>
                <a:gd name="T3" fmla="*/ 0 h 187"/>
                <a:gd name="T4" fmla="*/ 0 w 172"/>
                <a:gd name="T5" fmla="*/ 0 h 187"/>
                <a:gd name="T6" fmla="*/ 0 w 172"/>
                <a:gd name="T7" fmla="*/ 0 h 187"/>
                <a:gd name="T8" fmla="*/ 0 w 172"/>
                <a:gd name="T9" fmla="*/ 0 h 187"/>
                <a:gd name="T10" fmla="*/ 0 w 172"/>
                <a:gd name="T11" fmla="*/ 0 h 187"/>
                <a:gd name="T12" fmla="*/ 0 w 172"/>
                <a:gd name="T13" fmla="*/ 0 h 187"/>
                <a:gd name="T14" fmla="*/ 0 w 172"/>
                <a:gd name="T15" fmla="*/ 0 h 187"/>
                <a:gd name="T16" fmla="*/ 0 w 172"/>
                <a:gd name="T17" fmla="*/ 0 h 187"/>
                <a:gd name="T18" fmla="*/ 0 w 172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87"/>
                <a:gd name="T32" fmla="*/ 172 w 172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87">
                  <a:moveTo>
                    <a:pt x="143" y="159"/>
                  </a:moveTo>
                  <a:lnTo>
                    <a:pt x="72" y="187"/>
                  </a:lnTo>
                  <a:lnTo>
                    <a:pt x="172" y="187"/>
                  </a:lnTo>
                  <a:lnTo>
                    <a:pt x="172" y="0"/>
                  </a:lnTo>
                  <a:lnTo>
                    <a:pt x="72" y="0"/>
                  </a:lnTo>
                  <a:lnTo>
                    <a:pt x="0" y="27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143" y="15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89" name="Freeform 337"/>
            <p:cNvSpPr>
              <a:spLocks/>
            </p:cNvSpPr>
            <p:nvPr/>
          </p:nvSpPr>
          <p:spPr bwMode="auto">
            <a:xfrm>
              <a:off x="4230" y="1550"/>
              <a:ext cx="33" cy="29"/>
            </a:xfrm>
            <a:custGeom>
              <a:avLst/>
              <a:gdLst>
                <a:gd name="T0" fmla="*/ 0 w 194"/>
                <a:gd name="T1" fmla="*/ 0 h 206"/>
                <a:gd name="T2" fmla="*/ 0 w 194"/>
                <a:gd name="T3" fmla="*/ 0 h 206"/>
                <a:gd name="T4" fmla="*/ 0 w 194"/>
                <a:gd name="T5" fmla="*/ 0 h 206"/>
                <a:gd name="T6" fmla="*/ 0 w 194"/>
                <a:gd name="T7" fmla="*/ 0 h 206"/>
                <a:gd name="T8" fmla="*/ 0 w 194"/>
                <a:gd name="T9" fmla="*/ 0 h 206"/>
                <a:gd name="T10" fmla="*/ 0 w 194"/>
                <a:gd name="T11" fmla="*/ 0 h 206"/>
                <a:gd name="T12" fmla="*/ 0 w 194"/>
                <a:gd name="T13" fmla="*/ 0 h 206"/>
                <a:gd name="T14" fmla="*/ 0 w 194"/>
                <a:gd name="T15" fmla="*/ 0 h 206"/>
                <a:gd name="T16" fmla="*/ 0 w 194"/>
                <a:gd name="T17" fmla="*/ 0 h 206"/>
                <a:gd name="T18" fmla="*/ 0 w 19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6"/>
                <a:gd name="T32" fmla="*/ 194 w 19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6">
                  <a:moveTo>
                    <a:pt x="72" y="206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2" y="19"/>
                  </a:lnTo>
                  <a:lnTo>
                    <a:pt x="72" y="206"/>
                  </a:lnTo>
                  <a:lnTo>
                    <a:pt x="113" y="206"/>
                  </a:lnTo>
                  <a:lnTo>
                    <a:pt x="143" y="179"/>
                  </a:lnTo>
                  <a:lnTo>
                    <a:pt x="72" y="20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0" name="Freeform 338"/>
            <p:cNvSpPr>
              <a:spLocks/>
            </p:cNvSpPr>
            <p:nvPr/>
          </p:nvSpPr>
          <p:spPr bwMode="auto">
            <a:xfrm>
              <a:off x="4225" y="155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1" name="Freeform 339"/>
            <p:cNvSpPr>
              <a:spLocks/>
            </p:cNvSpPr>
            <p:nvPr/>
          </p:nvSpPr>
          <p:spPr bwMode="auto">
            <a:xfrm>
              <a:off x="4217" y="1553"/>
              <a:ext cx="8" cy="26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2" name="Freeform 340"/>
            <p:cNvSpPr>
              <a:spLocks/>
            </p:cNvSpPr>
            <p:nvPr/>
          </p:nvSpPr>
          <p:spPr bwMode="auto">
            <a:xfrm>
              <a:off x="4208" y="1553"/>
              <a:ext cx="9" cy="26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3" name="Freeform 341"/>
            <p:cNvSpPr>
              <a:spLocks/>
            </p:cNvSpPr>
            <p:nvPr/>
          </p:nvSpPr>
          <p:spPr bwMode="auto">
            <a:xfrm>
              <a:off x="4191" y="155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4" name="Freeform 342"/>
            <p:cNvSpPr>
              <a:spLocks/>
            </p:cNvSpPr>
            <p:nvPr/>
          </p:nvSpPr>
          <p:spPr bwMode="auto">
            <a:xfrm>
              <a:off x="4183" y="1553"/>
              <a:ext cx="8" cy="26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5" name="Freeform 343"/>
            <p:cNvSpPr>
              <a:spLocks/>
            </p:cNvSpPr>
            <p:nvPr/>
          </p:nvSpPr>
          <p:spPr bwMode="auto">
            <a:xfrm>
              <a:off x="4166" y="155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6" name="Freeform 344"/>
            <p:cNvSpPr>
              <a:spLocks/>
            </p:cNvSpPr>
            <p:nvPr/>
          </p:nvSpPr>
          <p:spPr bwMode="auto">
            <a:xfrm>
              <a:off x="4158" y="1553"/>
              <a:ext cx="8" cy="26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7" name="Freeform 345"/>
            <p:cNvSpPr>
              <a:spLocks/>
            </p:cNvSpPr>
            <p:nvPr/>
          </p:nvSpPr>
          <p:spPr bwMode="auto">
            <a:xfrm>
              <a:off x="4141" y="155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8" name="Freeform 346"/>
            <p:cNvSpPr>
              <a:spLocks/>
            </p:cNvSpPr>
            <p:nvPr/>
          </p:nvSpPr>
          <p:spPr bwMode="auto">
            <a:xfrm>
              <a:off x="4132" y="1553"/>
              <a:ext cx="9" cy="26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799" name="Freeform 347"/>
            <p:cNvSpPr>
              <a:spLocks/>
            </p:cNvSpPr>
            <p:nvPr/>
          </p:nvSpPr>
          <p:spPr bwMode="auto">
            <a:xfrm>
              <a:off x="4103" y="1553"/>
              <a:ext cx="29" cy="26"/>
            </a:xfrm>
            <a:custGeom>
              <a:avLst/>
              <a:gdLst>
                <a:gd name="T0" fmla="*/ 0 w 174"/>
                <a:gd name="T1" fmla="*/ 0 h 187"/>
                <a:gd name="T2" fmla="*/ 0 w 174"/>
                <a:gd name="T3" fmla="*/ 0 h 187"/>
                <a:gd name="T4" fmla="*/ 0 w 174"/>
                <a:gd name="T5" fmla="*/ 0 h 187"/>
                <a:gd name="T6" fmla="*/ 0 w 174"/>
                <a:gd name="T7" fmla="*/ 0 h 187"/>
                <a:gd name="T8" fmla="*/ 0 w 174"/>
                <a:gd name="T9" fmla="*/ 0 h 187"/>
                <a:gd name="T10" fmla="*/ 0 w 174"/>
                <a:gd name="T11" fmla="*/ 0 h 187"/>
                <a:gd name="T12" fmla="*/ 0 w 174"/>
                <a:gd name="T13" fmla="*/ 0 h 187"/>
                <a:gd name="T14" fmla="*/ 0 w 174"/>
                <a:gd name="T15" fmla="*/ 0 h 187"/>
                <a:gd name="T16" fmla="*/ 0 w 174"/>
                <a:gd name="T17" fmla="*/ 0 h 187"/>
                <a:gd name="T18" fmla="*/ 0 w 174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187"/>
                <a:gd name="T32" fmla="*/ 174 w 174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187">
                  <a:moveTo>
                    <a:pt x="144" y="160"/>
                  </a:moveTo>
                  <a:lnTo>
                    <a:pt x="73" y="187"/>
                  </a:lnTo>
                  <a:lnTo>
                    <a:pt x="174" y="187"/>
                  </a:lnTo>
                  <a:lnTo>
                    <a:pt x="174" y="0"/>
                  </a:lnTo>
                  <a:lnTo>
                    <a:pt x="73" y="0"/>
                  </a:lnTo>
                  <a:lnTo>
                    <a:pt x="0" y="28"/>
                  </a:lnTo>
                  <a:lnTo>
                    <a:pt x="73" y="0"/>
                  </a:lnTo>
                  <a:lnTo>
                    <a:pt x="31" y="0"/>
                  </a:lnTo>
                  <a:lnTo>
                    <a:pt x="0" y="28"/>
                  </a:lnTo>
                  <a:lnTo>
                    <a:pt x="144" y="160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0" name="Freeform 348"/>
            <p:cNvSpPr>
              <a:spLocks/>
            </p:cNvSpPr>
            <p:nvPr/>
          </p:nvSpPr>
          <p:spPr bwMode="auto">
            <a:xfrm>
              <a:off x="4095" y="1557"/>
              <a:ext cx="32" cy="29"/>
            </a:xfrm>
            <a:custGeom>
              <a:avLst/>
              <a:gdLst>
                <a:gd name="T0" fmla="*/ 0 w 194"/>
                <a:gd name="T1" fmla="*/ 0 h 206"/>
                <a:gd name="T2" fmla="*/ 0 w 194"/>
                <a:gd name="T3" fmla="*/ 0 h 206"/>
                <a:gd name="T4" fmla="*/ 0 w 194"/>
                <a:gd name="T5" fmla="*/ 0 h 206"/>
                <a:gd name="T6" fmla="*/ 0 w 194"/>
                <a:gd name="T7" fmla="*/ 0 h 206"/>
                <a:gd name="T8" fmla="*/ 0 w 194"/>
                <a:gd name="T9" fmla="*/ 0 h 206"/>
                <a:gd name="T10" fmla="*/ 0 w 194"/>
                <a:gd name="T11" fmla="*/ 0 h 206"/>
                <a:gd name="T12" fmla="*/ 0 w 194"/>
                <a:gd name="T13" fmla="*/ 0 h 206"/>
                <a:gd name="T14" fmla="*/ 0 w 194"/>
                <a:gd name="T15" fmla="*/ 0 h 206"/>
                <a:gd name="T16" fmla="*/ 0 w 194"/>
                <a:gd name="T17" fmla="*/ 0 h 206"/>
                <a:gd name="T18" fmla="*/ 0 w 19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6"/>
                <a:gd name="T32" fmla="*/ 194 w 19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6">
                  <a:moveTo>
                    <a:pt x="72" y="206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6"/>
                  </a:lnTo>
                  <a:lnTo>
                    <a:pt x="72" y="19"/>
                  </a:lnTo>
                  <a:lnTo>
                    <a:pt x="72" y="206"/>
                  </a:lnTo>
                  <a:lnTo>
                    <a:pt x="114" y="206"/>
                  </a:lnTo>
                  <a:lnTo>
                    <a:pt x="143" y="179"/>
                  </a:lnTo>
                  <a:lnTo>
                    <a:pt x="72" y="20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1" name="Freeform 349"/>
            <p:cNvSpPr>
              <a:spLocks/>
            </p:cNvSpPr>
            <p:nvPr/>
          </p:nvSpPr>
          <p:spPr bwMode="auto">
            <a:xfrm>
              <a:off x="4090" y="155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2" name="Freeform 350"/>
            <p:cNvSpPr>
              <a:spLocks/>
            </p:cNvSpPr>
            <p:nvPr/>
          </p:nvSpPr>
          <p:spPr bwMode="auto">
            <a:xfrm>
              <a:off x="4082" y="1559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3" name="Freeform 351"/>
            <p:cNvSpPr>
              <a:spLocks/>
            </p:cNvSpPr>
            <p:nvPr/>
          </p:nvSpPr>
          <p:spPr bwMode="auto">
            <a:xfrm>
              <a:off x="4065" y="155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4" name="Freeform 352"/>
            <p:cNvSpPr>
              <a:spLocks/>
            </p:cNvSpPr>
            <p:nvPr/>
          </p:nvSpPr>
          <p:spPr bwMode="auto">
            <a:xfrm>
              <a:off x="4048" y="1559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5" name="Freeform 353"/>
            <p:cNvSpPr>
              <a:spLocks/>
            </p:cNvSpPr>
            <p:nvPr/>
          </p:nvSpPr>
          <p:spPr bwMode="auto">
            <a:xfrm>
              <a:off x="4039" y="1559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6" name="Freeform 354"/>
            <p:cNvSpPr>
              <a:spLocks/>
            </p:cNvSpPr>
            <p:nvPr/>
          </p:nvSpPr>
          <p:spPr bwMode="auto">
            <a:xfrm>
              <a:off x="4015" y="1559"/>
              <a:ext cx="24" cy="27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1" y="177"/>
                  </a:moveTo>
                  <a:lnTo>
                    <a:pt x="46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7" name="Freeform 355"/>
            <p:cNvSpPr>
              <a:spLocks/>
            </p:cNvSpPr>
            <p:nvPr/>
          </p:nvSpPr>
          <p:spPr bwMode="auto">
            <a:xfrm>
              <a:off x="3998" y="1561"/>
              <a:ext cx="32" cy="32"/>
            </a:xfrm>
            <a:custGeom>
              <a:avLst/>
              <a:gdLst>
                <a:gd name="T0" fmla="*/ 0 w 191"/>
                <a:gd name="T1" fmla="*/ 0 h 224"/>
                <a:gd name="T2" fmla="*/ 0 w 191"/>
                <a:gd name="T3" fmla="*/ 0 h 224"/>
                <a:gd name="T4" fmla="*/ 0 w 191"/>
                <a:gd name="T5" fmla="*/ 0 h 224"/>
                <a:gd name="T6" fmla="*/ 0 w 191"/>
                <a:gd name="T7" fmla="*/ 0 h 224"/>
                <a:gd name="T8" fmla="*/ 0 w 191"/>
                <a:gd name="T9" fmla="*/ 0 h 224"/>
                <a:gd name="T10" fmla="*/ 0 w 191"/>
                <a:gd name="T11" fmla="*/ 0 h 224"/>
                <a:gd name="T12" fmla="*/ 0 w 191"/>
                <a:gd name="T13" fmla="*/ 0 h 224"/>
                <a:gd name="T14" fmla="*/ 0 w 191"/>
                <a:gd name="T15" fmla="*/ 0 h 224"/>
                <a:gd name="T16" fmla="*/ 0 w 191"/>
                <a:gd name="T17" fmla="*/ 0 h 224"/>
                <a:gd name="T18" fmla="*/ 0 w 191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4"/>
                <a:gd name="T32" fmla="*/ 191 w 191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4">
                  <a:moveTo>
                    <a:pt x="45" y="224"/>
                  </a:moveTo>
                  <a:lnTo>
                    <a:pt x="89" y="213"/>
                  </a:lnTo>
                  <a:lnTo>
                    <a:pt x="191" y="167"/>
                  </a:lnTo>
                  <a:lnTo>
                    <a:pt x="100" y="0"/>
                  </a:lnTo>
                  <a:lnTo>
                    <a:pt x="0" y="46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89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8" name="Freeform 356"/>
            <p:cNvSpPr>
              <a:spLocks/>
            </p:cNvSpPr>
            <p:nvPr/>
          </p:nvSpPr>
          <p:spPr bwMode="auto">
            <a:xfrm>
              <a:off x="3997" y="156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09" name="Freeform 357"/>
            <p:cNvSpPr>
              <a:spLocks/>
            </p:cNvSpPr>
            <p:nvPr/>
          </p:nvSpPr>
          <p:spPr bwMode="auto">
            <a:xfrm>
              <a:off x="3980" y="156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0" name="Freeform 358"/>
            <p:cNvSpPr>
              <a:spLocks/>
            </p:cNvSpPr>
            <p:nvPr/>
          </p:nvSpPr>
          <p:spPr bwMode="auto">
            <a:xfrm>
              <a:off x="3963" y="156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1" name="Freeform 359"/>
            <p:cNvSpPr>
              <a:spLocks/>
            </p:cNvSpPr>
            <p:nvPr/>
          </p:nvSpPr>
          <p:spPr bwMode="auto">
            <a:xfrm>
              <a:off x="3955" y="1566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2" name="Freeform 360"/>
            <p:cNvSpPr>
              <a:spLocks/>
            </p:cNvSpPr>
            <p:nvPr/>
          </p:nvSpPr>
          <p:spPr bwMode="auto">
            <a:xfrm>
              <a:off x="3938" y="156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3" name="Freeform 361"/>
            <p:cNvSpPr>
              <a:spLocks/>
            </p:cNvSpPr>
            <p:nvPr/>
          </p:nvSpPr>
          <p:spPr bwMode="auto">
            <a:xfrm>
              <a:off x="3909" y="1566"/>
              <a:ext cx="29" cy="27"/>
            </a:xfrm>
            <a:custGeom>
              <a:avLst/>
              <a:gdLst>
                <a:gd name="T0" fmla="*/ 0 w 172"/>
                <a:gd name="T1" fmla="*/ 0 h 187"/>
                <a:gd name="T2" fmla="*/ 0 w 172"/>
                <a:gd name="T3" fmla="*/ 0 h 187"/>
                <a:gd name="T4" fmla="*/ 0 w 172"/>
                <a:gd name="T5" fmla="*/ 0 h 187"/>
                <a:gd name="T6" fmla="*/ 0 w 172"/>
                <a:gd name="T7" fmla="*/ 0 h 187"/>
                <a:gd name="T8" fmla="*/ 0 w 172"/>
                <a:gd name="T9" fmla="*/ 0 h 187"/>
                <a:gd name="T10" fmla="*/ 0 w 172"/>
                <a:gd name="T11" fmla="*/ 0 h 187"/>
                <a:gd name="T12" fmla="*/ 0 w 172"/>
                <a:gd name="T13" fmla="*/ 0 h 187"/>
                <a:gd name="T14" fmla="*/ 0 w 172"/>
                <a:gd name="T15" fmla="*/ 0 h 187"/>
                <a:gd name="T16" fmla="*/ 0 w 172"/>
                <a:gd name="T17" fmla="*/ 0 h 187"/>
                <a:gd name="T18" fmla="*/ 0 w 172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87"/>
                <a:gd name="T32" fmla="*/ 172 w 172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87">
                  <a:moveTo>
                    <a:pt x="142" y="159"/>
                  </a:moveTo>
                  <a:lnTo>
                    <a:pt x="71" y="187"/>
                  </a:lnTo>
                  <a:lnTo>
                    <a:pt x="172" y="187"/>
                  </a:lnTo>
                  <a:lnTo>
                    <a:pt x="172" y="0"/>
                  </a:lnTo>
                  <a:lnTo>
                    <a:pt x="71" y="0"/>
                  </a:lnTo>
                  <a:lnTo>
                    <a:pt x="0" y="27"/>
                  </a:lnTo>
                  <a:lnTo>
                    <a:pt x="71" y="0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142" y="15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4" name="Freeform 362"/>
            <p:cNvSpPr>
              <a:spLocks/>
            </p:cNvSpPr>
            <p:nvPr/>
          </p:nvSpPr>
          <p:spPr bwMode="auto">
            <a:xfrm>
              <a:off x="3901" y="1570"/>
              <a:ext cx="32" cy="29"/>
            </a:xfrm>
            <a:custGeom>
              <a:avLst/>
              <a:gdLst>
                <a:gd name="T0" fmla="*/ 0 w 193"/>
                <a:gd name="T1" fmla="*/ 0 h 206"/>
                <a:gd name="T2" fmla="*/ 0 w 193"/>
                <a:gd name="T3" fmla="*/ 0 h 206"/>
                <a:gd name="T4" fmla="*/ 0 w 193"/>
                <a:gd name="T5" fmla="*/ 0 h 206"/>
                <a:gd name="T6" fmla="*/ 0 w 193"/>
                <a:gd name="T7" fmla="*/ 0 h 206"/>
                <a:gd name="T8" fmla="*/ 0 w 193"/>
                <a:gd name="T9" fmla="*/ 0 h 206"/>
                <a:gd name="T10" fmla="*/ 0 w 193"/>
                <a:gd name="T11" fmla="*/ 0 h 206"/>
                <a:gd name="T12" fmla="*/ 0 w 193"/>
                <a:gd name="T13" fmla="*/ 0 h 206"/>
                <a:gd name="T14" fmla="*/ 0 w 193"/>
                <a:gd name="T15" fmla="*/ 0 h 206"/>
                <a:gd name="T16" fmla="*/ 0 w 193"/>
                <a:gd name="T17" fmla="*/ 0 h 206"/>
                <a:gd name="T18" fmla="*/ 0 w 193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206"/>
                <a:gd name="T32" fmla="*/ 193 w 193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206">
                  <a:moveTo>
                    <a:pt x="71" y="206"/>
                  </a:moveTo>
                  <a:lnTo>
                    <a:pt x="142" y="179"/>
                  </a:lnTo>
                  <a:lnTo>
                    <a:pt x="193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1" y="20"/>
                  </a:lnTo>
                  <a:lnTo>
                    <a:pt x="71" y="206"/>
                  </a:lnTo>
                  <a:lnTo>
                    <a:pt x="113" y="206"/>
                  </a:lnTo>
                  <a:lnTo>
                    <a:pt x="142" y="179"/>
                  </a:lnTo>
                  <a:lnTo>
                    <a:pt x="71" y="20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5" name="Freeform 363"/>
            <p:cNvSpPr>
              <a:spLocks/>
            </p:cNvSpPr>
            <p:nvPr/>
          </p:nvSpPr>
          <p:spPr bwMode="auto">
            <a:xfrm>
              <a:off x="3896" y="1573"/>
              <a:ext cx="17" cy="26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6" name="Freeform 364"/>
            <p:cNvSpPr>
              <a:spLocks/>
            </p:cNvSpPr>
            <p:nvPr/>
          </p:nvSpPr>
          <p:spPr bwMode="auto">
            <a:xfrm>
              <a:off x="3879" y="1573"/>
              <a:ext cx="17" cy="26"/>
            </a:xfrm>
            <a:custGeom>
              <a:avLst/>
              <a:gdLst>
                <a:gd name="T0" fmla="*/ 0 w 102"/>
                <a:gd name="T1" fmla="*/ 0 h 186"/>
                <a:gd name="T2" fmla="*/ 0 w 102"/>
                <a:gd name="T3" fmla="*/ 0 h 186"/>
                <a:gd name="T4" fmla="*/ 0 w 102"/>
                <a:gd name="T5" fmla="*/ 0 h 186"/>
                <a:gd name="T6" fmla="*/ 0 w 102"/>
                <a:gd name="T7" fmla="*/ 0 h 186"/>
                <a:gd name="T8" fmla="*/ 0 w 102"/>
                <a:gd name="T9" fmla="*/ 0 h 186"/>
                <a:gd name="T10" fmla="*/ 0 w 102"/>
                <a:gd name="T11" fmla="*/ 0 h 186"/>
                <a:gd name="T12" fmla="*/ 0 w 102"/>
                <a:gd name="T13" fmla="*/ 0 h 186"/>
                <a:gd name="T14" fmla="*/ 0 w 102"/>
                <a:gd name="T15" fmla="*/ 0 h 186"/>
                <a:gd name="T16" fmla="*/ 0 w 10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6"/>
                <a:gd name="T29" fmla="*/ 102 w 10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6">
                  <a:moveTo>
                    <a:pt x="0" y="186"/>
                  </a:moveTo>
                  <a:lnTo>
                    <a:pt x="0" y="186"/>
                  </a:lnTo>
                  <a:lnTo>
                    <a:pt x="102" y="18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7" name="Freeform 365"/>
            <p:cNvSpPr>
              <a:spLocks/>
            </p:cNvSpPr>
            <p:nvPr/>
          </p:nvSpPr>
          <p:spPr bwMode="auto">
            <a:xfrm>
              <a:off x="3862" y="1573"/>
              <a:ext cx="17" cy="26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8" name="Freeform 366"/>
            <p:cNvSpPr>
              <a:spLocks/>
            </p:cNvSpPr>
            <p:nvPr/>
          </p:nvSpPr>
          <p:spPr bwMode="auto">
            <a:xfrm>
              <a:off x="3846" y="1573"/>
              <a:ext cx="16" cy="26"/>
            </a:xfrm>
            <a:custGeom>
              <a:avLst/>
              <a:gdLst>
                <a:gd name="T0" fmla="*/ 0 w 96"/>
                <a:gd name="T1" fmla="*/ 0 h 186"/>
                <a:gd name="T2" fmla="*/ 0 w 96"/>
                <a:gd name="T3" fmla="*/ 0 h 186"/>
                <a:gd name="T4" fmla="*/ 0 w 96"/>
                <a:gd name="T5" fmla="*/ 0 h 186"/>
                <a:gd name="T6" fmla="*/ 0 w 96"/>
                <a:gd name="T7" fmla="*/ 0 h 186"/>
                <a:gd name="T8" fmla="*/ 0 w 96"/>
                <a:gd name="T9" fmla="*/ 0 h 186"/>
                <a:gd name="T10" fmla="*/ 0 w 96"/>
                <a:gd name="T11" fmla="*/ 0 h 186"/>
                <a:gd name="T12" fmla="*/ 0 w 96"/>
                <a:gd name="T13" fmla="*/ 0 h 186"/>
                <a:gd name="T14" fmla="*/ 0 w 96"/>
                <a:gd name="T15" fmla="*/ 0 h 186"/>
                <a:gd name="T16" fmla="*/ 0 w 96"/>
                <a:gd name="T17" fmla="*/ 0 h 186"/>
                <a:gd name="T18" fmla="*/ 0 w 9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86"/>
                <a:gd name="T32" fmla="*/ 96 w 9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86">
                  <a:moveTo>
                    <a:pt x="90" y="176"/>
                  </a:moveTo>
                  <a:lnTo>
                    <a:pt x="45" y="186"/>
                  </a:lnTo>
                  <a:lnTo>
                    <a:pt x="96" y="186"/>
                  </a:lnTo>
                  <a:lnTo>
                    <a:pt x="96" y="0"/>
                  </a:lnTo>
                  <a:lnTo>
                    <a:pt x="45" y="0"/>
                  </a:lnTo>
                  <a:lnTo>
                    <a:pt x="0" y="9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9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19" name="Freeform 367"/>
            <p:cNvSpPr>
              <a:spLocks/>
            </p:cNvSpPr>
            <p:nvPr/>
          </p:nvSpPr>
          <p:spPr bwMode="auto">
            <a:xfrm>
              <a:off x="3829" y="1574"/>
              <a:ext cx="32" cy="32"/>
            </a:xfrm>
            <a:custGeom>
              <a:avLst/>
              <a:gdLst>
                <a:gd name="T0" fmla="*/ 0 w 191"/>
                <a:gd name="T1" fmla="*/ 0 h 224"/>
                <a:gd name="T2" fmla="*/ 0 w 191"/>
                <a:gd name="T3" fmla="*/ 0 h 224"/>
                <a:gd name="T4" fmla="*/ 0 w 191"/>
                <a:gd name="T5" fmla="*/ 0 h 224"/>
                <a:gd name="T6" fmla="*/ 0 w 191"/>
                <a:gd name="T7" fmla="*/ 0 h 224"/>
                <a:gd name="T8" fmla="*/ 0 w 191"/>
                <a:gd name="T9" fmla="*/ 0 h 224"/>
                <a:gd name="T10" fmla="*/ 0 w 191"/>
                <a:gd name="T11" fmla="*/ 0 h 224"/>
                <a:gd name="T12" fmla="*/ 0 w 191"/>
                <a:gd name="T13" fmla="*/ 0 h 224"/>
                <a:gd name="T14" fmla="*/ 0 w 191"/>
                <a:gd name="T15" fmla="*/ 0 h 224"/>
                <a:gd name="T16" fmla="*/ 0 w 191"/>
                <a:gd name="T17" fmla="*/ 0 h 224"/>
                <a:gd name="T18" fmla="*/ 0 w 191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4"/>
                <a:gd name="T32" fmla="*/ 191 w 191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4">
                  <a:moveTo>
                    <a:pt x="45" y="224"/>
                  </a:moveTo>
                  <a:lnTo>
                    <a:pt x="90" y="214"/>
                  </a:lnTo>
                  <a:lnTo>
                    <a:pt x="191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0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0" name="Freeform 368"/>
            <p:cNvSpPr>
              <a:spLocks/>
            </p:cNvSpPr>
            <p:nvPr/>
          </p:nvSpPr>
          <p:spPr bwMode="auto">
            <a:xfrm>
              <a:off x="3820" y="1579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1" name="Freeform 369"/>
            <p:cNvSpPr>
              <a:spLocks/>
            </p:cNvSpPr>
            <p:nvPr/>
          </p:nvSpPr>
          <p:spPr bwMode="auto">
            <a:xfrm>
              <a:off x="3803" y="157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2" name="Freeform 370"/>
            <p:cNvSpPr>
              <a:spLocks/>
            </p:cNvSpPr>
            <p:nvPr/>
          </p:nvSpPr>
          <p:spPr bwMode="auto">
            <a:xfrm>
              <a:off x="3786" y="157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3" name="Freeform 371"/>
            <p:cNvSpPr>
              <a:spLocks/>
            </p:cNvSpPr>
            <p:nvPr/>
          </p:nvSpPr>
          <p:spPr bwMode="auto">
            <a:xfrm>
              <a:off x="3770" y="1579"/>
              <a:ext cx="16" cy="27"/>
            </a:xfrm>
            <a:custGeom>
              <a:avLst/>
              <a:gdLst>
                <a:gd name="T0" fmla="*/ 0 w 96"/>
                <a:gd name="T1" fmla="*/ 0 h 187"/>
                <a:gd name="T2" fmla="*/ 0 w 96"/>
                <a:gd name="T3" fmla="*/ 0 h 187"/>
                <a:gd name="T4" fmla="*/ 0 w 96"/>
                <a:gd name="T5" fmla="*/ 0 h 187"/>
                <a:gd name="T6" fmla="*/ 0 w 96"/>
                <a:gd name="T7" fmla="*/ 0 h 187"/>
                <a:gd name="T8" fmla="*/ 0 w 96"/>
                <a:gd name="T9" fmla="*/ 0 h 187"/>
                <a:gd name="T10" fmla="*/ 0 w 96"/>
                <a:gd name="T11" fmla="*/ 0 h 187"/>
                <a:gd name="T12" fmla="*/ 0 w 96"/>
                <a:gd name="T13" fmla="*/ 0 h 187"/>
                <a:gd name="T14" fmla="*/ 0 w 96"/>
                <a:gd name="T15" fmla="*/ 0 h 187"/>
                <a:gd name="T16" fmla="*/ 0 w 96"/>
                <a:gd name="T17" fmla="*/ 0 h 187"/>
                <a:gd name="T18" fmla="*/ 0 w 9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87"/>
                <a:gd name="T32" fmla="*/ 96 w 9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87">
                  <a:moveTo>
                    <a:pt x="91" y="177"/>
                  </a:moveTo>
                  <a:lnTo>
                    <a:pt x="45" y="187"/>
                  </a:lnTo>
                  <a:lnTo>
                    <a:pt x="96" y="187"/>
                  </a:lnTo>
                  <a:lnTo>
                    <a:pt x="9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4" name="Freeform 372"/>
            <p:cNvSpPr>
              <a:spLocks/>
            </p:cNvSpPr>
            <p:nvPr/>
          </p:nvSpPr>
          <p:spPr bwMode="auto">
            <a:xfrm>
              <a:off x="3753" y="1581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89" y="213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89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5" name="Freeform 373"/>
            <p:cNvSpPr>
              <a:spLocks/>
            </p:cNvSpPr>
            <p:nvPr/>
          </p:nvSpPr>
          <p:spPr bwMode="auto">
            <a:xfrm>
              <a:off x="3744" y="158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6" name="Freeform 374"/>
            <p:cNvSpPr>
              <a:spLocks/>
            </p:cNvSpPr>
            <p:nvPr/>
          </p:nvSpPr>
          <p:spPr bwMode="auto">
            <a:xfrm>
              <a:off x="3727" y="158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7" name="Freeform 375"/>
            <p:cNvSpPr>
              <a:spLocks/>
            </p:cNvSpPr>
            <p:nvPr/>
          </p:nvSpPr>
          <p:spPr bwMode="auto">
            <a:xfrm>
              <a:off x="3702" y="1586"/>
              <a:ext cx="25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0" y="176"/>
                  </a:moveTo>
                  <a:lnTo>
                    <a:pt x="44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9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8" name="Freeform 376"/>
            <p:cNvSpPr>
              <a:spLocks/>
            </p:cNvSpPr>
            <p:nvPr/>
          </p:nvSpPr>
          <p:spPr bwMode="auto">
            <a:xfrm>
              <a:off x="3685" y="1587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8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1" y="214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29" name="Freeform 377"/>
            <p:cNvSpPr>
              <a:spLocks/>
            </p:cNvSpPr>
            <p:nvPr/>
          </p:nvSpPr>
          <p:spPr bwMode="auto">
            <a:xfrm>
              <a:off x="3676" y="1593"/>
              <a:ext cx="17" cy="26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0" name="Freeform 378"/>
            <p:cNvSpPr>
              <a:spLocks/>
            </p:cNvSpPr>
            <p:nvPr/>
          </p:nvSpPr>
          <p:spPr bwMode="auto">
            <a:xfrm>
              <a:off x="3668" y="1593"/>
              <a:ext cx="8" cy="26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1" name="Freeform 379"/>
            <p:cNvSpPr>
              <a:spLocks/>
            </p:cNvSpPr>
            <p:nvPr/>
          </p:nvSpPr>
          <p:spPr bwMode="auto">
            <a:xfrm>
              <a:off x="3643" y="1593"/>
              <a:ext cx="25" cy="26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90" y="176"/>
                  </a:moveTo>
                  <a:lnTo>
                    <a:pt x="45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9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9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2" name="Freeform 380"/>
            <p:cNvSpPr>
              <a:spLocks/>
            </p:cNvSpPr>
            <p:nvPr/>
          </p:nvSpPr>
          <p:spPr bwMode="auto">
            <a:xfrm>
              <a:off x="3626" y="1594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91" y="213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1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3" name="Freeform 381"/>
            <p:cNvSpPr>
              <a:spLocks/>
            </p:cNvSpPr>
            <p:nvPr/>
          </p:nvSpPr>
          <p:spPr bwMode="auto">
            <a:xfrm>
              <a:off x="3617" y="1599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4" name="Freeform 382"/>
            <p:cNvSpPr>
              <a:spLocks/>
            </p:cNvSpPr>
            <p:nvPr/>
          </p:nvSpPr>
          <p:spPr bwMode="auto">
            <a:xfrm>
              <a:off x="3600" y="1599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5" name="Freeform 383"/>
            <p:cNvSpPr>
              <a:spLocks/>
            </p:cNvSpPr>
            <p:nvPr/>
          </p:nvSpPr>
          <p:spPr bwMode="auto">
            <a:xfrm>
              <a:off x="3576" y="1599"/>
              <a:ext cx="24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1" y="177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6" name="Freeform 384"/>
            <p:cNvSpPr>
              <a:spLocks/>
            </p:cNvSpPr>
            <p:nvPr/>
          </p:nvSpPr>
          <p:spPr bwMode="auto">
            <a:xfrm>
              <a:off x="3559" y="1601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90" y="213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0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7" name="Freeform 385"/>
            <p:cNvSpPr>
              <a:spLocks/>
            </p:cNvSpPr>
            <p:nvPr/>
          </p:nvSpPr>
          <p:spPr bwMode="auto">
            <a:xfrm>
              <a:off x="3549" y="160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8" name="Freeform 386"/>
            <p:cNvSpPr>
              <a:spLocks/>
            </p:cNvSpPr>
            <p:nvPr/>
          </p:nvSpPr>
          <p:spPr bwMode="auto">
            <a:xfrm>
              <a:off x="3525" y="1606"/>
              <a:ext cx="24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1" y="176"/>
                  </a:moveTo>
                  <a:lnTo>
                    <a:pt x="46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6" y="0"/>
                  </a:lnTo>
                  <a:lnTo>
                    <a:pt x="0" y="9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39" name="Freeform 387"/>
            <p:cNvSpPr>
              <a:spLocks/>
            </p:cNvSpPr>
            <p:nvPr/>
          </p:nvSpPr>
          <p:spPr bwMode="auto">
            <a:xfrm>
              <a:off x="3508" y="1607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4" y="224"/>
                  </a:moveTo>
                  <a:lnTo>
                    <a:pt x="90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4" y="38"/>
                  </a:lnTo>
                  <a:lnTo>
                    <a:pt x="44" y="224"/>
                  </a:lnTo>
                  <a:lnTo>
                    <a:pt x="68" y="224"/>
                  </a:lnTo>
                  <a:lnTo>
                    <a:pt x="90" y="214"/>
                  </a:lnTo>
                  <a:lnTo>
                    <a:pt x="44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0" name="Freeform 388"/>
            <p:cNvSpPr>
              <a:spLocks/>
            </p:cNvSpPr>
            <p:nvPr/>
          </p:nvSpPr>
          <p:spPr bwMode="auto">
            <a:xfrm>
              <a:off x="3507" y="1613"/>
              <a:ext cx="9" cy="26"/>
            </a:xfrm>
            <a:custGeom>
              <a:avLst/>
              <a:gdLst>
                <a:gd name="T0" fmla="*/ 0 w 49"/>
                <a:gd name="T1" fmla="*/ 0 h 186"/>
                <a:gd name="T2" fmla="*/ 0 w 49"/>
                <a:gd name="T3" fmla="*/ 0 h 186"/>
                <a:gd name="T4" fmla="*/ 0 w 49"/>
                <a:gd name="T5" fmla="*/ 0 h 186"/>
                <a:gd name="T6" fmla="*/ 0 w 49"/>
                <a:gd name="T7" fmla="*/ 0 h 186"/>
                <a:gd name="T8" fmla="*/ 0 w 49"/>
                <a:gd name="T9" fmla="*/ 0 h 186"/>
                <a:gd name="T10" fmla="*/ 0 w 49"/>
                <a:gd name="T11" fmla="*/ 0 h 186"/>
                <a:gd name="T12" fmla="*/ 0 w 49"/>
                <a:gd name="T13" fmla="*/ 0 h 186"/>
                <a:gd name="T14" fmla="*/ 0 w 49"/>
                <a:gd name="T15" fmla="*/ 0 h 186"/>
                <a:gd name="T16" fmla="*/ 0 w 49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86"/>
                <a:gd name="T29" fmla="*/ 49 w 49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86">
                  <a:moveTo>
                    <a:pt x="0" y="186"/>
                  </a:moveTo>
                  <a:lnTo>
                    <a:pt x="0" y="186"/>
                  </a:lnTo>
                  <a:lnTo>
                    <a:pt x="49" y="186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1" name="Freeform 389"/>
            <p:cNvSpPr>
              <a:spLocks/>
            </p:cNvSpPr>
            <p:nvPr/>
          </p:nvSpPr>
          <p:spPr bwMode="auto">
            <a:xfrm>
              <a:off x="3483" y="1613"/>
              <a:ext cx="24" cy="26"/>
            </a:xfrm>
            <a:custGeom>
              <a:avLst/>
              <a:gdLst>
                <a:gd name="T0" fmla="*/ 0 w 147"/>
                <a:gd name="T1" fmla="*/ 0 h 186"/>
                <a:gd name="T2" fmla="*/ 0 w 147"/>
                <a:gd name="T3" fmla="*/ 0 h 186"/>
                <a:gd name="T4" fmla="*/ 0 w 147"/>
                <a:gd name="T5" fmla="*/ 0 h 186"/>
                <a:gd name="T6" fmla="*/ 0 w 147"/>
                <a:gd name="T7" fmla="*/ 0 h 186"/>
                <a:gd name="T8" fmla="*/ 0 w 147"/>
                <a:gd name="T9" fmla="*/ 0 h 186"/>
                <a:gd name="T10" fmla="*/ 0 w 147"/>
                <a:gd name="T11" fmla="*/ 0 h 186"/>
                <a:gd name="T12" fmla="*/ 0 w 147"/>
                <a:gd name="T13" fmla="*/ 0 h 186"/>
                <a:gd name="T14" fmla="*/ 0 w 147"/>
                <a:gd name="T15" fmla="*/ 0 h 186"/>
                <a:gd name="T16" fmla="*/ 0 w 147"/>
                <a:gd name="T17" fmla="*/ 0 h 186"/>
                <a:gd name="T18" fmla="*/ 0 w 147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6"/>
                <a:gd name="T32" fmla="*/ 147 w 147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6">
                  <a:moveTo>
                    <a:pt x="90" y="176"/>
                  </a:moveTo>
                  <a:lnTo>
                    <a:pt x="44" y="186"/>
                  </a:lnTo>
                  <a:lnTo>
                    <a:pt x="147" y="186"/>
                  </a:lnTo>
                  <a:lnTo>
                    <a:pt x="147" y="0"/>
                  </a:lnTo>
                  <a:lnTo>
                    <a:pt x="44" y="0"/>
                  </a:lnTo>
                  <a:lnTo>
                    <a:pt x="0" y="10"/>
                  </a:lnTo>
                  <a:lnTo>
                    <a:pt x="44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2" name="Freeform 390"/>
            <p:cNvSpPr>
              <a:spLocks/>
            </p:cNvSpPr>
            <p:nvPr/>
          </p:nvSpPr>
          <p:spPr bwMode="auto">
            <a:xfrm>
              <a:off x="3466" y="1614"/>
              <a:ext cx="32" cy="32"/>
            </a:xfrm>
            <a:custGeom>
              <a:avLst/>
              <a:gdLst>
                <a:gd name="T0" fmla="*/ 0 w 192"/>
                <a:gd name="T1" fmla="*/ 0 h 222"/>
                <a:gd name="T2" fmla="*/ 0 w 192"/>
                <a:gd name="T3" fmla="*/ 0 h 222"/>
                <a:gd name="T4" fmla="*/ 0 w 192"/>
                <a:gd name="T5" fmla="*/ 0 h 222"/>
                <a:gd name="T6" fmla="*/ 0 w 192"/>
                <a:gd name="T7" fmla="*/ 0 h 222"/>
                <a:gd name="T8" fmla="*/ 0 w 192"/>
                <a:gd name="T9" fmla="*/ 0 h 222"/>
                <a:gd name="T10" fmla="*/ 0 w 192"/>
                <a:gd name="T11" fmla="*/ 0 h 222"/>
                <a:gd name="T12" fmla="*/ 0 w 192"/>
                <a:gd name="T13" fmla="*/ 0 h 222"/>
                <a:gd name="T14" fmla="*/ 0 w 192"/>
                <a:gd name="T15" fmla="*/ 0 h 222"/>
                <a:gd name="T16" fmla="*/ 0 w 192"/>
                <a:gd name="T17" fmla="*/ 0 h 222"/>
                <a:gd name="T18" fmla="*/ 0 w 192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2"/>
                <a:gd name="T32" fmla="*/ 192 w 192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2">
                  <a:moveTo>
                    <a:pt x="46" y="222"/>
                  </a:moveTo>
                  <a:lnTo>
                    <a:pt x="91" y="212"/>
                  </a:lnTo>
                  <a:lnTo>
                    <a:pt x="192" y="166"/>
                  </a:lnTo>
                  <a:lnTo>
                    <a:pt x="102" y="0"/>
                  </a:lnTo>
                  <a:lnTo>
                    <a:pt x="0" y="46"/>
                  </a:lnTo>
                  <a:lnTo>
                    <a:pt x="46" y="36"/>
                  </a:lnTo>
                  <a:lnTo>
                    <a:pt x="46" y="222"/>
                  </a:lnTo>
                  <a:lnTo>
                    <a:pt x="69" y="222"/>
                  </a:lnTo>
                  <a:lnTo>
                    <a:pt x="91" y="212"/>
                  </a:lnTo>
                  <a:lnTo>
                    <a:pt x="46" y="22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3" name="Freeform 391"/>
            <p:cNvSpPr>
              <a:spLocks/>
            </p:cNvSpPr>
            <p:nvPr/>
          </p:nvSpPr>
          <p:spPr bwMode="auto">
            <a:xfrm>
              <a:off x="3457" y="1619"/>
              <a:ext cx="16" cy="27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4" name="Freeform 392"/>
            <p:cNvSpPr>
              <a:spLocks/>
            </p:cNvSpPr>
            <p:nvPr/>
          </p:nvSpPr>
          <p:spPr bwMode="auto">
            <a:xfrm>
              <a:off x="3432" y="1619"/>
              <a:ext cx="25" cy="27"/>
            </a:xfrm>
            <a:custGeom>
              <a:avLst/>
              <a:gdLst>
                <a:gd name="T0" fmla="*/ 0 w 148"/>
                <a:gd name="T1" fmla="*/ 0 h 186"/>
                <a:gd name="T2" fmla="*/ 0 w 148"/>
                <a:gd name="T3" fmla="*/ 0 h 186"/>
                <a:gd name="T4" fmla="*/ 0 w 148"/>
                <a:gd name="T5" fmla="*/ 0 h 186"/>
                <a:gd name="T6" fmla="*/ 0 w 148"/>
                <a:gd name="T7" fmla="*/ 0 h 186"/>
                <a:gd name="T8" fmla="*/ 0 w 148"/>
                <a:gd name="T9" fmla="*/ 0 h 186"/>
                <a:gd name="T10" fmla="*/ 0 w 148"/>
                <a:gd name="T11" fmla="*/ 0 h 186"/>
                <a:gd name="T12" fmla="*/ 0 w 148"/>
                <a:gd name="T13" fmla="*/ 0 h 186"/>
                <a:gd name="T14" fmla="*/ 0 w 148"/>
                <a:gd name="T15" fmla="*/ 0 h 186"/>
                <a:gd name="T16" fmla="*/ 0 w 148"/>
                <a:gd name="T17" fmla="*/ 0 h 186"/>
                <a:gd name="T18" fmla="*/ 0 w 148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"/>
                <a:gd name="T31" fmla="*/ 0 h 186"/>
                <a:gd name="T32" fmla="*/ 148 w 148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" h="186">
                  <a:moveTo>
                    <a:pt x="91" y="177"/>
                  </a:moveTo>
                  <a:lnTo>
                    <a:pt x="46" y="186"/>
                  </a:lnTo>
                  <a:lnTo>
                    <a:pt x="148" y="186"/>
                  </a:lnTo>
                  <a:lnTo>
                    <a:pt x="148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5" name="Freeform 393"/>
            <p:cNvSpPr>
              <a:spLocks/>
            </p:cNvSpPr>
            <p:nvPr/>
          </p:nvSpPr>
          <p:spPr bwMode="auto">
            <a:xfrm>
              <a:off x="3415" y="162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3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6" y="37"/>
                  </a:lnTo>
                  <a:lnTo>
                    <a:pt x="46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6" name="Freeform 394"/>
            <p:cNvSpPr>
              <a:spLocks/>
            </p:cNvSpPr>
            <p:nvPr/>
          </p:nvSpPr>
          <p:spPr bwMode="auto">
            <a:xfrm>
              <a:off x="3406" y="1626"/>
              <a:ext cx="17" cy="27"/>
            </a:xfrm>
            <a:custGeom>
              <a:avLst/>
              <a:gdLst>
                <a:gd name="T0" fmla="*/ 0 w 102"/>
                <a:gd name="T1" fmla="*/ 0 h 186"/>
                <a:gd name="T2" fmla="*/ 0 w 102"/>
                <a:gd name="T3" fmla="*/ 0 h 186"/>
                <a:gd name="T4" fmla="*/ 0 w 102"/>
                <a:gd name="T5" fmla="*/ 0 h 186"/>
                <a:gd name="T6" fmla="*/ 0 w 102"/>
                <a:gd name="T7" fmla="*/ 0 h 186"/>
                <a:gd name="T8" fmla="*/ 0 w 102"/>
                <a:gd name="T9" fmla="*/ 0 h 186"/>
                <a:gd name="T10" fmla="*/ 0 w 102"/>
                <a:gd name="T11" fmla="*/ 0 h 186"/>
                <a:gd name="T12" fmla="*/ 0 w 102"/>
                <a:gd name="T13" fmla="*/ 0 h 186"/>
                <a:gd name="T14" fmla="*/ 0 w 102"/>
                <a:gd name="T15" fmla="*/ 0 h 186"/>
                <a:gd name="T16" fmla="*/ 0 w 10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6"/>
                <a:gd name="T29" fmla="*/ 102 w 10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6">
                  <a:moveTo>
                    <a:pt x="0" y="186"/>
                  </a:moveTo>
                  <a:lnTo>
                    <a:pt x="0" y="186"/>
                  </a:lnTo>
                  <a:lnTo>
                    <a:pt x="102" y="18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7" name="Freeform 395"/>
            <p:cNvSpPr>
              <a:spLocks/>
            </p:cNvSpPr>
            <p:nvPr/>
          </p:nvSpPr>
          <p:spPr bwMode="auto">
            <a:xfrm>
              <a:off x="3381" y="1626"/>
              <a:ext cx="25" cy="27"/>
            </a:xfrm>
            <a:custGeom>
              <a:avLst/>
              <a:gdLst>
                <a:gd name="T0" fmla="*/ 0 w 147"/>
                <a:gd name="T1" fmla="*/ 0 h 186"/>
                <a:gd name="T2" fmla="*/ 0 w 147"/>
                <a:gd name="T3" fmla="*/ 0 h 186"/>
                <a:gd name="T4" fmla="*/ 0 w 147"/>
                <a:gd name="T5" fmla="*/ 0 h 186"/>
                <a:gd name="T6" fmla="*/ 0 w 147"/>
                <a:gd name="T7" fmla="*/ 0 h 186"/>
                <a:gd name="T8" fmla="*/ 0 w 147"/>
                <a:gd name="T9" fmla="*/ 0 h 186"/>
                <a:gd name="T10" fmla="*/ 0 w 147"/>
                <a:gd name="T11" fmla="*/ 0 h 186"/>
                <a:gd name="T12" fmla="*/ 0 w 147"/>
                <a:gd name="T13" fmla="*/ 0 h 186"/>
                <a:gd name="T14" fmla="*/ 0 w 147"/>
                <a:gd name="T15" fmla="*/ 0 h 186"/>
                <a:gd name="T16" fmla="*/ 0 w 147"/>
                <a:gd name="T17" fmla="*/ 0 h 186"/>
                <a:gd name="T18" fmla="*/ 0 w 147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6"/>
                <a:gd name="T32" fmla="*/ 147 w 147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6">
                  <a:moveTo>
                    <a:pt x="91" y="176"/>
                  </a:moveTo>
                  <a:lnTo>
                    <a:pt x="46" y="186"/>
                  </a:lnTo>
                  <a:lnTo>
                    <a:pt x="147" y="186"/>
                  </a:lnTo>
                  <a:lnTo>
                    <a:pt x="147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8" name="Freeform 396"/>
            <p:cNvSpPr>
              <a:spLocks/>
            </p:cNvSpPr>
            <p:nvPr/>
          </p:nvSpPr>
          <p:spPr bwMode="auto">
            <a:xfrm>
              <a:off x="3365" y="162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46" y="37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49" name="Freeform 397"/>
            <p:cNvSpPr>
              <a:spLocks/>
            </p:cNvSpPr>
            <p:nvPr/>
          </p:nvSpPr>
          <p:spPr bwMode="auto">
            <a:xfrm>
              <a:off x="3348" y="1633"/>
              <a:ext cx="24" cy="26"/>
            </a:xfrm>
            <a:custGeom>
              <a:avLst/>
              <a:gdLst>
                <a:gd name="T0" fmla="*/ 0 w 147"/>
                <a:gd name="T1" fmla="*/ 0 h 186"/>
                <a:gd name="T2" fmla="*/ 0 w 147"/>
                <a:gd name="T3" fmla="*/ 0 h 186"/>
                <a:gd name="T4" fmla="*/ 0 w 147"/>
                <a:gd name="T5" fmla="*/ 0 h 186"/>
                <a:gd name="T6" fmla="*/ 0 w 147"/>
                <a:gd name="T7" fmla="*/ 0 h 186"/>
                <a:gd name="T8" fmla="*/ 0 w 147"/>
                <a:gd name="T9" fmla="*/ 0 h 186"/>
                <a:gd name="T10" fmla="*/ 0 w 147"/>
                <a:gd name="T11" fmla="*/ 0 h 186"/>
                <a:gd name="T12" fmla="*/ 0 w 147"/>
                <a:gd name="T13" fmla="*/ 0 h 186"/>
                <a:gd name="T14" fmla="*/ 0 w 147"/>
                <a:gd name="T15" fmla="*/ 0 h 186"/>
                <a:gd name="T16" fmla="*/ 0 w 147"/>
                <a:gd name="T17" fmla="*/ 0 h 186"/>
                <a:gd name="T18" fmla="*/ 0 w 147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6"/>
                <a:gd name="T32" fmla="*/ 147 w 147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6">
                  <a:moveTo>
                    <a:pt x="90" y="176"/>
                  </a:moveTo>
                  <a:lnTo>
                    <a:pt x="45" y="186"/>
                  </a:lnTo>
                  <a:lnTo>
                    <a:pt x="147" y="186"/>
                  </a:lnTo>
                  <a:lnTo>
                    <a:pt x="147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0" name="Freeform 398"/>
            <p:cNvSpPr>
              <a:spLocks/>
            </p:cNvSpPr>
            <p:nvPr/>
          </p:nvSpPr>
          <p:spPr bwMode="auto">
            <a:xfrm>
              <a:off x="3331" y="1634"/>
              <a:ext cx="32" cy="32"/>
            </a:xfrm>
            <a:custGeom>
              <a:avLst/>
              <a:gdLst>
                <a:gd name="T0" fmla="*/ 0 w 192"/>
                <a:gd name="T1" fmla="*/ 0 h 222"/>
                <a:gd name="T2" fmla="*/ 0 w 192"/>
                <a:gd name="T3" fmla="*/ 0 h 222"/>
                <a:gd name="T4" fmla="*/ 0 w 192"/>
                <a:gd name="T5" fmla="*/ 0 h 222"/>
                <a:gd name="T6" fmla="*/ 0 w 192"/>
                <a:gd name="T7" fmla="*/ 0 h 222"/>
                <a:gd name="T8" fmla="*/ 0 w 192"/>
                <a:gd name="T9" fmla="*/ 0 h 222"/>
                <a:gd name="T10" fmla="*/ 0 w 192"/>
                <a:gd name="T11" fmla="*/ 0 h 222"/>
                <a:gd name="T12" fmla="*/ 0 w 192"/>
                <a:gd name="T13" fmla="*/ 0 h 222"/>
                <a:gd name="T14" fmla="*/ 0 w 192"/>
                <a:gd name="T15" fmla="*/ 0 h 222"/>
                <a:gd name="T16" fmla="*/ 0 w 192"/>
                <a:gd name="T17" fmla="*/ 0 h 222"/>
                <a:gd name="T18" fmla="*/ 0 w 192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2"/>
                <a:gd name="T32" fmla="*/ 192 w 192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2">
                  <a:moveTo>
                    <a:pt x="46" y="222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2" y="0"/>
                  </a:lnTo>
                  <a:lnTo>
                    <a:pt x="0" y="46"/>
                  </a:lnTo>
                  <a:lnTo>
                    <a:pt x="46" y="36"/>
                  </a:lnTo>
                  <a:lnTo>
                    <a:pt x="46" y="222"/>
                  </a:lnTo>
                  <a:lnTo>
                    <a:pt x="70" y="222"/>
                  </a:lnTo>
                  <a:lnTo>
                    <a:pt x="91" y="213"/>
                  </a:lnTo>
                  <a:lnTo>
                    <a:pt x="46" y="22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1" name="Freeform 399"/>
            <p:cNvSpPr>
              <a:spLocks/>
            </p:cNvSpPr>
            <p:nvPr/>
          </p:nvSpPr>
          <p:spPr bwMode="auto">
            <a:xfrm>
              <a:off x="3321" y="1639"/>
              <a:ext cx="17" cy="27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2" name="Freeform 400"/>
            <p:cNvSpPr>
              <a:spLocks/>
            </p:cNvSpPr>
            <p:nvPr/>
          </p:nvSpPr>
          <p:spPr bwMode="auto">
            <a:xfrm>
              <a:off x="3297" y="1639"/>
              <a:ext cx="24" cy="27"/>
            </a:xfrm>
            <a:custGeom>
              <a:avLst/>
              <a:gdLst>
                <a:gd name="T0" fmla="*/ 0 w 148"/>
                <a:gd name="T1" fmla="*/ 0 h 186"/>
                <a:gd name="T2" fmla="*/ 0 w 148"/>
                <a:gd name="T3" fmla="*/ 0 h 186"/>
                <a:gd name="T4" fmla="*/ 0 w 148"/>
                <a:gd name="T5" fmla="*/ 0 h 186"/>
                <a:gd name="T6" fmla="*/ 0 w 148"/>
                <a:gd name="T7" fmla="*/ 0 h 186"/>
                <a:gd name="T8" fmla="*/ 0 w 148"/>
                <a:gd name="T9" fmla="*/ 0 h 186"/>
                <a:gd name="T10" fmla="*/ 0 w 148"/>
                <a:gd name="T11" fmla="*/ 0 h 186"/>
                <a:gd name="T12" fmla="*/ 0 w 148"/>
                <a:gd name="T13" fmla="*/ 0 h 186"/>
                <a:gd name="T14" fmla="*/ 0 w 148"/>
                <a:gd name="T15" fmla="*/ 0 h 186"/>
                <a:gd name="T16" fmla="*/ 0 w 148"/>
                <a:gd name="T17" fmla="*/ 0 h 186"/>
                <a:gd name="T18" fmla="*/ 0 w 148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"/>
                <a:gd name="T31" fmla="*/ 0 h 186"/>
                <a:gd name="T32" fmla="*/ 148 w 148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" h="186">
                  <a:moveTo>
                    <a:pt x="91" y="177"/>
                  </a:moveTo>
                  <a:lnTo>
                    <a:pt x="46" y="186"/>
                  </a:lnTo>
                  <a:lnTo>
                    <a:pt x="148" y="186"/>
                  </a:lnTo>
                  <a:lnTo>
                    <a:pt x="148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3" name="Freeform 401"/>
            <p:cNvSpPr>
              <a:spLocks/>
            </p:cNvSpPr>
            <p:nvPr/>
          </p:nvSpPr>
          <p:spPr bwMode="auto">
            <a:xfrm>
              <a:off x="3280" y="164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4" name="Freeform 402"/>
            <p:cNvSpPr>
              <a:spLocks/>
            </p:cNvSpPr>
            <p:nvPr/>
          </p:nvSpPr>
          <p:spPr bwMode="auto">
            <a:xfrm>
              <a:off x="3272" y="1646"/>
              <a:ext cx="16" cy="27"/>
            </a:xfrm>
            <a:custGeom>
              <a:avLst/>
              <a:gdLst>
                <a:gd name="T0" fmla="*/ 0 w 97"/>
                <a:gd name="T1" fmla="*/ 0 h 187"/>
                <a:gd name="T2" fmla="*/ 0 w 97"/>
                <a:gd name="T3" fmla="*/ 0 h 187"/>
                <a:gd name="T4" fmla="*/ 0 w 97"/>
                <a:gd name="T5" fmla="*/ 0 h 187"/>
                <a:gd name="T6" fmla="*/ 0 w 97"/>
                <a:gd name="T7" fmla="*/ 0 h 187"/>
                <a:gd name="T8" fmla="*/ 0 w 97"/>
                <a:gd name="T9" fmla="*/ 0 h 187"/>
                <a:gd name="T10" fmla="*/ 0 w 97"/>
                <a:gd name="T11" fmla="*/ 0 h 187"/>
                <a:gd name="T12" fmla="*/ 0 w 97"/>
                <a:gd name="T13" fmla="*/ 0 h 187"/>
                <a:gd name="T14" fmla="*/ 0 w 97"/>
                <a:gd name="T15" fmla="*/ 0 h 187"/>
                <a:gd name="T16" fmla="*/ 0 w 97"/>
                <a:gd name="T17" fmla="*/ 0 h 187"/>
                <a:gd name="T18" fmla="*/ 0 w 9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187"/>
                <a:gd name="T32" fmla="*/ 97 w 9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187">
                  <a:moveTo>
                    <a:pt x="91" y="178"/>
                  </a:moveTo>
                  <a:lnTo>
                    <a:pt x="46" y="187"/>
                  </a:lnTo>
                  <a:lnTo>
                    <a:pt x="97" y="187"/>
                  </a:lnTo>
                  <a:lnTo>
                    <a:pt x="97" y="0"/>
                  </a:lnTo>
                  <a:lnTo>
                    <a:pt x="46" y="0"/>
                  </a:lnTo>
                  <a:lnTo>
                    <a:pt x="0" y="11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91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5" name="Freeform 403"/>
            <p:cNvSpPr>
              <a:spLocks/>
            </p:cNvSpPr>
            <p:nvPr/>
          </p:nvSpPr>
          <p:spPr bwMode="auto">
            <a:xfrm>
              <a:off x="3255" y="1647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0" y="213"/>
                  </a:lnTo>
                  <a:lnTo>
                    <a:pt x="191" y="167"/>
                  </a:lnTo>
                  <a:lnTo>
                    <a:pt x="100" y="0"/>
                  </a:lnTo>
                  <a:lnTo>
                    <a:pt x="0" y="46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0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6" name="Freeform 404"/>
            <p:cNvSpPr>
              <a:spLocks/>
            </p:cNvSpPr>
            <p:nvPr/>
          </p:nvSpPr>
          <p:spPr bwMode="auto">
            <a:xfrm>
              <a:off x="3238" y="1653"/>
              <a:ext cx="24" cy="26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7"/>
                  </a:moveTo>
                  <a:lnTo>
                    <a:pt x="44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11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11"/>
                  </a:lnTo>
                  <a:lnTo>
                    <a:pt x="89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7" name="Freeform 405"/>
            <p:cNvSpPr>
              <a:spLocks/>
            </p:cNvSpPr>
            <p:nvPr/>
          </p:nvSpPr>
          <p:spPr bwMode="auto">
            <a:xfrm>
              <a:off x="3221" y="1654"/>
              <a:ext cx="32" cy="32"/>
            </a:xfrm>
            <a:custGeom>
              <a:avLst/>
              <a:gdLst>
                <a:gd name="T0" fmla="*/ 0 w 191"/>
                <a:gd name="T1" fmla="*/ 0 h 222"/>
                <a:gd name="T2" fmla="*/ 0 w 191"/>
                <a:gd name="T3" fmla="*/ 0 h 222"/>
                <a:gd name="T4" fmla="*/ 0 w 191"/>
                <a:gd name="T5" fmla="*/ 0 h 222"/>
                <a:gd name="T6" fmla="*/ 0 w 191"/>
                <a:gd name="T7" fmla="*/ 0 h 222"/>
                <a:gd name="T8" fmla="*/ 0 w 191"/>
                <a:gd name="T9" fmla="*/ 0 h 222"/>
                <a:gd name="T10" fmla="*/ 0 w 191"/>
                <a:gd name="T11" fmla="*/ 0 h 222"/>
                <a:gd name="T12" fmla="*/ 0 w 191"/>
                <a:gd name="T13" fmla="*/ 0 h 222"/>
                <a:gd name="T14" fmla="*/ 0 w 191"/>
                <a:gd name="T15" fmla="*/ 0 h 222"/>
                <a:gd name="T16" fmla="*/ 0 w 191"/>
                <a:gd name="T17" fmla="*/ 0 h 222"/>
                <a:gd name="T18" fmla="*/ 0 w 19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2"/>
                <a:gd name="T32" fmla="*/ 191 w 191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2">
                  <a:moveTo>
                    <a:pt x="45" y="222"/>
                  </a:moveTo>
                  <a:lnTo>
                    <a:pt x="90" y="213"/>
                  </a:lnTo>
                  <a:lnTo>
                    <a:pt x="191" y="166"/>
                  </a:lnTo>
                  <a:lnTo>
                    <a:pt x="102" y="0"/>
                  </a:lnTo>
                  <a:lnTo>
                    <a:pt x="0" y="46"/>
                  </a:lnTo>
                  <a:lnTo>
                    <a:pt x="45" y="36"/>
                  </a:lnTo>
                  <a:lnTo>
                    <a:pt x="45" y="222"/>
                  </a:lnTo>
                  <a:lnTo>
                    <a:pt x="69" y="222"/>
                  </a:lnTo>
                  <a:lnTo>
                    <a:pt x="90" y="213"/>
                  </a:lnTo>
                  <a:lnTo>
                    <a:pt x="45" y="22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8" name="Freeform 406"/>
            <p:cNvSpPr>
              <a:spLocks/>
            </p:cNvSpPr>
            <p:nvPr/>
          </p:nvSpPr>
          <p:spPr bwMode="auto">
            <a:xfrm>
              <a:off x="3204" y="1659"/>
              <a:ext cx="24" cy="27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89" y="177"/>
                  </a:moveTo>
                  <a:lnTo>
                    <a:pt x="45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89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59" name="Freeform 407"/>
            <p:cNvSpPr>
              <a:spLocks/>
            </p:cNvSpPr>
            <p:nvPr/>
          </p:nvSpPr>
          <p:spPr bwMode="auto">
            <a:xfrm>
              <a:off x="3187" y="1661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0" y="214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0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60" name="Freeform 408"/>
            <p:cNvSpPr>
              <a:spLocks/>
            </p:cNvSpPr>
            <p:nvPr/>
          </p:nvSpPr>
          <p:spPr bwMode="auto">
            <a:xfrm>
              <a:off x="3178" y="166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61" name="Freeform 409"/>
            <p:cNvSpPr>
              <a:spLocks/>
            </p:cNvSpPr>
            <p:nvPr/>
          </p:nvSpPr>
          <p:spPr bwMode="auto">
            <a:xfrm>
              <a:off x="3153" y="1666"/>
              <a:ext cx="25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8"/>
                  </a:moveTo>
                  <a:lnTo>
                    <a:pt x="44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11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11"/>
                  </a:lnTo>
                  <a:lnTo>
                    <a:pt x="89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862" name="Freeform 410"/>
            <p:cNvSpPr>
              <a:spLocks/>
            </p:cNvSpPr>
            <p:nvPr/>
          </p:nvSpPr>
          <p:spPr bwMode="auto">
            <a:xfrm>
              <a:off x="3136" y="1667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0" y="213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6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0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163" name="Group 411"/>
          <p:cNvGrpSpPr>
            <a:grpSpLocks/>
          </p:cNvGrpSpPr>
          <p:nvPr/>
        </p:nvGrpSpPr>
        <p:grpSpPr bwMode="auto">
          <a:xfrm>
            <a:off x="2387600" y="2232025"/>
            <a:ext cx="4452938" cy="2624138"/>
            <a:chOff x="1742" y="1406"/>
            <a:chExt cx="2805" cy="1653"/>
          </a:xfrm>
        </p:grpSpPr>
        <p:sp>
          <p:nvSpPr>
            <p:cNvPr id="49463" name="Freeform 412"/>
            <p:cNvSpPr>
              <a:spLocks/>
            </p:cNvSpPr>
            <p:nvPr/>
          </p:nvSpPr>
          <p:spPr bwMode="auto">
            <a:xfrm>
              <a:off x="3120" y="1673"/>
              <a:ext cx="24" cy="26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7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89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64" name="Freeform 413"/>
            <p:cNvSpPr>
              <a:spLocks/>
            </p:cNvSpPr>
            <p:nvPr/>
          </p:nvSpPr>
          <p:spPr bwMode="auto">
            <a:xfrm>
              <a:off x="3103" y="1674"/>
              <a:ext cx="32" cy="32"/>
            </a:xfrm>
            <a:custGeom>
              <a:avLst/>
              <a:gdLst>
                <a:gd name="T0" fmla="*/ 0 w 191"/>
                <a:gd name="T1" fmla="*/ 0 h 222"/>
                <a:gd name="T2" fmla="*/ 0 w 191"/>
                <a:gd name="T3" fmla="*/ 0 h 222"/>
                <a:gd name="T4" fmla="*/ 0 w 191"/>
                <a:gd name="T5" fmla="*/ 0 h 222"/>
                <a:gd name="T6" fmla="*/ 0 w 191"/>
                <a:gd name="T7" fmla="*/ 0 h 222"/>
                <a:gd name="T8" fmla="*/ 0 w 191"/>
                <a:gd name="T9" fmla="*/ 0 h 222"/>
                <a:gd name="T10" fmla="*/ 0 w 191"/>
                <a:gd name="T11" fmla="*/ 0 h 222"/>
                <a:gd name="T12" fmla="*/ 0 w 191"/>
                <a:gd name="T13" fmla="*/ 0 h 222"/>
                <a:gd name="T14" fmla="*/ 0 w 191"/>
                <a:gd name="T15" fmla="*/ 0 h 222"/>
                <a:gd name="T16" fmla="*/ 0 w 191"/>
                <a:gd name="T17" fmla="*/ 0 h 222"/>
                <a:gd name="T18" fmla="*/ 0 w 19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2"/>
                <a:gd name="T32" fmla="*/ 191 w 191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2">
                  <a:moveTo>
                    <a:pt x="45" y="222"/>
                  </a:moveTo>
                  <a:lnTo>
                    <a:pt x="90" y="213"/>
                  </a:lnTo>
                  <a:lnTo>
                    <a:pt x="191" y="166"/>
                  </a:lnTo>
                  <a:lnTo>
                    <a:pt x="102" y="0"/>
                  </a:lnTo>
                  <a:lnTo>
                    <a:pt x="0" y="46"/>
                  </a:lnTo>
                  <a:lnTo>
                    <a:pt x="45" y="36"/>
                  </a:lnTo>
                  <a:lnTo>
                    <a:pt x="45" y="222"/>
                  </a:lnTo>
                  <a:lnTo>
                    <a:pt x="69" y="222"/>
                  </a:lnTo>
                  <a:lnTo>
                    <a:pt x="90" y="213"/>
                  </a:lnTo>
                  <a:lnTo>
                    <a:pt x="45" y="22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65" name="Freeform 414"/>
            <p:cNvSpPr>
              <a:spLocks/>
            </p:cNvSpPr>
            <p:nvPr/>
          </p:nvSpPr>
          <p:spPr bwMode="auto">
            <a:xfrm>
              <a:off x="3086" y="1679"/>
              <a:ext cx="24" cy="27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90" y="177"/>
                  </a:moveTo>
                  <a:lnTo>
                    <a:pt x="45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0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66" name="Freeform 415"/>
            <p:cNvSpPr>
              <a:spLocks/>
            </p:cNvSpPr>
            <p:nvPr/>
          </p:nvSpPr>
          <p:spPr bwMode="auto">
            <a:xfrm>
              <a:off x="3069" y="1681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4" y="223"/>
                  </a:moveTo>
                  <a:lnTo>
                    <a:pt x="89" y="214"/>
                  </a:lnTo>
                  <a:lnTo>
                    <a:pt x="191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4" y="36"/>
                  </a:lnTo>
                  <a:lnTo>
                    <a:pt x="44" y="223"/>
                  </a:lnTo>
                  <a:lnTo>
                    <a:pt x="68" y="223"/>
                  </a:lnTo>
                  <a:lnTo>
                    <a:pt x="89" y="21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67" name="Freeform 416"/>
            <p:cNvSpPr>
              <a:spLocks/>
            </p:cNvSpPr>
            <p:nvPr/>
          </p:nvSpPr>
          <p:spPr bwMode="auto">
            <a:xfrm>
              <a:off x="3060" y="1686"/>
              <a:ext cx="16" cy="27"/>
            </a:xfrm>
            <a:custGeom>
              <a:avLst/>
              <a:gdLst>
                <a:gd name="T0" fmla="*/ 0 w 95"/>
                <a:gd name="T1" fmla="*/ 0 h 187"/>
                <a:gd name="T2" fmla="*/ 0 w 95"/>
                <a:gd name="T3" fmla="*/ 0 h 187"/>
                <a:gd name="T4" fmla="*/ 0 w 95"/>
                <a:gd name="T5" fmla="*/ 0 h 187"/>
                <a:gd name="T6" fmla="*/ 0 w 95"/>
                <a:gd name="T7" fmla="*/ 0 h 187"/>
                <a:gd name="T8" fmla="*/ 0 w 95"/>
                <a:gd name="T9" fmla="*/ 0 h 187"/>
                <a:gd name="T10" fmla="*/ 0 w 95"/>
                <a:gd name="T11" fmla="*/ 0 h 187"/>
                <a:gd name="T12" fmla="*/ 0 w 95"/>
                <a:gd name="T13" fmla="*/ 0 h 187"/>
                <a:gd name="T14" fmla="*/ 0 w 95"/>
                <a:gd name="T15" fmla="*/ 0 h 187"/>
                <a:gd name="T16" fmla="*/ 0 w 95"/>
                <a:gd name="T17" fmla="*/ 0 h 187"/>
                <a:gd name="T18" fmla="*/ 0 w 95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"/>
                <a:gd name="T31" fmla="*/ 0 h 187"/>
                <a:gd name="T32" fmla="*/ 95 w 95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" h="187">
                  <a:moveTo>
                    <a:pt x="90" y="178"/>
                  </a:moveTo>
                  <a:lnTo>
                    <a:pt x="45" y="187"/>
                  </a:lnTo>
                  <a:lnTo>
                    <a:pt x="95" y="187"/>
                  </a:lnTo>
                  <a:lnTo>
                    <a:pt x="95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0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68" name="Freeform 417"/>
            <p:cNvSpPr>
              <a:spLocks/>
            </p:cNvSpPr>
            <p:nvPr/>
          </p:nvSpPr>
          <p:spPr bwMode="auto">
            <a:xfrm>
              <a:off x="3044" y="1687"/>
              <a:ext cx="32" cy="31"/>
            </a:xfrm>
            <a:custGeom>
              <a:avLst/>
              <a:gdLst>
                <a:gd name="T0" fmla="*/ 0 w 191"/>
                <a:gd name="T1" fmla="*/ 0 h 213"/>
                <a:gd name="T2" fmla="*/ 0 w 191"/>
                <a:gd name="T3" fmla="*/ 0 h 213"/>
                <a:gd name="T4" fmla="*/ 0 w 191"/>
                <a:gd name="T5" fmla="*/ 0 h 213"/>
                <a:gd name="T6" fmla="*/ 0 w 191"/>
                <a:gd name="T7" fmla="*/ 0 h 213"/>
                <a:gd name="T8" fmla="*/ 0 w 191"/>
                <a:gd name="T9" fmla="*/ 0 h 213"/>
                <a:gd name="T10" fmla="*/ 0 w 191"/>
                <a:gd name="T11" fmla="*/ 0 h 213"/>
                <a:gd name="T12" fmla="*/ 0 w 191"/>
                <a:gd name="T13" fmla="*/ 0 h 213"/>
                <a:gd name="T14" fmla="*/ 0 w 191"/>
                <a:gd name="T15" fmla="*/ 0 h 213"/>
                <a:gd name="T16" fmla="*/ 0 w 191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213"/>
                <a:gd name="T29" fmla="*/ 191 w 191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213">
                  <a:moveTo>
                    <a:pt x="89" y="213"/>
                  </a:moveTo>
                  <a:lnTo>
                    <a:pt x="89" y="213"/>
                  </a:lnTo>
                  <a:lnTo>
                    <a:pt x="191" y="167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89" y="2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69" name="Freeform 418"/>
            <p:cNvSpPr>
              <a:spLocks/>
            </p:cNvSpPr>
            <p:nvPr/>
          </p:nvSpPr>
          <p:spPr bwMode="auto">
            <a:xfrm>
              <a:off x="3027" y="1694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1" y="213"/>
                  </a:lnTo>
                  <a:lnTo>
                    <a:pt x="191" y="166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0" name="Freeform 419"/>
            <p:cNvSpPr>
              <a:spLocks/>
            </p:cNvSpPr>
            <p:nvPr/>
          </p:nvSpPr>
          <p:spPr bwMode="auto">
            <a:xfrm>
              <a:off x="3010" y="1699"/>
              <a:ext cx="24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7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89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1" name="Freeform 420"/>
            <p:cNvSpPr>
              <a:spLocks/>
            </p:cNvSpPr>
            <p:nvPr/>
          </p:nvSpPr>
          <p:spPr bwMode="auto">
            <a:xfrm>
              <a:off x="2993" y="1701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1" y="214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2" name="Freeform 421"/>
            <p:cNvSpPr>
              <a:spLocks/>
            </p:cNvSpPr>
            <p:nvPr/>
          </p:nvSpPr>
          <p:spPr bwMode="auto">
            <a:xfrm>
              <a:off x="2976" y="1706"/>
              <a:ext cx="24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1" y="178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1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3" name="Freeform 422"/>
            <p:cNvSpPr>
              <a:spLocks/>
            </p:cNvSpPr>
            <p:nvPr/>
          </p:nvSpPr>
          <p:spPr bwMode="auto">
            <a:xfrm>
              <a:off x="2959" y="170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4" y="223"/>
                  </a:moveTo>
                  <a:lnTo>
                    <a:pt x="90" y="213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4" y="36"/>
                  </a:lnTo>
                  <a:lnTo>
                    <a:pt x="44" y="223"/>
                  </a:lnTo>
                  <a:lnTo>
                    <a:pt x="68" y="223"/>
                  </a:lnTo>
                  <a:lnTo>
                    <a:pt x="90" y="21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4" name="Freeform 423"/>
            <p:cNvSpPr>
              <a:spLocks/>
            </p:cNvSpPr>
            <p:nvPr/>
          </p:nvSpPr>
          <p:spPr bwMode="auto">
            <a:xfrm>
              <a:off x="2938" y="1713"/>
              <a:ext cx="29" cy="26"/>
            </a:xfrm>
            <a:custGeom>
              <a:avLst/>
              <a:gdLst>
                <a:gd name="T0" fmla="*/ 0 w 172"/>
                <a:gd name="T1" fmla="*/ 0 h 187"/>
                <a:gd name="T2" fmla="*/ 0 w 172"/>
                <a:gd name="T3" fmla="*/ 0 h 187"/>
                <a:gd name="T4" fmla="*/ 0 w 172"/>
                <a:gd name="T5" fmla="*/ 0 h 187"/>
                <a:gd name="T6" fmla="*/ 0 w 172"/>
                <a:gd name="T7" fmla="*/ 0 h 187"/>
                <a:gd name="T8" fmla="*/ 0 w 172"/>
                <a:gd name="T9" fmla="*/ 0 h 187"/>
                <a:gd name="T10" fmla="*/ 0 w 172"/>
                <a:gd name="T11" fmla="*/ 0 h 187"/>
                <a:gd name="T12" fmla="*/ 0 w 172"/>
                <a:gd name="T13" fmla="*/ 0 h 187"/>
                <a:gd name="T14" fmla="*/ 0 w 172"/>
                <a:gd name="T15" fmla="*/ 0 h 187"/>
                <a:gd name="T16" fmla="*/ 0 w 172"/>
                <a:gd name="T17" fmla="*/ 0 h 187"/>
                <a:gd name="T18" fmla="*/ 0 w 172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87"/>
                <a:gd name="T32" fmla="*/ 172 w 172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87">
                  <a:moveTo>
                    <a:pt x="143" y="160"/>
                  </a:moveTo>
                  <a:lnTo>
                    <a:pt x="71" y="187"/>
                  </a:lnTo>
                  <a:lnTo>
                    <a:pt x="172" y="187"/>
                  </a:lnTo>
                  <a:lnTo>
                    <a:pt x="172" y="0"/>
                  </a:lnTo>
                  <a:lnTo>
                    <a:pt x="71" y="0"/>
                  </a:lnTo>
                  <a:lnTo>
                    <a:pt x="0" y="27"/>
                  </a:lnTo>
                  <a:lnTo>
                    <a:pt x="71" y="0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143" y="160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5" name="Freeform 424"/>
            <p:cNvSpPr>
              <a:spLocks/>
            </p:cNvSpPr>
            <p:nvPr/>
          </p:nvSpPr>
          <p:spPr bwMode="auto">
            <a:xfrm>
              <a:off x="2929" y="1716"/>
              <a:ext cx="33" cy="28"/>
            </a:xfrm>
            <a:custGeom>
              <a:avLst/>
              <a:gdLst>
                <a:gd name="T0" fmla="*/ 0 w 194"/>
                <a:gd name="T1" fmla="*/ 0 h 196"/>
                <a:gd name="T2" fmla="*/ 0 w 194"/>
                <a:gd name="T3" fmla="*/ 0 h 196"/>
                <a:gd name="T4" fmla="*/ 0 w 194"/>
                <a:gd name="T5" fmla="*/ 0 h 196"/>
                <a:gd name="T6" fmla="*/ 0 w 194"/>
                <a:gd name="T7" fmla="*/ 0 h 196"/>
                <a:gd name="T8" fmla="*/ 0 w 194"/>
                <a:gd name="T9" fmla="*/ 0 h 196"/>
                <a:gd name="T10" fmla="*/ 0 w 194"/>
                <a:gd name="T11" fmla="*/ 0 h 196"/>
                <a:gd name="T12" fmla="*/ 0 w 194"/>
                <a:gd name="T13" fmla="*/ 0 h 196"/>
                <a:gd name="T14" fmla="*/ 0 w 194"/>
                <a:gd name="T15" fmla="*/ 0 h 196"/>
                <a:gd name="T16" fmla="*/ 0 w 194"/>
                <a:gd name="T17" fmla="*/ 0 h 196"/>
                <a:gd name="T18" fmla="*/ 0 w 194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6"/>
                <a:gd name="T32" fmla="*/ 194 w 194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6">
                  <a:moveTo>
                    <a:pt x="117" y="196"/>
                  </a:moveTo>
                  <a:lnTo>
                    <a:pt x="144" y="179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7" y="30"/>
                  </a:lnTo>
                  <a:lnTo>
                    <a:pt x="117" y="196"/>
                  </a:lnTo>
                  <a:lnTo>
                    <a:pt x="131" y="190"/>
                  </a:lnTo>
                  <a:lnTo>
                    <a:pt x="144" y="179"/>
                  </a:lnTo>
                  <a:lnTo>
                    <a:pt x="117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6" name="Freeform 425"/>
            <p:cNvSpPr>
              <a:spLocks/>
            </p:cNvSpPr>
            <p:nvPr/>
          </p:nvSpPr>
          <p:spPr bwMode="auto">
            <a:xfrm>
              <a:off x="2917" y="172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5" y="223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2" y="0"/>
                  </a:lnTo>
                  <a:lnTo>
                    <a:pt x="0" y="46"/>
                  </a:lnTo>
                  <a:lnTo>
                    <a:pt x="45" y="37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7" name="Freeform 426"/>
            <p:cNvSpPr>
              <a:spLocks/>
            </p:cNvSpPr>
            <p:nvPr/>
          </p:nvSpPr>
          <p:spPr bwMode="auto">
            <a:xfrm>
              <a:off x="2900" y="1726"/>
              <a:ext cx="24" cy="27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90" y="176"/>
                  </a:moveTo>
                  <a:lnTo>
                    <a:pt x="45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9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9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8" name="Freeform 427"/>
            <p:cNvSpPr>
              <a:spLocks/>
            </p:cNvSpPr>
            <p:nvPr/>
          </p:nvSpPr>
          <p:spPr bwMode="auto">
            <a:xfrm>
              <a:off x="2883" y="1727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5" y="224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4"/>
                  </a:lnTo>
                  <a:lnTo>
                    <a:pt x="69" y="224"/>
                  </a:lnTo>
                  <a:lnTo>
                    <a:pt x="91" y="213"/>
                  </a:lnTo>
                  <a:lnTo>
                    <a:pt x="45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79" name="Freeform 428"/>
            <p:cNvSpPr>
              <a:spLocks/>
            </p:cNvSpPr>
            <p:nvPr/>
          </p:nvSpPr>
          <p:spPr bwMode="auto">
            <a:xfrm>
              <a:off x="2862" y="1733"/>
              <a:ext cx="29" cy="26"/>
            </a:xfrm>
            <a:custGeom>
              <a:avLst/>
              <a:gdLst>
                <a:gd name="T0" fmla="*/ 0 w 172"/>
                <a:gd name="T1" fmla="*/ 0 h 187"/>
                <a:gd name="T2" fmla="*/ 0 w 172"/>
                <a:gd name="T3" fmla="*/ 0 h 187"/>
                <a:gd name="T4" fmla="*/ 0 w 172"/>
                <a:gd name="T5" fmla="*/ 0 h 187"/>
                <a:gd name="T6" fmla="*/ 0 w 172"/>
                <a:gd name="T7" fmla="*/ 0 h 187"/>
                <a:gd name="T8" fmla="*/ 0 w 172"/>
                <a:gd name="T9" fmla="*/ 0 h 187"/>
                <a:gd name="T10" fmla="*/ 0 w 172"/>
                <a:gd name="T11" fmla="*/ 0 h 187"/>
                <a:gd name="T12" fmla="*/ 0 w 172"/>
                <a:gd name="T13" fmla="*/ 0 h 187"/>
                <a:gd name="T14" fmla="*/ 0 w 172"/>
                <a:gd name="T15" fmla="*/ 0 h 187"/>
                <a:gd name="T16" fmla="*/ 0 w 172"/>
                <a:gd name="T17" fmla="*/ 0 h 187"/>
                <a:gd name="T18" fmla="*/ 0 w 172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87"/>
                <a:gd name="T32" fmla="*/ 172 w 172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87">
                  <a:moveTo>
                    <a:pt x="143" y="160"/>
                  </a:moveTo>
                  <a:lnTo>
                    <a:pt x="71" y="187"/>
                  </a:lnTo>
                  <a:lnTo>
                    <a:pt x="172" y="187"/>
                  </a:lnTo>
                  <a:lnTo>
                    <a:pt x="172" y="0"/>
                  </a:lnTo>
                  <a:lnTo>
                    <a:pt x="71" y="0"/>
                  </a:lnTo>
                  <a:lnTo>
                    <a:pt x="0" y="27"/>
                  </a:lnTo>
                  <a:lnTo>
                    <a:pt x="71" y="0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143" y="160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0" name="Freeform 429"/>
            <p:cNvSpPr>
              <a:spLocks/>
            </p:cNvSpPr>
            <p:nvPr/>
          </p:nvSpPr>
          <p:spPr bwMode="auto">
            <a:xfrm>
              <a:off x="2853" y="1736"/>
              <a:ext cx="33" cy="28"/>
            </a:xfrm>
            <a:custGeom>
              <a:avLst/>
              <a:gdLst>
                <a:gd name="T0" fmla="*/ 0 w 194"/>
                <a:gd name="T1" fmla="*/ 0 h 196"/>
                <a:gd name="T2" fmla="*/ 0 w 194"/>
                <a:gd name="T3" fmla="*/ 0 h 196"/>
                <a:gd name="T4" fmla="*/ 0 w 194"/>
                <a:gd name="T5" fmla="*/ 0 h 196"/>
                <a:gd name="T6" fmla="*/ 0 w 194"/>
                <a:gd name="T7" fmla="*/ 0 h 196"/>
                <a:gd name="T8" fmla="*/ 0 w 194"/>
                <a:gd name="T9" fmla="*/ 0 h 196"/>
                <a:gd name="T10" fmla="*/ 0 w 194"/>
                <a:gd name="T11" fmla="*/ 0 h 196"/>
                <a:gd name="T12" fmla="*/ 0 w 194"/>
                <a:gd name="T13" fmla="*/ 0 h 196"/>
                <a:gd name="T14" fmla="*/ 0 w 194"/>
                <a:gd name="T15" fmla="*/ 0 h 196"/>
                <a:gd name="T16" fmla="*/ 0 w 194"/>
                <a:gd name="T17" fmla="*/ 0 h 196"/>
                <a:gd name="T18" fmla="*/ 0 w 194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6"/>
                <a:gd name="T32" fmla="*/ 194 w 194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6">
                  <a:moveTo>
                    <a:pt x="117" y="196"/>
                  </a:moveTo>
                  <a:lnTo>
                    <a:pt x="143" y="179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6" y="30"/>
                  </a:lnTo>
                  <a:lnTo>
                    <a:pt x="117" y="196"/>
                  </a:lnTo>
                  <a:lnTo>
                    <a:pt x="131" y="190"/>
                  </a:lnTo>
                  <a:lnTo>
                    <a:pt x="143" y="179"/>
                  </a:lnTo>
                  <a:lnTo>
                    <a:pt x="117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1" name="Freeform 430"/>
            <p:cNvSpPr>
              <a:spLocks/>
            </p:cNvSpPr>
            <p:nvPr/>
          </p:nvSpPr>
          <p:spPr bwMode="auto">
            <a:xfrm>
              <a:off x="2841" y="174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5" y="223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45" y="37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2" name="Freeform 431"/>
            <p:cNvSpPr>
              <a:spLocks/>
            </p:cNvSpPr>
            <p:nvPr/>
          </p:nvSpPr>
          <p:spPr bwMode="auto">
            <a:xfrm>
              <a:off x="2824" y="1746"/>
              <a:ext cx="24" cy="27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90" y="176"/>
                  </a:moveTo>
                  <a:lnTo>
                    <a:pt x="44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9"/>
                  </a:lnTo>
                  <a:lnTo>
                    <a:pt x="44" y="0"/>
                  </a:lnTo>
                  <a:lnTo>
                    <a:pt x="21" y="0"/>
                  </a:lnTo>
                  <a:lnTo>
                    <a:pt x="0" y="9"/>
                  </a:lnTo>
                  <a:lnTo>
                    <a:pt x="9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3" name="Freeform 432"/>
            <p:cNvSpPr>
              <a:spLocks/>
            </p:cNvSpPr>
            <p:nvPr/>
          </p:nvSpPr>
          <p:spPr bwMode="auto">
            <a:xfrm>
              <a:off x="2807" y="1747"/>
              <a:ext cx="32" cy="31"/>
            </a:xfrm>
            <a:custGeom>
              <a:avLst/>
              <a:gdLst>
                <a:gd name="T0" fmla="*/ 0 w 192"/>
                <a:gd name="T1" fmla="*/ 0 h 214"/>
                <a:gd name="T2" fmla="*/ 0 w 192"/>
                <a:gd name="T3" fmla="*/ 0 h 214"/>
                <a:gd name="T4" fmla="*/ 0 w 192"/>
                <a:gd name="T5" fmla="*/ 0 h 214"/>
                <a:gd name="T6" fmla="*/ 0 w 192"/>
                <a:gd name="T7" fmla="*/ 0 h 214"/>
                <a:gd name="T8" fmla="*/ 0 w 192"/>
                <a:gd name="T9" fmla="*/ 0 h 214"/>
                <a:gd name="T10" fmla="*/ 0 w 192"/>
                <a:gd name="T11" fmla="*/ 0 h 214"/>
                <a:gd name="T12" fmla="*/ 0 w 192"/>
                <a:gd name="T13" fmla="*/ 0 h 214"/>
                <a:gd name="T14" fmla="*/ 0 w 192"/>
                <a:gd name="T15" fmla="*/ 0 h 214"/>
                <a:gd name="T16" fmla="*/ 0 w 192"/>
                <a:gd name="T17" fmla="*/ 0 h 214"/>
                <a:gd name="T18" fmla="*/ 0 w 192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14"/>
                <a:gd name="T32" fmla="*/ 192 w 192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14">
                  <a:moveTo>
                    <a:pt x="91" y="214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91" y="213"/>
                  </a:lnTo>
                  <a:lnTo>
                    <a:pt x="91" y="21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4" name="Freeform 433"/>
            <p:cNvSpPr>
              <a:spLocks/>
            </p:cNvSpPr>
            <p:nvPr/>
          </p:nvSpPr>
          <p:spPr bwMode="auto">
            <a:xfrm>
              <a:off x="2790" y="1754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6" y="224"/>
                  </a:moveTo>
                  <a:lnTo>
                    <a:pt x="90" y="213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46" y="37"/>
                  </a:lnTo>
                  <a:lnTo>
                    <a:pt x="46" y="224"/>
                  </a:lnTo>
                  <a:lnTo>
                    <a:pt x="69" y="224"/>
                  </a:lnTo>
                  <a:lnTo>
                    <a:pt x="90" y="213"/>
                  </a:lnTo>
                  <a:lnTo>
                    <a:pt x="46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5" name="Freeform 434"/>
            <p:cNvSpPr>
              <a:spLocks/>
            </p:cNvSpPr>
            <p:nvPr/>
          </p:nvSpPr>
          <p:spPr bwMode="auto">
            <a:xfrm>
              <a:off x="2782" y="1759"/>
              <a:ext cx="16" cy="27"/>
            </a:xfrm>
            <a:custGeom>
              <a:avLst/>
              <a:gdLst>
                <a:gd name="T0" fmla="*/ 0 w 97"/>
                <a:gd name="T1" fmla="*/ 0 h 187"/>
                <a:gd name="T2" fmla="*/ 0 w 97"/>
                <a:gd name="T3" fmla="*/ 0 h 187"/>
                <a:gd name="T4" fmla="*/ 0 w 97"/>
                <a:gd name="T5" fmla="*/ 0 h 187"/>
                <a:gd name="T6" fmla="*/ 0 w 97"/>
                <a:gd name="T7" fmla="*/ 0 h 187"/>
                <a:gd name="T8" fmla="*/ 0 w 97"/>
                <a:gd name="T9" fmla="*/ 0 h 187"/>
                <a:gd name="T10" fmla="*/ 0 w 97"/>
                <a:gd name="T11" fmla="*/ 0 h 187"/>
                <a:gd name="T12" fmla="*/ 0 w 97"/>
                <a:gd name="T13" fmla="*/ 0 h 187"/>
                <a:gd name="T14" fmla="*/ 0 w 97"/>
                <a:gd name="T15" fmla="*/ 0 h 187"/>
                <a:gd name="T16" fmla="*/ 0 w 97"/>
                <a:gd name="T17" fmla="*/ 0 h 187"/>
                <a:gd name="T18" fmla="*/ 0 w 9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187"/>
                <a:gd name="T32" fmla="*/ 97 w 9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187">
                  <a:moveTo>
                    <a:pt x="91" y="176"/>
                  </a:moveTo>
                  <a:lnTo>
                    <a:pt x="45" y="187"/>
                  </a:lnTo>
                  <a:lnTo>
                    <a:pt x="97" y="187"/>
                  </a:lnTo>
                  <a:lnTo>
                    <a:pt x="97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6" name="Freeform 435"/>
            <p:cNvSpPr>
              <a:spLocks/>
            </p:cNvSpPr>
            <p:nvPr/>
          </p:nvSpPr>
          <p:spPr bwMode="auto">
            <a:xfrm>
              <a:off x="2765" y="1761"/>
              <a:ext cx="32" cy="30"/>
            </a:xfrm>
            <a:custGeom>
              <a:avLst/>
              <a:gdLst>
                <a:gd name="T0" fmla="*/ 0 w 192"/>
                <a:gd name="T1" fmla="*/ 0 h 213"/>
                <a:gd name="T2" fmla="*/ 0 w 192"/>
                <a:gd name="T3" fmla="*/ 0 h 213"/>
                <a:gd name="T4" fmla="*/ 0 w 192"/>
                <a:gd name="T5" fmla="*/ 0 h 213"/>
                <a:gd name="T6" fmla="*/ 0 w 192"/>
                <a:gd name="T7" fmla="*/ 0 h 213"/>
                <a:gd name="T8" fmla="*/ 0 w 192"/>
                <a:gd name="T9" fmla="*/ 0 h 213"/>
                <a:gd name="T10" fmla="*/ 0 w 192"/>
                <a:gd name="T11" fmla="*/ 0 h 213"/>
                <a:gd name="T12" fmla="*/ 0 w 192"/>
                <a:gd name="T13" fmla="*/ 0 h 213"/>
                <a:gd name="T14" fmla="*/ 0 w 192"/>
                <a:gd name="T15" fmla="*/ 0 h 213"/>
                <a:gd name="T16" fmla="*/ 0 w 192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13"/>
                <a:gd name="T29" fmla="*/ 192 w 192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13">
                  <a:moveTo>
                    <a:pt x="90" y="213"/>
                  </a:moveTo>
                  <a:lnTo>
                    <a:pt x="90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90" y="2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7" name="Freeform 436"/>
            <p:cNvSpPr>
              <a:spLocks/>
            </p:cNvSpPr>
            <p:nvPr/>
          </p:nvSpPr>
          <p:spPr bwMode="auto">
            <a:xfrm>
              <a:off x="2748" y="1767"/>
              <a:ext cx="32" cy="31"/>
            </a:xfrm>
            <a:custGeom>
              <a:avLst/>
              <a:gdLst>
                <a:gd name="T0" fmla="*/ 0 w 192"/>
                <a:gd name="T1" fmla="*/ 0 h 214"/>
                <a:gd name="T2" fmla="*/ 0 w 192"/>
                <a:gd name="T3" fmla="*/ 0 h 214"/>
                <a:gd name="T4" fmla="*/ 0 w 192"/>
                <a:gd name="T5" fmla="*/ 0 h 214"/>
                <a:gd name="T6" fmla="*/ 0 w 192"/>
                <a:gd name="T7" fmla="*/ 0 h 214"/>
                <a:gd name="T8" fmla="*/ 0 w 192"/>
                <a:gd name="T9" fmla="*/ 0 h 214"/>
                <a:gd name="T10" fmla="*/ 0 w 192"/>
                <a:gd name="T11" fmla="*/ 0 h 214"/>
                <a:gd name="T12" fmla="*/ 0 w 192"/>
                <a:gd name="T13" fmla="*/ 0 h 214"/>
                <a:gd name="T14" fmla="*/ 0 w 192"/>
                <a:gd name="T15" fmla="*/ 0 h 214"/>
                <a:gd name="T16" fmla="*/ 0 w 192"/>
                <a:gd name="T17" fmla="*/ 0 h 214"/>
                <a:gd name="T18" fmla="*/ 0 w 192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14"/>
                <a:gd name="T32" fmla="*/ 192 w 192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14">
                  <a:moveTo>
                    <a:pt x="91" y="214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91" y="213"/>
                  </a:lnTo>
                  <a:lnTo>
                    <a:pt x="91" y="21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8" name="Freeform 437"/>
            <p:cNvSpPr>
              <a:spLocks/>
            </p:cNvSpPr>
            <p:nvPr/>
          </p:nvSpPr>
          <p:spPr bwMode="auto">
            <a:xfrm>
              <a:off x="2731" y="1774"/>
              <a:ext cx="32" cy="32"/>
            </a:xfrm>
            <a:custGeom>
              <a:avLst/>
              <a:gdLst>
                <a:gd name="T0" fmla="*/ 0 w 192"/>
                <a:gd name="T1" fmla="*/ 0 h 224"/>
                <a:gd name="T2" fmla="*/ 0 w 192"/>
                <a:gd name="T3" fmla="*/ 0 h 224"/>
                <a:gd name="T4" fmla="*/ 0 w 192"/>
                <a:gd name="T5" fmla="*/ 0 h 224"/>
                <a:gd name="T6" fmla="*/ 0 w 192"/>
                <a:gd name="T7" fmla="*/ 0 h 224"/>
                <a:gd name="T8" fmla="*/ 0 w 192"/>
                <a:gd name="T9" fmla="*/ 0 h 224"/>
                <a:gd name="T10" fmla="*/ 0 w 192"/>
                <a:gd name="T11" fmla="*/ 0 h 224"/>
                <a:gd name="T12" fmla="*/ 0 w 192"/>
                <a:gd name="T13" fmla="*/ 0 h 224"/>
                <a:gd name="T14" fmla="*/ 0 w 192"/>
                <a:gd name="T15" fmla="*/ 0 h 224"/>
                <a:gd name="T16" fmla="*/ 0 w 192"/>
                <a:gd name="T17" fmla="*/ 0 h 224"/>
                <a:gd name="T18" fmla="*/ 0 w 19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4"/>
                <a:gd name="T32" fmla="*/ 192 w 19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4">
                  <a:moveTo>
                    <a:pt x="46" y="224"/>
                  </a:moveTo>
                  <a:lnTo>
                    <a:pt x="91" y="213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46" y="37"/>
                  </a:lnTo>
                  <a:lnTo>
                    <a:pt x="46" y="224"/>
                  </a:lnTo>
                  <a:lnTo>
                    <a:pt x="69" y="224"/>
                  </a:lnTo>
                  <a:lnTo>
                    <a:pt x="91" y="213"/>
                  </a:lnTo>
                  <a:lnTo>
                    <a:pt x="46" y="22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89" name="Freeform 438"/>
            <p:cNvSpPr>
              <a:spLocks/>
            </p:cNvSpPr>
            <p:nvPr/>
          </p:nvSpPr>
          <p:spPr bwMode="auto">
            <a:xfrm>
              <a:off x="2723" y="1779"/>
              <a:ext cx="16" cy="27"/>
            </a:xfrm>
            <a:custGeom>
              <a:avLst/>
              <a:gdLst>
                <a:gd name="T0" fmla="*/ 0 w 97"/>
                <a:gd name="T1" fmla="*/ 0 h 187"/>
                <a:gd name="T2" fmla="*/ 0 w 97"/>
                <a:gd name="T3" fmla="*/ 0 h 187"/>
                <a:gd name="T4" fmla="*/ 0 w 97"/>
                <a:gd name="T5" fmla="*/ 0 h 187"/>
                <a:gd name="T6" fmla="*/ 0 w 97"/>
                <a:gd name="T7" fmla="*/ 0 h 187"/>
                <a:gd name="T8" fmla="*/ 0 w 97"/>
                <a:gd name="T9" fmla="*/ 0 h 187"/>
                <a:gd name="T10" fmla="*/ 0 w 97"/>
                <a:gd name="T11" fmla="*/ 0 h 187"/>
                <a:gd name="T12" fmla="*/ 0 w 97"/>
                <a:gd name="T13" fmla="*/ 0 h 187"/>
                <a:gd name="T14" fmla="*/ 0 w 97"/>
                <a:gd name="T15" fmla="*/ 0 h 187"/>
                <a:gd name="T16" fmla="*/ 0 w 97"/>
                <a:gd name="T17" fmla="*/ 0 h 187"/>
                <a:gd name="T18" fmla="*/ 0 w 9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187"/>
                <a:gd name="T32" fmla="*/ 97 w 9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187">
                  <a:moveTo>
                    <a:pt x="91" y="176"/>
                  </a:moveTo>
                  <a:lnTo>
                    <a:pt x="46" y="187"/>
                  </a:lnTo>
                  <a:lnTo>
                    <a:pt x="97" y="187"/>
                  </a:lnTo>
                  <a:lnTo>
                    <a:pt x="97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0" name="Freeform 439"/>
            <p:cNvSpPr>
              <a:spLocks/>
            </p:cNvSpPr>
            <p:nvPr/>
          </p:nvSpPr>
          <p:spPr bwMode="auto">
            <a:xfrm>
              <a:off x="2706" y="1781"/>
              <a:ext cx="32" cy="30"/>
            </a:xfrm>
            <a:custGeom>
              <a:avLst/>
              <a:gdLst>
                <a:gd name="T0" fmla="*/ 0 w 192"/>
                <a:gd name="T1" fmla="*/ 0 h 213"/>
                <a:gd name="T2" fmla="*/ 0 w 192"/>
                <a:gd name="T3" fmla="*/ 0 h 213"/>
                <a:gd name="T4" fmla="*/ 0 w 192"/>
                <a:gd name="T5" fmla="*/ 0 h 213"/>
                <a:gd name="T6" fmla="*/ 0 w 192"/>
                <a:gd name="T7" fmla="*/ 0 h 213"/>
                <a:gd name="T8" fmla="*/ 0 w 192"/>
                <a:gd name="T9" fmla="*/ 0 h 213"/>
                <a:gd name="T10" fmla="*/ 0 w 192"/>
                <a:gd name="T11" fmla="*/ 0 h 213"/>
                <a:gd name="T12" fmla="*/ 0 w 192"/>
                <a:gd name="T13" fmla="*/ 0 h 213"/>
                <a:gd name="T14" fmla="*/ 0 w 192"/>
                <a:gd name="T15" fmla="*/ 0 h 213"/>
                <a:gd name="T16" fmla="*/ 0 w 192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13"/>
                <a:gd name="T29" fmla="*/ 192 w 192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13">
                  <a:moveTo>
                    <a:pt x="90" y="213"/>
                  </a:moveTo>
                  <a:lnTo>
                    <a:pt x="90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90" y="2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1" name="Freeform 440"/>
            <p:cNvSpPr>
              <a:spLocks/>
            </p:cNvSpPr>
            <p:nvPr/>
          </p:nvSpPr>
          <p:spPr bwMode="auto">
            <a:xfrm>
              <a:off x="2684" y="1787"/>
              <a:ext cx="37" cy="31"/>
            </a:xfrm>
            <a:custGeom>
              <a:avLst/>
              <a:gdLst>
                <a:gd name="T0" fmla="*/ 0 w 218"/>
                <a:gd name="T1" fmla="*/ 0 h 214"/>
                <a:gd name="T2" fmla="*/ 0 w 218"/>
                <a:gd name="T3" fmla="*/ 0 h 214"/>
                <a:gd name="T4" fmla="*/ 0 w 218"/>
                <a:gd name="T5" fmla="*/ 0 h 214"/>
                <a:gd name="T6" fmla="*/ 0 w 218"/>
                <a:gd name="T7" fmla="*/ 0 h 214"/>
                <a:gd name="T8" fmla="*/ 0 w 218"/>
                <a:gd name="T9" fmla="*/ 0 h 214"/>
                <a:gd name="T10" fmla="*/ 0 w 218"/>
                <a:gd name="T11" fmla="*/ 0 h 214"/>
                <a:gd name="T12" fmla="*/ 0 w 218"/>
                <a:gd name="T13" fmla="*/ 0 h 214"/>
                <a:gd name="T14" fmla="*/ 0 w 218"/>
                <a:gd name="T15" fmla="*/ 0 h 214"/>
                <a:gd name="T16" fmla="*/ 0 w 218"/>
                <a:gd name="T17" fmla="*/ 0 h 214"/>
                <a:gd name="T18" fmla="*/ 0 w 218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4"/>
                <a:gd name="T32" fmla="*/ 218 w 218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4">
                  <a:moveTo>
                    <a:pt x="143" y="196"/>
                  </a:moveTo>
                  <a:lnTo>
                    <a:pt x="117" y="214"/>
                  </a:lnTo>
                  <a:lnTo>
                    <a:pt x="218" y="167"/>
                  </a:lnTo>
                  <a:lnTo>
                    <a:pt x="128" y="0"/>
                  </a:lnTo>
                  <a:lnTo>
                    <a:pt x="26" y="47"/>
                  </a:lnTo>
                  <a:lnTo>
                    <a:pt x="0" y="65"/>
                  </a:lnTo>
                  <a:lnTo>
                    <a:pt x="26" y="47"/>
                  </a:lnTo>
                  <a:lnTo>
                    <a:pt x="13" y="54"/>
                  </a:lnTo>
                  <a:lnTo>
                    <a:pt x="0" y="65"/>
                  </a:lnTo>
                  <a:lnTo>
                    <a:pt x="143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2" name="Freeform 441"/>
            <p:cNvSpPr>
              <a:spLocks/>
            </p:cNvSpPr>
            <p:nvPr/>
          </p:nvSpPr>
          <p:spPr bwMode="auto">
            <a:xfrm>
              <a:off x="2676" y="1797"/>
              <a:ext cx="32" cy="29"/>
            </a:xfrm>
            <a:custGeom>
              <a:avLst/>
              <a:gdLst>
                <a:gd name="T0" fmla="*/ 0 w 194"/>
                <a:gd name="T1" fmla="*/ 0 h 205"/>
                <a:gd name="T2" fmla="*/ 0 w 194"/>
                <a:gd name="T3" fmla="*/ 0 h 205"/>
                <a:gd name="T4" fmla="*/ 0 w 194"/>
                <a:gd name="T5" fmla="*/ 0 h 205"/>
                <a:gd name="T6" fmla="*/ 0 w 194"/>
                <a:gd name="T7" fmla="*/ 0 h 205"/>
                <a:gd name="T8" fmla="*/ 0 w 194"/>
                <a:gd name="T9" fmla="*/ 0 h 205"/>
                <a:gd name="T10" fmla="*/ 0 w 194"/>
                <a:gd name="T11" fmla="*/ 0 h 205"/>
                <a:gd name="T12" fmla="*/ 0 w 194"/>
                <a:gd name="T13" fmla="*/ 0 h 205"/>
                <a:gd name="T14" fmla="*/ 0 w 194"/>
                <a:gd name="T15" fmla="*/ 0 h 205"/>
                <a:gd name="T16" fmla="*/ 0 w 194"/>
                <a:gd name="T17" fmla="*/ 0 h 205"/>
                <a:gd name="T18" fmla="*/ 0 w 194"/>
                <a:gd name="T19" fmla="*/ 0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5"/>
                <a:gd name="T32" fmla="*/ 194 w 194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5">
                  <a:moveTo>
                    <a:pt x="73" y="205"/>
                  </a:moveTo>
                  <a:lnTo>
                    <a:pt x="144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73" y="19"/>
                  </a:lnTo>
                  <a:lnTo>
                    <a:pt x="73" y="205"/>
                  </a:lnTo>
                  <a:lnTo>
                    <a:pt x="115" y="205"/>
                  </a:lnTo>
                  <a:lnTo>
                    <a:pt x="144" y="178"/>
                  </a:lnTo>
                  <a:lnTo>
                    <a:pt x="73" y="205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3" name="Freeform 442"/>
            <p:cNvSpPr>
              <a:spLocks/>
            </p:cNvSpPr>
            <p:nvPr/>
          </p:nvSpPr>
          <p:spPr bwMode="auto">
            <a:xfrm>
              <a:off x="2663" y="1799"/>
              <a:ext cx="25" cy="27"/>
            </a:xfrm>
            <a:custGeom>
              <a:avLst/>
              <a:gdLst>
                <a:gd name="T0" fmla="*/ 0 w 148"/>
                <a:gd name="T1" fmla="*/ 0 h 186"/>
                <a:gd name="T2" fmla="*/ 0 w 148"/>
                <a:gd name="T3" fmla="*/ 0 h 186"/>
                <a:gd name="T4" fmla="*/ 0 w 148"/>
                <a:gd name="T5" fmla="*/ 0 h 186"/>
                <a:gd name="T6" fmla="*/ 0 w 148"/>
                <a:gd name="T7" fmla="*/ 0 h 186"/>
                <a:gd name="T8" fmla="*/ 0 w 148"/>
                <a:gd name="T9" fmla="*/ 0 h 186"/>
                <a:gd name="T10" fmla="*/ 0 w 148"/>
                <a:gd name="T11" fmla="*/ 0 h 186"/>
                <a:gd name="T12" fmla="*/ 0 w 148"/>
                <a:gd name="T13" fmla="*/ 0 h 186"/>
                <a:gd name="T14" fmla="*/ 0 w 148"/>
                <a:gd name="T15" fmla="*/ 0 h 186"/>
                <a:gd name="T16" fmla="*/ 0 w 148"/>
                <a:gd name="T17" fmla="*/ 0 h 186"/>
                <a:gd name="T18" fmla="*/ 0 w 148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"/>
                <a:gd name="T31" fmla="*/ 0 h 186"/>
                <a:gd name="T32" fmla="*/ 148 w 148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" h="186">
                  <a:moveTo>
                    <a:pt x="91" y="176"/>
                  </a:moveTo>
                  <a:lnTo>
                    <a:pt x="46" y="186"/>
                  </a:lnTo>
                  <a:lnTo>
                    <a:pt x="148" y="186"/>
                  </a:lnTo>
                  <a:lnTo>
                    <a:pt x="148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4" name="Freeform 443"/>
            <p:cNvSpPr>
              <a:spLocks/>
            </p:cNvSpPr>
            <p:nvPr/>
          </p:nvSpPr>
          <p:spPr bwMode="auto">
            <a:xfrm>
              <a:off x="2642" y="1801"/>
              <a:ext cx="36" cy="30"/>
            </a:xfrm>
            <a:custGeom>
              <a:avLst/>
              <a:gdLst>
                <a:gd name="T0" fmla="*/ 0 w 218"/>
                <a:gd name="T1" fmla="*/ 0 h 213"/>
                <a:gd name="T2" fmla="*/ 0 w 218"/>
                <a:gd name="T3" fmla="*/ 0 h 213"/>
                <a:gd name="T4" fmla="*/ 0 w 218"/>
                <a:gd name="T5" fmla="*/ 0 h 213"/>
                <a:gd name="T6" fmla="*/ 0 w 218"/>
                <a:gd name="T7" fmla="*/ 0 h 213"/>
                <a:gd name="T8" fmla="*/ 0 w 218"/>
                <a:gd name="T9" fmla="*/ 0 h 213"/>
                <a:gd name="T10" fmla="*/ 0 w 218"/>
                <a:gd name="T11" fmla="*/ 0 h 213"/>
                <a:gd name="T12" fmla="*/ 0 w 218"/>
                <a:gd name="T13" fmla="*/ 0 h 213"/>
                <a:gd name="T14" fmla="*/ 0 w 218"/>
                <a:gd name="T15" fmla="*/ 0 h 213"/>
                <a:gd name="T16" fmla="*/ 0 w 218"/>
                <a:gd name="T17" fmla="*/ 0 h 213"/>
                <a:gd name="T18" fmla="*/ 0 w 218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3"/>
                <a:gd name="T32" fmla="*/ 218 w 218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3">
                  <a:moveTo>
                    <a:pt x="143" y="195"/>
                  </a:moveTo>
                  <a:lnTo>
                    <a:pt x="117" y="213"/>
                  </a:lnTo>
                  <a:lnTo>
                    <a:pt x="218" y="166"/>
                  </a:lnTo>
                  <a:lnTo>
                    <a:pt x="127" y="0"/>
                  </a:lnTo>
                  <a:lnTo>
                    <a:pt x="26" y="47"/>
                  </a:lnTo>
                  <a:lnTo>
                    <a:pt x="0" y="64"/>
                  </a:lnTo>
                  <a:lnTo>
                    <a:pt x="26" y="47"/>
                  </a:lnTo>
                  <a:lnTo>
                    <a:pt x="12" y="53"/>
                  </a:lnTo>
                  <a:lnTo>
                    <a:pt x="0" y="64"/>
                  </a:lnTo>
                  <a:lnTo>
                    <a:pt x="143" y="195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5" name="Freeform 444"/>
            <p:cNvSpPr>
              <a:spLocks/>
            </p:cNvSpPr>
            <p:nvPr/>
          </p:nvSpPr>
          <p:spPr bwMode="auto">
            <a:xfrm>
              <a:off x="2634" y="1810"/>
              <a:ext cx="32" cy="28"/>
            </a:xfrm>
            <a:custGeom>
              <a:avLst/>
              <a:gdLst>
                <a:gd name="T0" fmla="*/ 0 w 194"/>
                <a:gd name="T1" fmla="*/ 0 h 196"/>
                <a:gd name="T2" fmla="*/ 0 w 194"/>
                <a:gd name="T3" fmla="*/ 0 h 196"/>
                <a:gd name="T4" fmla="*/ 0 w 194"/>
                <a:gd name="T5" fmla="*/ 0 h 196"/>
                <a:gd name="T6" fmla="*/ 0 w 194"/>
                <a:gd name="T7" fmla="*/ 0 h 196"/>
                <a:gd name="T8" fmla="*/ 0 w 194"/>
                <a:gd name="T9" fmla="*/ 0 h 196"/>
                <a:gd name="T10" fmla="*/ 0 w 194"/>
                <a:gd name="T11" fmla="*/ 0 h 196"/>
                <a:gd name="T12" fmla="*/ 0 w 194"/>
                <a:gd name="T13" fmla="*/ 0 h 196"/>
                <a:gd name="T14" fmla="*/ 0 w 194"/>
                <a:gd name="T15" fmla="*/ 0 h 196"/>
                <a:gd name="T16" fmla="*/ 0 w 194"/>
                <a:gd name="T17" fmla="*/ 0 h 196"/>
                <a:gd name="T18" fmla="*/ 0 w 194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6"/>
                <a:gd name="T32" fmla="*/ 194 w 194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6">
                  <a:moveTo>
                    <a:pt x="117" y="196"/>
                  </a:moveTo>
                  <a:lnTo>
                    <a:pt x="143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6" y="29"/>
                  </a:lnTo>
                  <a:lnTo>
                    <a:pt x="117" y="196"/>
                  </a:lnTo>
                  <a:lnTo>
                    <a:pt x="132" y="189"/>
                  </a:lnTo>
                  <a:lnTo>
                    <a:pt x="143" y="178"/>
                  </a:lnTo>
                  <a:lnTo>
                    <a:pt x="117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6" name="Freeform 445"/>
            <p:cNvSpPr>
              <a:spLocks/>
            </p:cNvSpPr>
            <p:nvPr/>
          </p:nvSpPr>
          <p:spPr bwMode="auto">
            <a:xfrm>
              <a:off x="2621" y="1814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6" y="37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7" name="Freeform 446"/>
            <p:cNvSpPr>
              <a:spLocks/>
            </p:cNvSpPr>
            <p:nvPr/>
          </p:nvSpPr>
          <p:spPr bwMode="auto">
            <a:xfrm>
              <a:off x="2600" y="1819"/>
              <a:ext cx="29" cy="27"/>
            </a:xfrm>
            <a:custGeom>
              <a:avLst/>
              <a:gdLst>
                <a:gd name="T0" fmla="*/ 0 w 174"/>
                <a:gd name="T1" fmla="*/ 0 h 186"/>
                <a:gd name="T2" fmla="*/ 0 w 174"/>
                <a:gd name="T3" fmla="*/ 0 h 186"/>
                <a:gd name="T4" fmla="*/ 0 w 174"/>
                <a:gd name="T5" fmla="*/ 0 h 186"/>
                <a:gd name="T6" fmla="*/ 0 w 174"/>
                <a:gd name="T7" fmla="*/ 0 h 186"/>
                <a:gd name="T8" fmla="*/ 0 w 174"/>
                <a:gd name="T9" fmla="*/ 0 h 186"/>
                <a:gd name="T10" fmla="*/ 0 w 174"/>
                <a:gd name="T11" fmla="*/ 0 h 186"/>
                <a:gd name="T12" fmla="*/ 0 w 174"/>
                <a:gd name="T13" fmla="*/ 0 h 186"/>
                <a:gd name="T14" fmla="*/ 0 w 174"/>
                <a:gd name="T15" fmla="*/ 0 h 186"/>
                <a:gd name="T16" fmla="*/ 0 w 174"/>
                <a:gd name="T17" fmla="*/ 0 h 186"/>
                <a:gd name="T18" fmla="*/ 0 w 174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186"/>
                <a:gd name="T32" fmla="*/ 174 w 174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186">
                  <a:moveTo>
                    <a:pt x="144" y="159"/>
                  </a:moveTo>
                  <a:lnTo>
                    <a:pt x="72" y="186"/>
                  </a:lnTo>
                  <a:lnTo>
                    <a:pt x="174" y="186"/>
                  </a:lnTo>
                  <a:lnTo>
                    <a:pt x="174" y="0"/>
                  </a:lnTo>
                  <a:lnTo>
                    <a:pt x="72" y="0"/>
                  </a:lnTo>
                  <a:lnTo>
                    <a:pt x="0" y="27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144" y="15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8" name="Freeform 447"/>
            <p:cNvSpPr>
              <a:spLocks/>
            </p:cNvSpPr>
            <p:nvPr/>
          </p:nvSpPr>
          <p:spPr bwMode="auto">
            <a:xfrm>
              <a:off x="2591" y="1823"/>
              <a:ext cx="33" cy="28"/>
            </a:xfrm>
            <a:custGeom>
              <a:avLst/>
              <a:gdLst>
                <a:gd name="T0" fmla="*/ 0 w 195"/>
                <a:gd name="T1" fmla="*/ 0 h 196"/>
                <a:gd name="T2" fmla="*/ 0 w 195"/>
                <a:gd name="T3" fmla="*/ 0 h 196"/>
                <a:gd name="T4" fmla="*/ 0 w 195"/>
                <a:gd name="T5" fmla="*/ 0 h 196"/>
                <a:gd name="T6" fmla="*/ 0 w 195"/>
                <a:gd name="T7" fmla="*/ 0 h 196"/>
                <a:gd name="T8" fmla="*/ 0 w 195"/>
                <a:gd name="T9" fmla="*/ 0 h 196"/>
                <a:gd name="T10" fmla="*/ 0 w 195"/>
                <a:gd name="T11" fmla="*/ 0 h 196"/>
                <a:gd name="T12" fmla="*/ 0 w 195"/>
                <a:gd name="T13" fmla="*/ 0 h 196"/>
                <a:gd name="T14" fmla="*/ 0 w 195"/>
                <a:gd name="T15" fmla="*/ 0 h 196"/>
                <a:gd name="T16" fmla="*/ 0 w 195"/>
                <a:gd name="T17" fmla="*/ 0 h 196"/>
                <a:gd name="T18" fmla="*/ 0 w 195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196"/>
                <a:gd name="T32" fmla="*/ 195 w 195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196">
                  <a:moveTo>
                    <a:pt x="117" y="196"/>
                  </a:moveTo>
                  <a:lnTo>
                    <a:pt x="144" y="179"/>
                  </a:lnTo>
                  <a:lnTo>
                    <a:pt x="195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7" y="29"/>
                  </a:lnTo>
                  <a:lnTo>
                    <a:pt x="117" y="196"/>
                  </a:lnTo>
                  <a:lnTo>
                    <a:pt x="132" y="190"/>
                  </a:lnTo>
                  <a:lnTo>
                    <a:pt x="144" y="179"/>
                  </a:lnTo>
                  <a:lnTo>
                    <a:pt x="117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99" name="Freeform 448"/>
            <p:cNvSpPr>
              <a:spLocks/>
            </p:cNvSpPr>
            <p:nvPr/>
          </p:nvSpPr>
          <p:spPr bwMode="auto">
            <a:xfrm>
              <a:off x="2575" y="1827"/>
              <a:ext cx="36" cy="31"/>
            </a:xfrm>
            <a:custGeom>
              <a:avLst/>
              <a:gdLst>
                <a:gd name="T0" fmla="*/ 0 w 218"/>
                <a:gd name="T1" fmla="*/ 0 h 214"/>
                <a:gd name="T2" fmla="*/ 0 w 218"/>
                <a:gd name="T3" fmla="*/ 0 h 214"/>
                <a:gd name="T4" fmla="*/ 0 w 218"/>
                <a:gd name="T5" fmla="*/ 0 h 214"/>
                <a:gd name="T6" fmla="*/ 0 w 218"/>
                <a:gd name="T7" fmla="*/ 0 h 214"/>
                <a:gd name="T8" fmla="*/ 0 w 218"/>
                <a:gd name="T9" fmla="*/ 0 h 214"/>
                <a:gd name="T10" fmla="*/ 0 w 218"/>
                <a:gd name="T11" fmla="*/ 0 h 214"/>
                <a:gd name="T12" fmla="*/ 0 w 218"/>
                <a:gd name="T13" fmla="*/ 0 h 214"/>
                <a:gd name="T14" fmla="*/ 0 w 218"/>
                <a:gd name="T15" fmla="*/ 0 h 214"/>
                <a:gd name="T16" fmla="*/ 0 w 218"/>
                <a:gd name="T17" fmla="*/ 0 h 214"/>
                <a:gd name="T18" fmla="*/ 0 w 218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4"/>
                <a:gd name="T32" fmla="*/ 218 w 218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4">
                  <a:moveTo>
                    <a:pt x="143" y="196"/>
                  </a:moveTo>
                  <a:lnTo>
                    <a:pt x="117" y="214"/>
                  </a:lnTo>
                  <a:lnTo>
                    <a:pt x="218" y="167"/>
                  </a:lnTo>
                  <a:lnTo>
                    <a:pt x="128" y="0"/>
                  </a:lnTo>
                  <a:lnTo>
                    <a:pt x="26" y="47"/>
                  </a:lnTo>
                  <a:lnTo>
                    <a:pt x="0" y="65"/>
                  </a:lnTo>
                  <a:lnTo>
                    <a:pt x="26" y="47"/>
                  </a:lnTo>
                  <a:lnTo>
                    <a:pt x="13" y="54"/>
                  </a:lnTo>
                  <a:lnTo>
                    <a:pt x="0" y="65"/>
                  </a:lnTo>
                  <a:lnTo>
                    <a:pt x="143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0" name="Freeform 449"/>
            <p:cNvSpPr>
              <a:spLocks/>
            </p:cNvSpPr>
            <p:nvPr/>
          </p:nvSpPr>
          <p:spPr bwMode="auto">
            <a:xfrm>
              <a:off x="2566" y="1837"/>
              <a:ext cx="32" cy="28"/>
            </a:xfrm>
            <a:custGeom>
              <a:avLst/>
              <a:gdLst>
                <a:gd name="T0" fmla="*/ 0 w 194"/>
                <a:gd name="T1" fmla="*/ 0 h 196"/>
                <a:gd name="T2" fmla="*/ 0 w 194"/>
                <a:gd name="T3" fmla="*/ 0 h 196"/>
                <a:gd name="T4" fmla="*/ 0 w 194"/>
                <a:gd name="T5" fmla="*/ 0 h 196"/>
                <a:gd name="T6" fmla="*/ 0 w 194"/>
                <a:gd name="T7" fmla="*/ 0 h 196"/>
                <a:gd name="T8" fmla="*/ 0 w 194"/>
                <a:gd name="T9" fmla="*/ 0 h 196"/>
                <a:gd name="T10" fmla="*/ 0 w 194"/>
                <a:gd name="T11" fmla="*/ 0 h 196"/>
                <a:gd name="T12" fmla="*/ 0 w 194"/>
                <a:gd name="T13" fmla="*/ 0 h 196"/>
                <a:gd name="T14" fmla="*/ 0 w 194"/>
                <a:gd name="T15" fmla="*/ 0 h 196"/>
                <a:gd name="T16" fmla="*/ 0 w 194"/>
                <a:gd name="T17" fmla="*/ 0 h 196"/>
                <a:gd name="T18" fmla="*/ 0 w 194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6"/>
                <a:gd name="T32" fmla="*/ 194 w 194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6">
                  <a:moveTo>
                    <a:pt x="117" y="196"/>
                  </a:moveTo>
                  <a:lnTo>
                    <a:pt x="144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7" y="29"/>
                  </a:lnTo>
                  <a:lnTo>
                    <a:pt x="117" y="195"/>
                  </a:lnTo>
                  <a:lnTo>
                    <a:pt x="132" y="189"/>
                  </a:lnTo>
                  <a:lnTo>
                    <a:pt x="144" y="178"/>
                  </a:lnTo>
                  <a:lnTo>
                    <a:pt x="117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1" name="Freeform 450"/>
            <p:cNvSpPr>
              <a:spLocks/>
            </p:cNvSpPr>
            <p:nvPr/>
          </p:nvSpPr>
          <p:spPr bwMode="auto">
            <a:xfrm>
              <a:off x="2549" y="1841"/>
              <a:ext cx="37" cy="30"/>
            </a:xfrm>
            <a:custGeom>
              <a:avLst/>
              <a:gdLst>
                <a:gd name="T0" fmla="*/ 0 w 218"/>
                <a:gd name="T1" fmla="*/ 0 h 213"/>
                <a:gd name="T2" fmla="*/ 0 w 218"/>
                <a:gd name="T3" fmla="*/ 0 h 213"/>
                <a:gd name="T4" fmla="*/ 0 w 218"/>
                <a:gd name="T5" fmla="*/ 0 h 213"/>
                <a:gd name="T6" fmla="*/ 0 w 218"/>
                <a:gd name="T7" fmla="*/ 0 h 213"/>
                <a:gd name="T8" fmla="*/ 0 w 218"/>
                <a:gd name="T9" fmla="*/ 0 h 213"/>
                <a:gd name="T10" fmla="*/ 0 w 218"/>
                <a:gd name="T11" fmla="*/ 0 h 213"/>
                <a:gd name="T12" fmla="*/ 0 w 218"/>
                <a:gd name="T13" fmla="*/ 0 h 213"/>
                <a:gd name="T14" fmla="*/ 0 w 218"/>
                <a:gd name="T15" fmla="*/ 0 h 213"/>
                <a:gd name="T16" fmla="*/ 0 w 218"/>
                <a:gd name="T17" fmla="*/ 0 h 213"/>
                <a:gd name="T18" fmla="*/ 0 w 218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3"/>
                <a:gd name="T32" fmla="*/ 218 w 218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3">
                  <a:moveTo>
                    <a:pt x="143" y="196"/>
                  </a:moveTo>
                  <a:lnTo>
                    <a:pt x="117" y="213"/>
                  </a:lnTo>
                  <a:lnTo>
                    <a:pt x="218" y="167"/>
                  </a:lnTo>
                  <a:lnTo>
                    <a:pt x="128" y="0"/>
                  </a:lnTo>
                  <a:lnTo>
                    <a:pt x="26" y="46"/>
                  </a:lnTo>
                  <a:lnTo>
                    <a:pt x="0" y="64"/>
                  </a:lnTo>
                  <a:lnTo>
                    <a:pt x="26" y="47"/>
                  </a:lnTo>
                  <a:lnTo>
                    <a:pt x="12" y="53"/>
                  </a:lnTo>
                  <a:lnTo>
                    <a:pt x="0" y="64"/>
                  </a:lnTo>
                  <a:lnTo>
                    <a:pt x="143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2" name="Freeform 451"/>
            <p:cNvSpPr>
              <a:spLocks/>
            </p:cNvSpPr>
            <p:nvPr/>
          </p:nvSpPr>
          <p:spPr bwMode="auto">
            <a:xfrm>
              <a:off x="2541" y="1850"/>
              <a:ext cx="32" cy="28"/>
            </a:xfrm>
            <a:custGeom>
              <a:avLst/>
              <a:gdLst>
                <a:gd name="T0" fmla="*/ 0 w 194"/>
                <a:gd name="T1" fmla="*/ 0 h 196"/>
                <a:gd name="T2" fmla="*/ 0 w 194"/>
                <a:gd name="T3" fmla="*/ 0 h 196"/>
                <a:gd name="T4" fmla="*/ 0 w 194"/>
                <a:gd name="T5" fmla="*/ 0 h 196"/>
                <a:gd name="T6" fmla="*/ 0 w 194"/>
                <a:gd name="T7" fmla="*/ 0 h 196"/>
                <a:gd name="T8" fmla="*/ 0 w 194"/>
                <a:gd name="T9" fmla="*/ 0 h 196"/>
                <a:gd name="T10" fmla="*/ 0 w 194"/>
                <a:gd name="T11" fmla="*/ 0 h 196"/>
                <a:gd name="T12" fmla="*/ 0 w 194"/>
                <a:gd name="T13" fmla="*/ 0 h 196"/>
                <a:gd name="T14" fmla="*/ 0 w 194"/>
                <a:gd name="T15" fmla="*/ 0 h 196"/>
                <a:gd name="T16" fmla="*/ 0 w 194"/>
                <a:gd name="T17" fmla="*/ 0 h 196"/>
                <a:gd name="T18" fmla="*/ 0 w 194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6"/>
                <a:gd name="T32" fmla="*/ 194 w 194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6">
                  <a:moveTo>
                    <a:pt x="117" y="196"/>
                  </a:moveTo>
                  <a:lnTo>
                    <a:pt x="144" y="178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7" y="29"/>
                  </a:lnTo>
                  <a:lnTo>
                    <a:pt x="117" y="196"/>
                  </a:lnTo>
                  <a:lnTo>
                    <a:pt x="132" y="188"/>
                  </a:lnTo>
                  <a:lnTo>
                    <a:pt x="144" y="178"/>
                  </a:lnTo>
                  <a:lnTo>
                    <a:pt x="117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3" name="Freeform 452"/>
            <p:cNvSpPr>
              <a:spLocks/>
            </p:cNvSpPr>
            <p:nvPr/>
          </p:nvSpPr>
          <p:spPr bwMode="auto">
            <a:xfrm>
              <a:off x="2528" y="1854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4" name="Freeform 453"/>
            <p:cNvSpPr>
              <a:spLocks/>
            </p:cNvSpPr>
            <p:nvPr/>
          </p:nvSpPr>
          <p:spPr bwMode="auto">
            <a:xfrm>
              <a:off x="2520" y="1859"/>
              <a:ext cx="16" cy="27"/>
            </a:xfrm>
            <a:custGeom>
              <a:avLst/>
              <a:gdLst>
                <a:gd name="T0" fmla="*/ 0 w 95"/>
                <a:gd name="T1" fmla="*/ 0 h 187"/>
                <a:gd name="T2" fmla="*/ 0 w 95"/>
                <a:gd name="T3" fmla="*/ 0 h 187"/>
                <a:gd name="T4" fmla="*/ 0 w 95"/>
                <a:gd name="T5" fmla="*/ 0 h 187"/>
                <a:gd name="T6" fmla="*/ 0 w 95"/>
                <a:gd name="T7" fmla="*/ 0 h 187"/>
                <a:gd name="T8" fmla="*/ 0 w 95"/>
                <a:gd name="T9" fmla="*/ 0 h 187"/>
                <a:gd name="T10" fmla="*/ 0 w 95"/>
                <a:gd name="T11" fmla="*/ 0 h 187"/>
                <a:gd name="T12" fmla="*/ 0 w 95"/>
                <a:gd name="T13" fmla="*/ 0 h 187"/>
                <a:gd name="T14" fmla="*/ 0 w 95"/>
                <a:gd name="T15" fmla="*/ 0 h 187"/>
                <a:gd name="T16" fmla="*/ 0 w 95"/>
                <a:gd name="T17" fmla="*/ 0 h 187"/>
                <a:gd name="T18" fmla="*/ 0 w 95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"/>
                <a:gd name="T31" fmla="*/ 0 h 187"/>
                <a:gd name="T32" fmla="*/ 95 w 95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" h="187">
                  <a:moveTo>
                    <a:pt x="89" y="178"/>
                  </a:moveTo>
                  <a:lnTo>
                    <a:pt x="44" y="187"/>
                  </a:lnTo>
                  <a:lnTo>
                    <a:pt x="95" y="187"/>
                  </a:lnTo>
                  <a:lnTo>
                    <a:pt x="95" y="0"/>
                  </a:lnTo>
                  <a:lnTo>
                    <a:pt x="44" y="0"/>
                  </a:lnTo>
                  <a:lnTo>
                    <a:pt x="0" y="11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11"/>
                  </a:lnTo>
                  <a:lnTo>
                    <a:pt x="89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5" name="Freeform 454"/>
            <p:cNvSpPr>
              <a:spLocks/>
            </p:cNvSpPr>
            <p:nvPr/>
          </p:nvSpPr>
          <p:spPr bwMode="auto">
            <a:xfrm>
              <a:off x="2499" y="1861"/>
              <a:ext cx="36" cy="30"/>
            </a:xfrm>
            <a:custGeom>
              <a:avLst/>
              <a:gdLst>
                <a:gd name="T0" fmla="*/ 0 w 218"/>
                <a:gd name="T1" fmla="*/ 0 h 213"/>
                <a:gd name="T2" fmla="*/ 0 w 218"/>
                <a:gd name="T3" fmla="*/ 0 h 213"/>
                <a:gd name="T4" fmla="*/ 0 w 218"/>
                <a:gd name="T5" fmla="*/ 0 h 213"/>
                <a:gd name="T6" fmla="*/ 0 w 218"/>
                <a:gd name="T7" fmla="*/ 0 h 213"/>
                <a:gd name="T8" fmla="*/ 0 w 218"/>
                <a:gd name="T9" fmla="*/ 0 h 213"/>
                <a:gd name="T10" fmla="*/ 0 w 218"/>
                <a:gd name="T11" fmla="*/ 0 h 213"/>
                <a:gd name="T12" fmla="*/ 0 w 218"/>
                <a:gd name="T13" fmla="*/ 0 h 213"/>
                <a:gd name="T14" fmla="*/ 0 w 218"/>
                <a:gd name="T15" fmla="*/ 0 h 213"/>
                <a:gd name="T16" fmla="*/ 0 w 218"/>
                <a:gd name="T17" fmla="*/ 0 h 213"/>
                <a:gd name="T18" fmla="*/ 0 w 218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3"/>
                <a:gd name="T32" fmla="*/ 218 w 218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3">
                  <a:moveTo>
                    <a:pt x="143" y="196"/>
                  </a:moveTo>
                  <a:lnTo>
                    <a:pt x="117" y="213"/>
                  </a:lnTo>
                  <a:lnTo>
                    <a:pt x="218" y="167"/>
                  </a:lnTo>
                  <a:lnTo>
                    <a:pt x="129" y="0"/>
                  </a:lnTo>
                  <a:lnTo>
                    <a:pt x="26" y="47"/>
                  </a:lnTo>
                  <a:lnTo>
                    <a:pt x="0" y="63"/>
                  </a:lnTo>
                  <a:lnTo>
                    <a:pt x="26" y="47"/>
                  </a:lnTo>
                  <a:lnTo>
                    <a:pt x="12" y="53"/>
                  </a:lnTo>
                  <a:lnTo>
                    <a:pt x="0" y="63"/>
                  </a:lnTo>
                  <a:lnTo>
                    <a:pt x="143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6" name="Freeform 455"/>
            <p:cNvSpPr>
              <a:spLocks/>
            </p:cNvSpPr>
            <p:nvPr/>
          </p:nvSpPr>
          <p:spPr bwMode="auto">
            <a:xfrm>
              <a:off x="2490" y="1870"/>
              <a:ext cx="32" cy="28"/>
            </a:xfrm>
            <a:custGeom>
              <a:avLst/>
              <a:gdLst>
                <a:gd name="T0" fmla="*/ 0 w 194"/>
                <a:gd name="T1" fmla="*/ 0 h 197"/>
                <a:gd name="T2" fmla="*/ 0 w 194"/>
                <a:gd name="T3" fmla="*/ 0 h 197"/>
                <a:gd name="T4" fmla="*/ 0 w 194"/>
                <a:gd name="T5" fmla="*/ 0 h 197"/>
                <a:gd name="T6" fmla="*/ 0 w 194"/>
                <a:gd name="T7" fmla="*/ 0 h 197"/>
                <a:gd name="T8" fmla="*/ 0 w 194"/>
                <a:gd name="T9" fmla="*/ 0 h 197"/>
                <a:gd name="T10" fmla="*/ 0 w 194"/>
                <a:gd name="T11" fmla="*/ 0 h 197"/>
                <a:gd name="T12" fmla="*/ 0 w 194"/>
                <a:gd name="T13" fmla="*/ 0 h 197"/>
                <a:gd name="T14" fmla="*/ 0 w 194"/>
                <a:gd name="T15" fmla="*/ 0 h 197"/>
                <a:gd name="T16" fmla="*/ 0 w 194"/>
                <a:gd name="T17" fmla="*/ 0 h 197"/>
                <a:gd name="T18" fmla="*/ 0 w 194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7"/>
                <a:gd name="T32" fmla="*/ 194 w 194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7">
                  <a:moveTo>
                    <a:pt x="117" y="197"/>
                  </a:moveTo>
                  <a:lnTo>
                    <a:pt x="144" y="179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8" y="30"/>
                  </a:lnTo>
                  <a:lnTo>
                    <a:pt x="117" y="197"/>
                  </a:lnTo>
                  <a:lnTo>
                    <a:pt x="132" y="189"/>
                  </a:lnTo>
                  <a:lnTo>
                    <a:pt x="144" y="179"/>
                  </a:lnTo>
                  <a:lnTo>
                    <a:pt x="117" y="19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7" name="Freeform 456"/>
            <p:cNvSpPr>
              <a:spLocks/>
            </p:cNvSpPr>
            <p:nvPr/>
          </p:nvSpPr>
          <p:spPr bwMode="auto">
            <a:xfrm>
              <a:off x="2473" y="1874"/>
              <a:ext cx="37" cy="31"/>
            </a:xfrm>
            <a:custGeom>
              <a:avLst/>
              <a:gdLst>
                <a:gd name="T0" fmla="*/ 0 w 218"/>
                <a:gd name="T1" fmla="*/ 0 h 214"/>
                <a:gd name="T2" fmla="*/ 0 w 218"/>
                <a:gd name="T3" fmla="*/ 0 h 214"/>
                <a:gd name="T4" fmla="*/ 0 w 218"/>
                <a:gd name="T5" fmla="*/ 0 h 214"/>
                <a:gd name="T6" fmla="*/ 0 w 218"/>
                <a:gd name="T7" fmla="*/ 0 h 214"/>
                <a:gd name="T8" fmla="*/ 0 w 218"/>
                <a:gd name="T9" fmla="*/ 0 h 214"/>
                <a:gd name="T10" fmla="*/ 0 w 218"/>
                <a:gd name="T11" fmla="*/ 0 h 214"/>
                <a:gd name="T12" fmla="*/ 0 w 218"/>
                <a:gd name="T13" fmla="*/ 0 h 214"/>
                <a:gd name="T14" fmla="*/ 0 w 218"/>
                <a:gd name="T15" fmla="*/ 0 h 214"/>
                <a:gd name="T16" fmla="*/ 0 w 218"/>
                <a:gd name="T17" fmla="*/ 0 h 214"/>
                <a:gd name="T18" fmla="*/ 0 w 218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4"/>
                <a:gd name="T32" fmla="*/ 218 w 218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4">
                  <a:moveTo>
                    <a:pt x="143" y="196"/>
                  </a:moveTo>
                  <a:lnTo>
                    <a:pt x="117" y="214"/>
                  </a:lnTo>
                  <a:lnTo>
                    <a:pt x="218" y="167"/>
                  </a:lnTo>
                  <a:lnTo>
                    <a:pt x="129" y="0"/>
                  </a:lnTo>
                  <a:lnTo>
                    <a:pt x="27" y="47"/>
                  </a:lnTo>
                  <a:lnTo>
                    <a:pt x="0" y="64"/>
                  </a:lnTo>
                  <a:lnTo>
                    <a:pt x="27" y="47"/>
                  </a:lnTo>
                  <a:lnTo>
                    <a:pt x="12" y="54"/>
                  </a:lnTo>
                  <a:lnTo>
                    <a:pt x="0" y="64"/>
                  </a:lnTo>
                  <a:lnTo>
                    <a:pt x="143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8" name="Freeform 457"/>
            <p:cNvSpPr>
              <a:spLocks/>
            </p:cNvSpPr>
            <p:nvPr/>
          </p:nvSpPr>
          <p:spPr bwMode="auto">
            <a:xfrm>
              <a:off x="2465" y="1883"/>
              <a:ext cx="32" cy="28"/>
            </a:xfrm>
            <a:custGeom>
              <a:avLst/>
              <a:gdLst>
                <a:gd name="T0" fmla="*/ 0 w 194"/>
                <a:gd name="T1" fmla="*/ 0 h 196"/>
                <a:gd name="T2" fmla="*/ 0 w 194"/>
                <a:gd name="T3" fmla="*/ 0 h 196"/>
                <a:gd name="T4" fmla="*/ 0 w 194"/>
                <a:gd name="T5" fmla="*/ 0 h 196"/>
                <a:gd name="T6" fmla="*/ 0 w 194"/>
                <a:gd name="T7" fmla="*/ 0 h 196"/>
                <a:gd name="T8" fmla="*/ 0 w 194"/>
                <a:gd name="T9" fmla="*/ 0 h 196"/>
                <a:gd name="T10" fmla="*/ 0 w 194"/>
                <a:gd name="T11" fmla="*/ 0 h 196"/>
                <a:gd name="T12" fmla="*/ 0 w 194"/>
                <a:gd name="T13" fmla="*/ 0 h 196"/>
                <a:gd name="T14" fmla="*/ 0 w 194"/>
                <a:gd name="T15" fmla="*/ 0 h 196"/>
                <a:gd name="T16" fmla="*/ 0 w 194"/>
                <a:gd name="T17" fmla="*/ 0 h 196"/>
                <a:gd name="T18" fmla="*/ 0 w 194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6"/>
                <a:gd name="T32" fmla="*/ 194 w 194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6">
                  <a:moveTo>
                    <a:pt x="117" y="196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26" y="30"/>
                  </a:lnTo>
                  <a:lnTo>
                    <a:pt x="117" y="196"/>
                  </a:lnTo>
                  <a:lnTo>
                    <a:pt x="132" y="189"/>
                  </a:lnTo>
                  <a:lnTo>
                    <a:pt x="143" y="179"/>
                  </a:lnTo>
                  <a:lnTo>
                    <a:pt x="117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09" name="Freeform 458"/>
            <p:cNvSpPr>
              <a:spLocks/>
            </p:cNvSpPr>
            <p:nvPr/>
          </p:nvSpPr>
          <p:spPr bwMode="auto">
            <a:xfrm>
              <a:off x="2448" y="1887"/>
              <a:ext cx="36" cy="31"/>
            </a:xfrm>
            <a:custGeom>
              <a:avLst/>
              <a:gdLst>
                <a:gd name="T0" fmla="*/ 0 w 218"/>
                <a:gd name="T1" fmla="*/ 0 h 213"/>
                <a:gd name="T2" fmla="*/ 0 w 218"/>
                <a:gd name="T3" fmla="*/ 0 h 213"/>
                <a:gd name="T4" fmla="*/ 0 w 218"/>
                <a:gd name="T5" fmla="*/ 0 h 213"/>
                <a:gd name="T6" fmla="*/ 0 w 218"/>
                <a:gd name="T7" fmla="*/ 0 h 213"/>
                <a:gd name="T8" fmla="*/ 0 w 218"/>
                <a:gd name="T9" fmla="*/ 0 h 213"/>
                <a:gd name="T10" fmla="*/ 0 w 218"/>
                <a:gd name="T11" fmla="*/ 0 h 213"/>
                <a:gd name="T12" fmla="*/ 0 w 218"/>
                <a:gd name="T13" fmla="*/ 0 h 213"/>
                <a:gd name="T14" fmla="*/ 0 w 218"/>
                <a:gd name="T15" fmla="*/ 0 h 213"/>
                <a:gd name="T16" fmla="*/ 0 w 218"/>
                <a:gd name="T17" fmla="*/ 0 h 213"/>
                <a:gd name="T18" fmla="*/ 0 w 218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3"/>
                <a:gd name="T32" fmla="*/ 218 w 218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3">
                  <a:moveTo>
                    <a:pt x="143" y="195"/>
                  </a:moveTo>
                  <a:lnTo>
                    <a:pt x="117" y="213"/>
                  </a:lnTo>
                  <a:lnTo>
                    <a:pt x="218" y="166"/>
                  </a:lnTo>
                  <a:lnTo>
                    <a:pt x="127" y="0"/>
                  </a:lnTo>
                  <a:lnTo>
                    <a:pt x="27" y="47"/>
                  </a:lnTo>
                  <a:lnTo>
                    <a:pt x="0" y="63"/>
                  </a:lnTo>
                  <a:lnTo>
                    <a:pt x="27" y="47"/>
                  </a:lnTo>
                  <a:lnTo>
                    <a:pt x="12" y="53"/>
                  </a:lnTo>
                  <a:lnTo>
                    <a:pt x="0" y="63"/>
                  </a:lnTo>
                  <a:lnTo>
                    <a:pt x="143" y="195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0" name="Freeform 459"/>
            <p:cNvSpPr>
              <a:spLocks/>
            </p:cNvSpPr>
            <p:nvPr/>
          </p:nvSpPr>
          <p:spPr bwMode="auto">
            <a:xfrm>
              <a:off x="2439" y="1896"/>
              <a:ext cx="33" cy="26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w 194"/>
                <a:gd name="T13" fmla="*/ 0 h 179"/>
                <a:gd name="T14" fmla="*/ 0 w 194"/>
                <a:gd name="T15" fmla="*/ 0 h 179"/>
                <a:gd name="T16" fmla="*/ 0 w 19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9"/>
                <a:gd name="T29" fmla="*/ 194 w 19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9">
                  <a:moveTo>
                    <a:pt x="143" y="179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3" y="17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1" name="Freeform 460"/>
            <p:cNvSpPr>
              <a:spLocks/>
            </p:cNvSpPr>
            <p:nvPr/>
          </p:nvSpPr>
          <p:spPr bwMode="auto">
            <a:xfrm>
              <a:off x="2431" y="1903"/>
              <a:ext cx="32" cy="28"/>
            </a:xfrm>
            <a:custGeom>
              <a:avLst/>
              <a:gdLst>
                <a:gd name="T0" fmla="*/ 0 w 194"/>
                <a:gd name="T1" fmla="*/ 0 h 195"/>
                <a:gd name="T2" fmla="*/ 0 w 194"/>
                <a:gd name="T3" fmla="*/ 0 h 195"/>
                <a:gd name="T4" fmla="*/ 0 w 194"/>
                <a:gd name="T5" fmla="*/ 0 h 195"/>
                <a:gd name="T6" fmla="*/ 0 w 194"/>
                <a:gd name="T7" fmla="*/ 0 h 195"/>
                <a:gd name="T8" fmla="*/ 0 w 194"/>
                <a:gd name="T9" fmla="*/ 0 h 195"/>
                <a:gd name="T10" fmla="*/ 0 w 194"/>
                <a:gd name="T11" fmla="*/ 0 h 195"/>
                <a:gd name="T12" fmla="*/ 0 w 194"/>
                <a:gd name="T13" fmla="*/ 0 h 195"/>
                <a:gd name="T14" fmla="*/ 0 w 194"/>
                <a:gd name="T15" fmla="*/ 0 h 195"/>
                <a:gd name="T16" fmla="*/ 0 w 194"/>
                <a:gd name="T17" fmla="*/ 0 h 195"/>
                <a:gd name="T18" fmla="*/ 0 w 194"/>
                <a:gd name="T19" fmla="*/ 0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5"/>
                <a:gd name="T32" fmla="*/ 194 w 194"/>
                <a:gd name="T33" fmla="*/ 195 h 1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5">
                  <a:moveTo>
                    <a:pt x="117" y="195"/>
                  </a:moveTo>
                  <a:lnTo>
                    <a:pt x="144" y="179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28" y="30"/>
                  </a:lnTo>
                  <a:lnTo>
                    <a:pt x="117" y="195"/>
                  </a:lnTo>
                  <a:lnTo>
                    <a:pt x="132" y="189"/>
                  </a:lnTo>
                  <a:lnTo>
                    <a:pt x="144" y="179"/>
                  </a:lnTo>
                  <a:lnTo>
                    <a:pt x="117" y="195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2" name="Freeform 461"/>
            <p:cNvSpPr>
              <a:spLocks/>
            </p:cNvSpPr>
            <p:nvPr/>
          </p:nvSpPr>
          <p:spPr bwMode="auto">
            <a:xfrm>
              <a:off x="2414" y="1907"/>
              <a:ext cx="36" cy="31"/>
            </a:xfrm>
            <a:custGeom>
              <a:avLst/>
              <a:gdLst>
                <a:gd name="T0" fmla="*/ 0 w 218"/>
                <a:gd name="T1" fmla="*/ 0 h 212"/>
                <a:gd name="T2" fmla="*/ 0 w 218"/>
                <a:gd name="T3" fmla="*/ 0 h 212"/>
                <a:gd name="T4" fmla="*/ 0 w 218"/>
                <a:gd name="T5" fmla="*/ 0 h 212"/>
                <a:gd name="T6" fmla="*/ 0 w 218"/>
                <a:gd name="T7" fmla="*/ 0 h 212"/>
                <a:gd name="T8" fmla="*/ 0 w 218"/>
                <a:gd name="T9" fmla="*/ 0 h 212"/>
                <a:gd name="T10" fmla="*/ 0 w 218"/>
                <a:gd name="T11" fmla="*/ 0 h 212"/>
                <a:gd name="T12" fmla="*/ 0 w 218"/>
                <a:gd name="T13" fmla="*/ 0 h 212"/>
                <a:gd name="T14" fmla="*/ 0 w 218"/>
                <a:gd name="T15" fmla="*/ 0 h 212"/>
                <a:gd name="T16" fmla="*/ 0 w 218"/>
                <a:gd name="T17" fmla="*/ 0 h 212"/>
                <a:gd name="T18" fmla="*/ 0 w 218"/>
                <a:gd name="T19" fmla="*/ 0 h 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2"/>
                <a:gd name="T32" fmla="*/ 218 w 218"/>
                <a:gd name="T33" fmla="*/ 212 h 2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2">
                  <a:moveTo>
                    <a:pt x="143" y="196"/>
                  </a:moveTo>
                  <a:lnTo>
                    <a:pt x="117" y="212"/>
                  </a:lnTo>
                  <a:lnTo>
                    <a:pt x="218" y="165"/>
                  </a:lnTo>
                  <a:lnTo>
                    <a:pt x="129" y="0"/>
                  </a:lnTo>
                  <a:lnTo>
                    <a:pt x="27" y="46"/>
                  </a:lnTo>
                  <a:lnTo>
                    <a:pt x="0" y="63"/>
                  </a:lnTo>
                  <a:lnTo>
                    <a:pt x="27" y="46"/>
                  </a:lnTo>
                  <a:lnTo>
                    <a:pt x="12" y="53"/>
                  </a:lnTo>
                  <a:lnTo>
                    <a:pt x="0" y="63"/>
                  </a:lnTo>
                  <a:lnTo>
                    <a:pt x="143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3" name="Freeform 462"/>
            <p:cNvSpPr>
              <a:spLocks/>
            </p:cNvSpPr>
            <p:nvPr/>
          </p:nvSpPr>
          <p:spPr bwMode="auto">
            <a:xfrm>
              <a:off x="2406" y="1916"/>
              <a:ext cx="32" cy="28"/>
            </a:xfrm>
            <a:custGeom>
              <a:avLst/>
              <a:gdLst>
                <a:gd name="T0" fmla="*/ 0 w 194"/>
                <a:gd name="T1" fmla="*/ 0 h 196"/>
                <a:gd name="T2" fmla="*/ 0 w 194"/>
                <a:gd name="T3" fmla="*/ 0 h 196"/>
                <a:gd name="T4" fmla="*/ 0 w 194"/>
                <a:gd name="T5" fmla="*/ 0 h 196"/>
                <a:gd name="T6" fmla="*/ 0 w 194"/>
                <a:gd name="T7" fmla="*/ 0 h 196"/>
                <a:gd name="T8" fmla="*/ 0 w 194"/>
                <a:gd name="T9" fmla="*/ 0 h 196"/>
                <a:gd name="T10" fmla="*/ 0 w 194"/>
                <a:gd name="T11" fmla="*/ 0 h 196"/>
                <a:gd name="T12" fmla="*/ 0 w 194"/>
                <a:gd name="T13" fmla="*/ 0 h 196"/>
                <a:gd name="T14" fmla="*/ 0 w 194"/>
                <a:gd name="T15" fmla="*/ 0 h 196"/>
                <a:gd name="T16" fmla="*/ 0 w 194"/>
                <a:gd name="T17" fmla="*/ 0 h 196"/>
                <a:gd name="T18" fmla="*/ 0 w 194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6"/>
                <a:gd name="T32" fmla="*/ 194 w 194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6">
                  <a:moveTo>
                    <a:pt x="117" y="196"/>
                  </a:moveTo>
                  <a:lnTo>
                    <a:pt x="144" y="179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28" y="29"/>
                  </a:lnTo>
                  <a:lnTo>
                    <a:pt x="117" y="196"/>
                  </a:lnTo>
                  <a:lnTo>
                    <a:pt x="132" y="189"/>
                  </a:lnTo>
                  <a:lnTo>
                    <a:pt x="144" y="179"/>
                  </a:lnTo>
                  <a:lnTo>
                    <a:pt x="117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4" name="Freeform 463"/>
            <p:cNvSpPr>
              <a:spLocks/>
            </p:cNvSpPr>
            <p:nvPr/>
          </p:nvSpPr>
          <p:spPr bwMode="auto">
            <a:xfrm>
              <a:off x="2389" y="1921"/>
              <a:ext cx="36" cy="30"/>
            </a:xfrm>
            <a:custGeom>
              <a:avLst/>
              <a:gdLst>
                <a:gd name="T0" fmla="*/ 0 w 217"/>
                <a:gd name="T1" fmla="*/ 0 h 214"/>
                <a:gd name="T2" fmla="*/ 0 w 217"/>
                <a:gd name="T3" fmla="*/ 0 h 214"/>
                <a:gd name="T4" fmla="*/ 0 w 217"/>
                <a:gd name="T5" fmla="*/ 0 h 214"/>
                <a:gd name="T6" fmla="*/ 0 w 217"/>
                <a:gd name="T7" fmla="*/ 0 h 214"/>
                <a:gd name="T8" fmla="*/ 0 w 217"/>
                <a:gd name="T9" fmla="*/ 0 h 214"/>
                <a:gd name="T10" fmla="*/ 0 w 217"/>
                <a:gd name="T11" fmla="*/ 0 h 214"/>
                <a:gd name="T12" fmla="*/ 0 w 217"/>
                <a:gd name="T13" fmla="*/ 0 h 214"/>
                <a:gd name="T14" fmla="*/ 0 w 217"/>
                <a:gd name="T15" fmla="*/ 0 h 214"/>
                <a:gd name="T16" fmla="*/ 0 w 217"/>
                <a:gd name="T17" fmla="*/ 0 h 214"/>
                <a:gd name="T18" fmla="*/ 0 w 217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214"/>
                <a:gd name="T32" fmla="*/ 217 w 217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214">
                  <a:moveTo>
                    <a:pt x="142" y="197"/>
                  </a:moveTo>
                  <a:lnTo>
                    <a:pt x="116" y="214"/>
                  </a:lnTo>
                  <a:lnTo>
                    <a:pt x="217" y="167"/>
                  </a:lnTo>
                  <a:lnTo>
                    <a:pt x="128" y="0"/>
                  </a:lnTo>
                  <a:lnTo>
                    <a:pt x="26" y="47"/>
                  </a:lnTo>
                  <a:lnTo>
                    <a:pt x="0" y="65"/>
                  </a:lnTo>
                  <a:lnTo>
                    <a:pt x="26" y="47"/>
                  </a:lnTo>
                  <a:lnTo>
                    <a:pt x="11" y="54"/>
                  </a:lnTo>
                  <a:lnTo>
                    <a:pt x="0" y="65"/>
                  </a:lnTo>
                  <a:lnTo>
                    <a:pt x="142" y="19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5" name="Freeform 464"/>
            <p:cNvSpPr>
              <a:spLocks/>
            </p:cNvSpPr>
            <p:nvPr/>
          </p:nvSpPr>
          <p:spPr bwMode="auto">
            <a:xfrm>
              <a:off x="2380" y="1930"/>
              <a:ext cx="33" cy="25"/>
            </a:xfrm>
            <a:custGeom>
              <a:avLst/>
              <a:gdLst>
                <a:gd name="T0" fmla="*/ 0 w 193"/>
                <a:gd name="T1" fmla="*/ 0 h 179"/>
                <a:gd name="T2" fmla="*/ 0 w 193"/>
                <a:gd name="T3" fmla="*/ 0 h 179"/>
                <a:gd name="T4" fmla="*/ 0 w 193"/>
                <a:gd name="T5" fmla="*/ 0 h 179"/>
                <a:gd name="T6" fmla="*/ 0 w 193"/>
                <a:gd name="T7" fmla="*/ 0 h 179"/>
                <a:gd name="T8" fmla="*/ 0 w 193"/>
                <a:gd name="T9" fmla="*/ 0 h 179"/>
                <a:gd name="T10" fmla="*/ 0 w 193"/>
                <a:gd name="T11" fmla="*/ 0 h 179"/>
                <a:gd name="T12" fmla="*/ 0 w 193"/>
                <a:gd name="T13" fmla="*/ 0 h 179"/>
                <a:gd name="T14" fmla="*/ 0 w 193"/>
                <a:gd name="T15" fmla="*/ 0 h 179"/>
                <a:gd name="T16" fmla="*/ 0 w 193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3"/>
                <a:gd name="T28" fmla="*/ 0 h 179"/>
                <a:gd name="T29" fmla="*/ 193 w 193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3" h="179">
                  <a:moveTo>
                    <a:pt x="144" y="179"/>
                  </a:moveTo>
                  <a:lnTo>
                    <a:pt x="144" y="179"/>
                  </a:lnTo>
                  <a:lnTo>
                    <a:pt x="193" y="132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144" y="17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6" name="Freeform 465"/>
            <p:cNvSpPr>
              <a:spLocks/>
            </p:cNvSpPr>
            <p:nvPr/>
          </p:nvSpPr>
          <p:spPr bwMode="auto">
            <a:xfrm>
              <a:off x="2372" y="1936"/>
              <a:ext cx="32" cy="26"/>
            </a:xfrm>
            <a:custGeom>
              <a:avLst/>
              <a:gdLst>
                <a:gd name="T0" fmla="*/ 0 w 196"/>
                <a:gd name="T1" fmla="*/ 0 h 179"/>
                <a:gd name="T2" fmla="*/ 0 w 196"/>
                <a:gd name="T3" fmla="*/ 0 h 179"/>
                <a:gd name="T4" fmla="*/ 0 w 196"/>
                <a:gd name="T5" fmla="*/ 0 h 179"/>
                <a:gd name="T6" fmla="*/ 0 w 196"/>
                <a:gd name="T7" fmla="*/ 0 h 179"/>
                <a:gd name="T8" fmla="*/ 0 w 196"/>
                <a:gd name="T9" fmla="*/ 0 h 179"/>
                <a:gd name="T10" fmla="*/ 0 w 196"/>
                <a:gd name="T11" fmla="*/ 0 h 179"/>
                <a:gd name="T12" fmla="*/ 0 w 196"/>
                <a:gd name="T13" fmla="*/ 0 h 179"/>
                <a:gd name="T14" fmla="*/ 0 w 196"/>
                <a:gd name="T15" fmla="*/ 0 h 179"/>
                <a:gd name="T16" fmla="*/ 0 w 196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179"/>
                <a:gd name="T29" fmla="*/ 196 w 196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179">
                  <a:moveTo>
                    <a:pt x="144" y="179"/>
                  </a:moveTo>
                  <a:lnTo>
                    <a:pt x="144" y="179"/>
                  </a:lnTo>
                  <a:lnTo>
                    <a:pt x="196" y="133"/>
                  </a:lnTo>
                  <a:lnTo>
                    <a:pt x="52" y="0"/>
                  </a:lnTo>
                  <a:lnTo>
                    <a:pt x="0" y="47"/>
                  </a:lnTo>
                  <a:lnTo>
                    <a:pt x="144" y="17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7" name="Freeform 466"/>
            <p:cNvSpPr>
              <a:spLocks/>
            </p:cNvSpPr>
            <p:nvPr/>
          </p:nvSpPr>
          <p:spPr bwMode="auto">
            <a:xfrm>
              <a:off x="2363" y="1943"/>
              <a:ext cx="33" cy="28"/>
            </a:xfrm>
            <a:custGeom>
              <a:avLst/>
              <a:gdLst>
                <a:gd name="T0" fmla="*/ 0 w 193"/>
                <a:gd name="T1" fmla="*/ 0 h 195"/>
                <a:gd name="T2" fmla="*/ 0 w 193"/>
                <a:gd name="T3" fmla="*/ 0 h 195"/>
                <a:gd name="T4" fmla="*/ 0 w 193"/>
                <a:gd name="T5" fmla="*/ 0 h 195"/>
                <a:gd name="T6" fmla="*/ 0 w 193"/>
                <a:gd name="T7" fmla="*/ 0 h 195"/>
                <a:gd name="T8" fmla="*/ 0 w 193"/>
                <a:gd name="T9" fmla="*/ 0 h 195"/>
                <a:gd name="T10" fmla="*/ 0 w 193"/>
                <a:gd name="T11" fmla="*/ 0 h 195"/>
                <a:gd name="T12" fmla="*/ 0 w 193"/>
                <a:gd name="T13" fmla="*/ 0 h 195"/>
                <a:gd name="T14" fmla="*/ 0 w 193"/>
                <a:gd name="T15" fmla="*/ 0 h 195"/>
                <a:gd name="T16" fmla="*/ 0 w 193"/>
                <a:gd name="T17" fmla="*/ 0 h 195"/>
                <a:gd name="T18" fmla="*/ 0 w 193"/>
                <a:gd name="T19" fmla="*/ 0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195"/>
                <a:gd name="T32" fmla="*/ 193 w 193"/>
                <a:gd name="T33" fmla="*/ 195 h 1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195">
                  <a:moveTo>
                    <a:pt x="116" y="195"/>
                  </a:moveTo>
                  <a:lnTo>
                    <a:pt x="142" y="179"/>
                  </a:lnTo>
                  <a:lnTo>
                    <a:pt x="193" y="132"/>
                  </a:lnTo>
                  <a:lnTo>
                    <a:pt x="49" y="0"/>
                  </a:lnTo>
                  <a:lnTo>
                    <a:pt x="0" y="47"/>
                  </a:lnTo>
                  <a:lnTo>
                    <a:pt x="26" y="29"/>
                  </a:lnTo>
                  <a:lnTo>
                    <a:pt x="116" y="195"/>
                  </a:lnTo>
                  <a:lnTo>
                    <a:pt x="131" y="189"/>
                  </a:lnTo>
                  <a:lnTo>
                    <a:pt x="142" y="179"/>
                  </a:lnTo>
                  <a:lnTo>
                    <a:pt x="116" y="195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8" name="Freeform 467"/>
            <p:cNvSpPr>
              <a:spLocks/>
            </p:cNvSpPr>
            <p:nvPr/>
          </p:nvSpPr>
          <p:spPr bwMode="auto">
            <a:xfrm>
              <a:off x="2346" y="1947"/>
              <a:ext cx="37" cy="31"/>
            </a:xfrm>
            <a:custGeom>
              <a:avLst/>
              <a:gdLst>
                <a:gd name="T0" fmla="*/ 0 w 218"/>
                <a:gd name="T1" fmla="*/ 0 h 213"/>
                <a:gd name="T2" fmla="*/ 0 w 218"/>
                <a:gd name="T3" fmla="*/ 0 h 213"/>
                <a:gd name="T4" fmla="*/ 0 w 218"/>
                <a:gd name="T5" fmla="*/ 0 h 213"/>
                <a:gd name="T6" fmla="*/ 0 w 218"/>
                <a:gd name="T7" fmla="*/ 0 h 213"/>
                <a:gd name="T8" fmla="*/ 0 w 218"/>
                <a:gd name="T9" fmla="*/ 0 h 213"/>
                <a:gd name="T10" fmla="*/ 0 w 218"/>
                <a:gd name="T11" fmla="*/ 0 h 213"/>
                <a:gd name="T12" fmla="*/ 0 w 218"/>
                <a:gd name="T13" fmla="*/ 0 h 213"/>
                <a:gd name="T14" fmla="*/ 0 w 218"/>
                <a:gd name="T15" fmla="*/ 0 h 213"/>
                <a:gd name="T16" fmla="*/ 0 w 218"/>
                <a:gd name="T17" fmla="*/ 0 h 213"/>
                <a:gd name="T18" fmla="*/ 0 w 218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13"/>
                <a:gd name="T32" fmla="*/ 218 w 218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13">
                  <a:moveTo>
                    <a:pt x="144" y="197"/>
                  </a:moveTo>
                  <a:lnTo>
                    <a:pt x="116" y="213"/>
                  </a:lnTo>
                  <a:lnTo>
                    <a:pt x="218" y="166"/>
                  </a:lnTo>
                  <a:lnTo>
                    <a:pt x="128" y="0"/>
                  </a:lnTo>
                  <a:lnTo>
                    <a:pt x="27" y="47"/>
                  </a:lnTo>
                  <a:lnTo>
                    <a:pt x="0" y="64"/>
                  </a:lnTo>
                  <a:lnTo>
                    <a:pt x="27" y="47"/>
                  </a:lnTo>
                  <a:lnTo>
                    <a:pt x="12" y="54"/>
                  </a:lnTo>
                  <a:lnTo>
                    <a:pt x="0" y="64"/>
                  </a:lnTo>
                  <a:lnTo>
                    <a:pt x="144" y="19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19" name="Freeform 468"/>
            <p:cNvSpPr>
              <a:spLocks/>
            </p:cNvSpPr>
            <p:nvPr/>
          </p:nvSpPr>
          <p:spPr bwMode="auto">
            <a:xfrm>
              <a:off x="2338" y="1956"/>
              <a:ext cx="32" cy="26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3" y="178"/>
                  </a:moveTo>
                  <a:lnTo>
                    <a:pt x="143" y="178"/>
                  </a:lnTo>
                  <a:lnTo>
                    <a:pt x="194" y="133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143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0" name="Freeform 469"/>
            <p:cNvSpPr>
              <a:spLocks/>
            </p:cNvSpPr>
            <p:nvPr/>
          </p:nvSpPr>
          <p:spPr bwMode="auto">
            <a:xfrm>
              <a:off x="2330" y="1963"/>
              <a:ext cx="32" cy="26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2" y="178"/>
                  </a:moveTo>
                  <a:lnTo>
                    <a:pt x="142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2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1" name="Freeform 470"/>
            <p:cNvSpPr>
              <a:spLocks/>
            </p:cNvSpPr>
            <p:nvPr/>
          </p:nvSpPr>
          <p:spPr bwMode="auto">
            <a:xfrm>
              <a:off x="2321" y="1970"/>
              <a:ext cx="32" cy="25"/>
            </a:xfrm>
            <a:custGeom>
              <a:avLst/>
              <a:gdLst>
                <a:gd name="T0" fmla="*/ 0 w 193"/>
                <a:gd name="T1" fmla="*/ 0 h 178"/>
                <a:gd name="T2" fmla="*/ 0 w 193"/>
                <a:gd name="T3" fmla="*/ 0 h 178"/>
                <a:gd name="T4" fmla="*/ 0 w 193"/>
                <a:gd name="T5" fmla="*/ 0 h 178"/>
                <a:gd name="T6" fmla="*/ 0 w 193"/>
                <a:gd name="T7" fmla="*/ 0 h 178"/>
                <a:gd name="T8" fmla="*/ 0 w 193"/>
                <a:gd name="T9" fmla="*/ 0 h 178"/>
                <a:gd name="T10" fmla="*/ 0 w 193"/>
                <a:gd name="T11" fmla="*/ 0 h 178"/>
                <a:gd name="T12" fmla="*/ 0 w 193"/>
                <a:gd name="T13" fmla="*/ 0 h 178"/>
                <a:gd name="T14" fmla="*/ 0 w 193"/>
                <a:gd name="T15" fmla="*/ 0 h 178"/>
                <a:gd name="T16" fmla="*/ 0 w 19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3"/>
                <a:gd name="T28" fmla="*/ 0 h 178"/>
                <a:gd name="T29" fmla="*/ 193 w 19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3" h="178">
                  <a:moveTo>
                    <a:pt x="144" y="178"/>
                  </a:moveTo>
                  <a:lnTo>
                    <a:pt x="144" y="178"/>
                  </a:lnTo>
                  <a:lnTo>
                    <a:pt x="193" y="131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144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2" name="Freeform 471"/>
            <p:cNvSpPr>
              <a:spLocks/>
            </p:cNvSpPr>
            <p:nvPr/>
          </p:nvSpPr>
          <p:spPr bwMode="auto">
            <a:xfrm>
              <a:off x="2313" y="1976"/>
              <a:ext cx="32" cy="28"/>
            </a:xfrm>
            <a:custGeom>
              <a:avLst/>
              <a:gdLst>
                <a:gd name="T0" fmla="*/ 0 w 194"/>
                <a:gd name="T1" fmla="*/ 0 h 196"/>
                <a:gd name="T2" fmla="*/ 0 w 194"/>
                <a:gd name="T3" fmla="*/ 0 h 196"/>
                <a:gd name="T4" fmla="*/ 0 w 194"/>
                <a:gd name="T5" fmla="*/ 0 h 196"/>
                <a:gd name="T6" fmla="*/ 0 w 194"/>
                <a:gd name="T7" fmla="*/ 0 h 196"/>
                <a:gd name="T8" fmla="*/ 0 w 194"/>
                <a:gd name="T9" fmla="*/ 0 h 196"/>
                <a:gd name="T10" fmla="*/ 0 w 194"/>
                <a:gd name="T11" fmla="*/ 0 h 196"/>
                <a:gd name="T12" fmla="*/ 0 w 194"/>
                <a:gd name="T13" fmla="*/ 0 h 196"/>
                <a:gd name="T14" fmla="*/ 0 w 194"/>
                <a:gd name="T15" fmla="*/ 0 h 196"/>
                <a:gd name="T16" fmla="*/ 0 w 194"/>
                <a:gd name="T17" fmla="*/ 0 h 196"/>
                <a:gd name="T18" fmla="*/ 0 w 194"/>
                <a:gd name="T19" fmla="*/ 0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196"/>
                <a:gd name="T32" fmla="*/ 194 w 194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196">
                  <a:moveTo>
                    <a:pt x="116" y="196"/>
                  </a:moveTo>
                  <a:lnTo>
                    <a:pt x="143" y="178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26" y="29"/>
                  </a:lnTo>
                  <a:lnTo>
                    <a:pt x="116" y="196"/>
                  </a:lnTo>
                  <a:lnTo>
                    <a:pt x="131" y="190"/>
                  </a:lnTo>
                  <a:lnTo>
                    <a:pt x="143" y="178"/>
                  </a:lnTo>
                  <a:lnTo>
                    <a:pt x="116" y="19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3" name="Freeform 472"/>
            <p:cNvSpPr>
              <a:spLocks/>
            </p:cNvSpPr>
            <p:nvPr/>
          </p:nvSpPr>
          <p:spPr bwMode="auto">
            <a:xfrm>
              <a:off x="2293" y="1981"/>
              <a:ext cx="39" cy="30"/>
            </a:xfrm>
            <a:custGeom>
              <a:avLst/>
              <a:gdLst>
                <a:gd name="T0" fmla="*/ 0 w 238"/>
                <a:gd name="T1" fmla="*/ 0 h 214"/>
                <a:gd name="T2" fmla="*/ 0 w 238"/>
                <a:gd name="T3" fmla="*/ 0 h 214"/>
                <a:gd name="T4" fmla="*/ 0 w 238"/>
                <a:gd name="T5" fmla="*/ 0 h 214"/>
                <a:gd name="T6" fmla="*/ 0 w 238"/>
                <a:gd name="T7" fmla="*/ 0 h 214"/>
                <a:gd name="T8" fmla="*/ 0 w 238"/>
                <a:gd name="T9" fmla="*/ 0 h 214"/>
                <a:gd name="T10" fmla="*/ 0 w 238"/>
                <a:gd name="T11" fmla="*/ 0 h 214"/>
                <a:gd name="T12" fmla="*/ 0 w 238"/>
                <a:gd name="T13" fmla="*/ 0 h 214"/>
                <a:gd name="T14" fmla="*/ 0 w 238"/>
                <a:gd name="T15" fmla="*/ 0 h 214"/>
                <a:gd name="T16" fmla="*/ 0 w 238"/>
                <a:gd name="T17" fmla="*/ 0 h 214"/>
                <a:gd name="T18" fmla="*/ 0 w 238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8"/>
                <a:gd name="T31" fmla="*/ 0 h 214"/>
                <a:gd name="T32" fmla="*/ 238 w 238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8" h="214">
                  <a:moveTo>
                    <a:pt x="182" y="172"/>
                  </a:moveTo>
                  <a:lnTo>
                    <a:pt x="136" y="214"/>
                  </a:lnTo>
                  <a:lnTo>
                    <a:pt x="238" y="167"/>
                  </a:lnTo>
                  <a:lnTo>
                    <a:pt x="148" y="0"/>
                  </a:lnTo>
                  <a:lnTo>
                    <a:pt x="47" y="47"/>
                  </a:lnTo>
                  <a:lnTo>
                    <a:pt x="0" y="89"/>
                  </a:lnTo>
                  <a:lnTo>
                    <a:pt x="47" y="47"/>
                  </a:lnTo>
                  <a:lnTo>
                    <a:pt x="16" y="62"/>
                  </a:lnTo>
                  <a:lnTo>
                    <a:pt x="1" y="89"/>
                  </a:lnTo>
                  <a:lnTo>
                    <a:pt x="182" y="17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4" name="Freeform 473"/>
            <p:cNvSpPr>
              <a:spLocks/>
            </p:cNvSpPr>
            <p:nvPr/>
          </p:nvSpPr>
          <p:spPr bwMode="auto">
            <a:xfrm>
              <a:off x="2284" y="1993"/>
              <a:ext cx="39" cy="29"/>
            </a:xfrm>
            <a:custGeom>
              <a:avLst/>
              <a:gdLst>
                <a:gd name="T0" fmla="*/ 0 w 232"/>
                <a:gd name="T1" fmla="*/ 0 h 201"/>
                <a:gd name="T2" fmla="*/ 0 w 232"/>
                <a:gd name="T3" fmla="*/ 0 h 201"/>
                <a:gd name="T4" fmla="*/ 0 w 232"/>
                <a:gd name="T5" fmla="*/ 0 h 201"/>
                <a:gd name="T6" fmla="*/ 0 w 232"/>
                <a:gd name="T7" fmla="*/ 0 h 201"/>
                <a:gd name="T8" fmla="*/ 0 w 232"/>
                <a:gd name="T9" fmla="*/ 0 h 201"/>
                <a:gd name="T10" fmla="*/ 0 w 232"/>
                <a:gd name="T11" fmla="*/ 0 h 201"/>
                <a:gd name="T12" fmla="*/ 0 w 232"/>
                <a:gd name="T13" fmla="*/ 0 h 201"/>
                <a:gd name="T14" fmla="*/ 0 w 232"/>
                <a:gd name="T15" fmla="*/ 0 h 201"/>
                <a:gd name="T16" fmla="*/ 0 w 232"/>
                <a:gd name="T17" fmla="*/ 0 h 201"/>
                <a:gd name="T18" fmla="*/ 0 w 232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201"/>
                <a:gd name="T32" fmla="*/ 232 w 232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201">
                  <a:moveTo>
                    <a:pt x="163" y="201"/>
                  </a:moveTo>
                  <a:lnTo>
                    <a:pt x="182" y="176"/>
                  </a:lnTo>
                  <a:lnTo>
                    <a:pt x="232" y="83"/>
                  </a:lnTo>
                  <a:lnTo>
                    <a:pt x="50" y="0"/>
                  </a:lnTo>
                  <a:lnTo>
                    <a:pt x="0" y="94"/>
                  </a:lnTo>
                  <a:lnTo>
                    <a:pt x="20" y="69"/>
                  </a:lnTo>
                  <a:lnTo>
                    <a:pt x="163" y="201"/>
                  </a:lnTo>
                  <a:lnTo>
                    <a:pt x="174" y="190"/>
                  </a:lnTo>
                  <a:lnTo>
                    <a:pt x="181" y="176"/>
                  </a:lnTo>
                  <a:lnTo>
                    <a:pt x="163" y="201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5" name="Freeform 474"/>
            <p:cNvSpPr>
              <a:spLocks/>
            </p:cNvSpPr>
            <p:nvPr/>
          </p:nvSpPr>
          <p:spPr bwMode="auto">
            <a:xfrm>
              <a:off x="2279" y="2003"/>
              <a:ext cx="32" cy="26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3" y="178"/>
                  </a:moveTo>
                  <a:lnTo>
                    <a:pt x="143" y="178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3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6" name="Freeform 475"/>
            <p:cNvSpPr>
              <a:spLocks/>
            </p:cNvSpPr>
            <p:nvPr/>
          </p:nvSpPr>
          <p:spPr bwMode="auto">
            <a:xfrm>
              <a:off x="2270" y="2010"/>
              <a:ext cx="33" cy="25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4" y="178"/>
                  </a:moveTo>
                  <a:lnTo>
                    <a:pt x="144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4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7" name="Freeform 476"/>
            <p:cNvSpPr>
              <a:spLocks/>
            </p:cNvSpPr>
            <p:nvPr/>
          </p:nvSpPr>
          <p:spPr bwMode="auto">
            <a:xfrm>
              <a:off x="2262" y="2017"/>
              <a:ext cx="32" cy="25"/>
            </a:xfrm>
            <a:custGeom>
              <a:avLst/>
              <a:gdLst>
                <a:gd name="T0" fmla="*/ 0 w 195"/>
                <a:gd name="T1" fmla="*/ 0 h 178"/>
                <a:gd name="T2" fmla="*/ 0 w 195"/>
                <a:gd name="T3" fmla="*/ 0 h 178"/>
                <a:gd name="T4" fmla="*/ 0 w 195"/>
                <a:gd name="T5" fmla="*/ 0 h 178"/>
                <a:gd name="T6" fmla="*/ 0 w 195"/>
                <a:gd name="T7" fmla="*/ 0 h 178"/>
                <a:gd name="T8" fmla="*/ 0 w 195"/>
                <a:gd name="T9" fmla="*/ 0 h 178"/>
                <a:gd name="T10" fmla="*/ 0 w 195"/>
                <a:gd name="T11" fmla="*/ 0 h 178"/>
                <a:gd name="T12" fmla="*/ 0 w 195"/>
                <a:gd name="T13" fmla="*/ 0 h 178"/>
                <a:gd name="T14" fmla="*/ 0 w 195"/>
                <a:gd name="T15" fmla="*/ 0 h 178"/>
                <a:gd name="T16" fmla="*/ 0 w 195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178"/>
                <a:gd name="T29" fmla="*/ 195 w 195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178">
                  <a:moveTo>
                    <a:pt x="144" y="178"/>
                  </a:moveTo>
                  <a:lnTo>
                    <a:pt x="144" y="178"/>
                  </a:lnTo>
                  <a:lnTo>
                    <a:pt x="195" y="131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144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8" name="Freeform 477"/>
            <p:cNvSpPr>
              <a:spLocks/>
            </p:cNvSpPr>
            <p:nvPr/>
          </p:nvSpPr>
          <p:spPr bwMode="auto">
            <a:xfrm>
              <a:off x="2254" y="2023"/>
              <a:ext cx="32" cy="26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3" y="178"/>
                  </a:moveTo>
                  <a:lnTo>
                    <a:pt x="143" y="178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143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29" name="Freeform 478"/>
            <p:cNvSpPr>
              <a:spLocks/>
            </p:cNvSpPr>
            <p:nvPr/>
          </p:nvSpPr>
          <p:spPr bwMode="auto">
            <a:xfrm>
              <a:off x="2245" y="2030"/>
              <a:ext cx="32" cy="25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3" y="178"/>
                  </a:moveTo>
                  <a:lnTo>
                    <a:pt x="143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3" y="17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0" name="Freeform 479"/>
            <p:cNvSpPr>
              <a:spLocks/>
            </p:cNvSpPr>
            <p:nvPr/>
          </p:nvSpPr>
          <p:spPr bwMode="auto">
            <a:xfrm>
              <a:off x="2234" y="2037"/>
              <a:ext cx="35" cy="25"/>
            </a:xfrm>
            <a:custGeom>
              <a:avLst/>
              <a:gdLst>
                <a:gd name="T0" fmla="*/ 0 w 212"/>
                <a:gd name="T1" fmla="*/ 0 h 178"/>
                <a:gd name="T2" fmla="*/ 0 w 212"/>
                <a:gd name="T3" fmla="*/ 0 h 178"/>
                <a:gd name="T4" fmla="*/ 0 w 212"/>
                <a:gd name="T5" fmla="*/ 0 h 178"/>
                <a:gd name="T6" fmla="*/ 0 w 212"/>
                <a:gd name="T7" fmla="*/ 0 h 178"/>
                <a:gd name="T8" fmla="*/ 0 w 212"/>
                <a:gd name="T9" fmla="*/ 0 h 178"/>
                <a:gd name="T10" fmla="*/ 0 w 212"/>
                <a:gd name="T11" fmla="*/ 0 h 178"/>
                <a:gd name="T12" fmla="*/ 0 w 212"/>
                <a:gd name="T13" fmla="*/ 0 h 178"/>
                <a:gd name="T14" fmla="*/ 0 w 212"/>
                <a:gd name="T15" fmla="*/ 0 h 178"/>
                <a:gd name="T16" fmla="*/ 0 w 212"/>
                <a:gd name="T17" fmla="*/ 0 h 178"/>
                <a:gd name="T18" fmla="*/ 0 w 212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"/>
                <a:gd name="T31" fmla="*/ 0 h 178"/>
                <a:gd name="T32" fmla="*/ 212 w 212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" h="178">
                  <a:moveTo>
                    <a:pt x="181" y="153"/>
                  </a:moveTo>
                  <a:lnTo>
                    <a:pt x="162" y="178"/>
                  </a:lnTo>
                  <a:lnTo>
                    <a:pt x="212" y="131"/>
                  </a:lnTo>
                  <a:lnTo>
                    <a:pt x="69" y="0"/>
                  </a:lnTo>
                  <a:lnTo>
                    <a:pt x="18" y="46"/>
                  </a:lnTo>
                  <a:lnTo>
                    <a:pt x="0" y="71"/>
                  </a:lnTo>
                  <a:lnTo>
                    <a:pt x="18" y="46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181" y="15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1" name="Freeform 480"/>
            <p:cNvSpPr>
              <a:spLocks/>
            </p:cNvSpPr>
            <p:nvPr/>
          </p:nvSpPr>
          <p:spPr bwMode="auto">
            <a:xfrm>
              <a:off x="2225" y="2047"/>
              <a:ext cx="39" cy="28"/>
            </a:xfrm>
            <a:custGeom>
              <a:avLst/>
              <a:gdLst>
                <a:gd name="T0" fmla="*/ 0 w 233"/>
                <a:gd name="T1" fmla="*/ 0 h 200"/>
                <a:gd name="T2" fmla="*/ 0 w 233"/>
                <a:gd name="T3" fmla="*/ 0 h 200"/>
                <a:gd name="T4" fmla="*/ 0 w 233"/>
                <a:gd name="T5" fmla="*/ 0 h 200"/>
                <a:gd name="T6" fmla="*/ 0 w 233"/>
                <a:gd name="T7" fmla="*/ 0 h 200"/>
                <a:gd name="T8" fmla="*/ 0 w 233"/>
                <a:gd name="T9" fmla="*/ 0 h 200"/>
                <a:gd name="T10" fmla="*/ 0 w 233"/>
                <a:gd name="T11" fmla="*/ 0 h 200"/>
                <a:gd name="T12" fmla="*/ 0 w 233"/>
                <a:gd name="T13" fmla="*/ 0 h 200"/>
                <a:gd name="T14" fmla="*/ 0 w 233"/>
                <a:gd name="T15" fmla="*/ 0 h 200"/>
                <a:gd name="T16" fmla="*/ 0 w 233"/>
                <a:gd name="T17" fmla="*/ 0 h 200"/>
                <a:gd name="T18" fmla="*/ 0 w 233"/>
                <a:gd name="T19" fmla="*/ 0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200"/>
                <a:gd name="T32" fmla="*/ 233 w 233"/>
                <a:gd name="T33" fmla="*/ 200 h 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200">
                  <a:moveTo>
                    <a:pt x="163" y="200"/>
                  </a:moveTo>
                  <a:lnTo>
                    <a:pt x="182" y="176"/>
                  </a:lnTo>
                  <a:lnTo>
                    <a:pt x="233" y="82"/>
                  </a:lnTo>
                  <a:lnTo>
                    <a:pt x="52" y="0"/>
                  </a:lnTo>
                  <a:lnTo>
                    <a:pt x="0" y="92"/>
                  </a:lnTo>
                  <a:lnTo>
                    <a:pt x="20" y="68"/>
                  </a:lnTo>
                  <a:lnTo>
                    <a:pt x="163" y="200"/>
                  </a:lnTo>
                  <a:lnTo>
                    <a:pt x="174" y="190"/>
                  </a:lnTo>
                  <a:lnTo>
                    <a:pt x="181" y="176"/>
                  </a:lnTo>
                  <a:lnTo>
                    <a:pt x="163" y="200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2" name="Freeform 481"/>
            <p:cNvSpPr>
              <a:spLocks/>
            </p:cNvSpPr>
            <p:nvPr/>
          </p:nvSpPr>
          <p:spPr bwMode="auto">
            <a:xfrm>
              <a:off x="2220" y="2056"/>
              <a:ext cx="32" cy="26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w 194"/>
                <a:gd name="T13" fmla="*/ 0 h 179"/>
                <a:gd name="T14" fmla="*/ 0 w 194"/>
                <a:gd name="T15" fmla="*/ 0 h 179"/>
                <a:gd name="T16" fmla="*/ 0 w 19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9"/>
                <a:gd name="T29" fmla="*/ 194 w 19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9">
                  <a:moveTo>
                    <a:pt x="143" y="179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143" y="17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3" name="Freeform 482"/>
            <p:cNvSpPr>
              <a:spLocks/>
            </p:cNvSpPr>
            <p:nvPr/>
          </p:nvSpPr>
          <p:spPr bwMode="auto">
            <a:xfrm>
              <a:off x="2211" y="2063"/>
              <a:ext cx="33" cy="26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w 194"/>
                <a:gd name="T13" fmla="*/ 0 h 179"/>
                <a:gd name="T14" fmla="*/ 0 w 194"/>
                <a:gd name="T15" fmla="*/ 0 h 179"/>
                <a:gd name="T16" fmla="*/ 0 w 19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9"/>
                <a:gd name="T29" fmla="*/ 194 w 19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9">
                  <a:moveTo>
                    <a:pt x="144" y="179"/>
                  </a:moveTo>
                  <a:lnTo>
                    <a:pt x="144" y="179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4" y="17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4" name="Freeform 483"/>
            <p:cNvSpPr>
              <a:spLocks/>
            </p:cNvSpPr>
            <p:nvPr/>
          </p:nvSpPr>
          <p:spPr bwMode="auto">
            <a:xfrm>
              <a:off x="2203" y="2070"/>
              <a:ext cx="32" cy="25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179"/>
                <a:gd name="T20" fmla="*/ 194 w 194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179">
                  <a:moveTo>
                    <a:pt x="71" y="113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5" name="Freeform 484"/>
            <p:cNvSpPr>
              <a:spLocks/>
            </p:cNvSpPr>
            <p:nvPr/>
          </p:nvSpPr>
          <p:spPr bwMode="auto">
            <a:xfrm>
              <a:off x="2190" y="2082"/>
              <a:ext cx="41" cy="33"/>
            </a:xfrm>
            <a:custGeom>
              <a:avLst/>
              <a:gdLst>
                <a:gd name="T0" fmla="*/ 0 w 242"/>
                <a:gd name="T1" fmla="*/ 0 h 235"/>
                <a:gd name="T2" fmla="*/ 0 w 242"/>
                <a:gd name="T3" fmla="*/ 0 h 235"/>
                <a:gd name="T4" fmla="*/ 0 w 242"/>
                <a:gd name="T5" fmla="*/ 0 h 235"/>
                <a:gd name="T6" fmla="*/ 0 w 242"/>
                <a:gd name="T7" fmla="*/ 0 h 235"/>
                <a:gd name="T8" fmla="*/ 0 w 242"/>
                <a:gd name="T9" fmla="*/ 0 h 235"/>
                <a:gd name="T10" fmla="*/ 0 w 242"/>
                <a:gd name="T11" fmla="*/ 0 h 235"/>
                <a:gd name="T12" fmla="*/ 0 w 242"/>
                <a:gd name="T13" fmla="*/ 0 h 235"/>
                <a:gd name="T14" fmla="*/ 0 w 242"/>
                <a:gd name="T15" fmla="*/ 0 h 235"/>
                <a:gd name="T16" fmla="*/ 0 w 242"/>
                <a:gd name="T17" fmla="*/ 0 h 235"/>
                <a:gd name="T18" fmla="*/ 0 w 242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235"/>
                <a:gd name="T32" fmla="*/ 242 w 242"/>
                <a:gd name="T33" fmla="*/ 235 h 2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235">
                  <a:moveTo>
                    <a:pt x="167" y="235"/>
                  </a:moveTo>
                  <a:lnTo>
                    <a:pt x="192" y="198"/>
                  </a:lnTo>
                  <a:lnTo>
                    <a:pt x="242" y="58"/>
                  </a:lnTo>
                  <a:lnTo>
                    <a:pt x="50" y="0"/>
                  </a:lnTo>
                  <a:lnTo>
                    <a:pt x="0" y="140"/>
                  </a:lnTo>
                  <a:lnTo>
                    <a:pt x="24" y="103"/>
                  </a:lnTo>
                  <a:lnTo>
                    <a:pt x="167" y="235"/>
                  </a:lnTo>
                  <a:lnTo>
                    <a:pt x="184" y="219"/>
                  </a:lnTo>
                  <a:lnTo>
                    <a:pt x="192" y="198"/>
                  </a:lnTo>
                  <a:lnTo>
                    <a:pt x="167" y="235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6" name="Freeform 485"/>
            <p:cNvSpPr>
              <a:spLocks/>
            </p:cNvSpPr>
            <p:nvPr/>
          </p:nvSpPr>
          <p:spPr bwMode="auto">
            <a:xfrm>
              <a:off x="2175" y="2096"/>
              <a:ext cx="43" cy="33"/>
            </a:xfrm>
            <a:custGeom>
              <a:avLst/>
              <a:gdLst>
                <a:gd name="T0" fmla="*/ 0 w 258"/>
                <a:gd name="T1" fmla="*/ 0 h 226"/>
                <a:gd name="T2" fmla="*/ 0 w 258"/>
                <a:gd name="T3" fmla="*/ 0 h 226"/>
                <a:gd name="T4" fmla="*/ 0 w 258"/>
                <a:gd name="T5" fmla="*/ 0 h 226"/>
                <a:gd name="T6" fmla="*/ 0 w 258"/>
                <a:gd name="T7" fmla="*/ 0 h 226"/>
                <a:gd name="T8" fmla="*/ 0 w 258"/>
                <a:gd name="T9" fmla="*/ 0 h 226"/>
                <a:gd name="T10" fmla="*/ 0 w 258"/>
                <a:gd name="T11" fmla="*/ 0 h 226"/>
                <a:gd name="T12" fmla="*/ 0 w 258"/>
                <a:gd name="T13" fmla="*/ 0 h 226"/>
                <a:gd name="T14" fmla="*/ 0 w 258"/>
                <a:gd name="T15" fmla="*/ 0 h 226"/>
                <a:gd name="T16" fmla="*/ 0 w 258"/>
                <a:gd name="T17" fmla="*/ 0 h 226"/>
                <a:gd name="T18" fmla="*/ 0 w 258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226"/>
                <a:gd name="T32" fmla="*/ 258 w 258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226">
                  <a:moveTo>
                    <a:pt x="169" y="211"/>
                  </a:moveTo>
                  <a:lnTo>
                    <a:pt x="157" y="226"/>
                  </a:lnTo>
                  <a:lnTo>
                    <a:pt x="258" y="132"/>
                  </a:lnTo>
                  <a:lnTo>
                    <a:pt x="115" y="0"/>
                  </a:lnTo>
                  <a:lnTo>
                    <a:pt x="14" y="93"/>
                  </a:lnTo>
                  <a:lnTo>
                    <a:pt x="0" y="108"/>
                  </a:lnTo>
                  <a:lnTo>
                    <a:pt x="14" y="93"/>
                  </a:lnTo>
                  <a:lnTo>
                    <a:pt x="7" y="100"/>
                  </a:lnTo>
                  <a:lnTo>
                    <a:pt x="0" y="108"/>
                  </a:lnTo>
                  <a:lnTo>
                    <a:pt x="169" y="211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7" name="Freeform 486"/>
            <p:cNvSpPr>
              <a:spLocks/>
            </p:cNvSpPr>
            <p:nvPr/>
          </p:nvSpPr>
          <p:spPr bwMode="auto">
            <a:xfrm>
              <a:off x="2157" y="2112"/>
              <a:ext cx="47" cy="35"/>
            </a:xfrm>
            <a:custGeom>
              <a:avLst/>
              <a:gdLst>
                <a:gd name="T0" fmla="*/ 0 w 276"/>
                <a:gd name="T1" fmla="*/ 0 h 243"/>
                <a:gd name="T2" fmla="*/ 0 w 276"/>
                <a:gd name="T3" fmla="*/ 0 h 243"/>
                <a:gd name="T4" fmla="*/ 0 w 276"/>
                <a:gd name="T5" fmla="*/ 0 h 243"/>
                <a:gd name="T6" fmla="*/ 0 w 276"/>
                <a:gd name="T7" fmla="*/ 0 h 243"/>
                <a:gd name="T8" fmla="*/ 0 w 276"/>
                <a:gd name="T9" fmla="*/ 0 h 243"/>
                <a:gd name="T10" fmla="*/ 0 w 276"/>
                <a:gd name="T11" fmla="*/ 0 h 243"/>
                <a:gd name="T12" fmla="*/ 0 w 276"/>
                <a:gd name="T13" fmla="*/ 0 h 243"/>
                <a:gd name="T14" fmla="*/ 0 w 276"/>
                <a:gd name="T15" fmla="*/ 0 h 243"/>
                <a:gd name="T16" fmla="*/ 0 w 276"/>
                <a:gd name="T17" fmla="*/ 0 h 243"/>
                <a:gd name="T18" fmla="*/ 0 w 276"/>
                <a:gd name="T19" fmla="*/ 0 h 2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243"/>
                <a:gd name="T32" fmla="*/ 276 w 276"/>
                <a:gd name="T33" fmla="*/ 243 h 2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243">
                  <a:moveTo>
                    <a:pt x="181" y="233"/>
                  </a:moveTo>
                  <a:lnTo>
                    <a:pt x="175" y="243"/>
                  </a:lnTo>
                  <a:lnTo>
                    <a:pt x="276" y="103"/>
                  </a:lnTo>
                  <a:lnTo>
                    <a:pt x="107" y="0"/>
                  </a:lnTo>
                  <a:lnTo>
                    <a:pt x="6" y="140"/>
                  </a:lnTo>
                  <a:lnTo>
                    <a:pt x="0" y="150"/>
                  </a:lnTo>
                  <a:lnTo>
                    <a:pt x="6" y="140"/>
                  </a:lnTo>
                  <a:lnTo>
                    <a:pt x="3" y="145"/>
                  </a:lnTo>
                  <a:lnTo>
                    <a:pt x="1" y="150"/>
                  </a:lnTo>
                  <a:lnTo>
                    <a:pt x="181" y="23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8" name="Freeform 487"/>
            <p:cNvSpPr>
              <a:spLocks/>
            </p:cNvSpPr>
            <p:nvPr/>
          </p:nvSpPr>
          <p:spPr bwMode="auto">
            <a:xfrm>
              <a:off x="2149" y="2133"/>
              <a:ext cx="39" cy="29"/>
            </a:xfrm>
            <a:custGeom>
              <a:avLst/>
              <a:gdLst>
                <a:gd name="T0" fmla="*/ 0 w 231"/>
                <a:gd name="T1" fmla="*/ 0 h 201"/>
                <a:gd name="T2" fmla="*/ 0 w 231"/>
                <a:gd name="T3" fmla="*/ 0 h 201"/>
                <a:gd name="T4" fmla="*/ 0 w 231"/>
                <a:gd name="T5" fmla="*/ 0 h 201"/>
                <a:gd name="T6" fmla="*/ 0 w 231"/>
                <a:gd name="T7" fmla="*/ 0 h 201"/>
                <a:gd name="T8" fmla="*/ 0 w 231"/>
                <a:gd name="T9" fmla="*/ 0 h 201"/>
                <a:gd name="T10" fmla="*/ 0 w 231"/>
                <a:gd name="T11" fmla="*/ 0 h 201"/>
                <a:gd name="T12" fmla="*/ 0 w 231"/>
                <a:gd name="T13" fmla="*/ 0 h 201"/>
                <a:gd name="T14" fmla="*/ 0 w 231"/>
                <a:gd name="T15" fmla="*/ 0 h 201"/>
                <a:gd name="T16" fmla="*/ 0 w 231"/>
                <a:gd name="T17" fmla="*/ 0 h 201"/>
                <a:gd name="T18" fmla="*/ 0 w 231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1"/>
                <a:gd name="T32" fmla="*/ 231 w 231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1">
                  <a:moveTo>
                    <a:pt x="162" y="201"/>
                  </a:moveTo>
                  <a:lnTo>
                    <a:pt x="181" y="177"/>
                  </a:lnTo>
                  <a:lnTo>
                    <a:pt x="231" y="83"/>
                  </a:lnTo>
                  <a:lnTo>
                    <a:pt x="50" y="0"/>
                  </a:lnTo>
                  <a:lnTo>
                    <a:pt x="0" y="93"/>
                  </a:lnTo>
                  <a:lnTo>
                    <a:pt x="18" y="69"/>
                  </a:lnTo>
                  <a:lnTo>
                    <a:pt x="162" y="201"/>
                  </a:lnTo>
                  <a:lnTo>
                    <a:pt x="173" y="190"/>
                  </a:lnTo>
                  <a:lnTo>
                    <a:pt x="180" y="177"/>
                  </a:lnTo>
                  <a:lnTo>
                    <a:pt x="162" y="201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39" name="Freeform 488"/>
            <p:cNvSpPr>
              <a:spLocks/>
            </p:cNvSpPr>
            <p:nvPr/>
          </p:nvSpPr>
          <p:spPr bwMode="auto">
            <a:xfrm>
              <a:off x="2132" y="2143"/>
              <a:ext cx="44" cy="32"/>
            </a:xfrm>
            <a:custGeom>
              <a:avLst/>
              <a:gdLst>
                <a:gd name="T0" fmla="*/ 0 w 264"/>
                <a:gd name="T1" fmla="*/ 0 h 224"/>
                <a:gd name="T2" fmla="*/ 0 w 264"/>
                <a:gd name="T3" fmla="*/ 0 h 224"/>
                <a:gd name="T4" fmla="*/ 0 w 264"/>
                <a:gd name="T5" fmla="*/ 0 h 224"/>
                <a:gd name="T6" fmla="*/ 0 w 264"/>
                <a:gd name="T7" fmla="*/ 0 h 224"/>
                <a:gd name="T8" fmla="*/ 0 w 264"/>
                <a:gd name="T9" fmla="*/ 0 h 224"/>
                <a:gd name="T10" fmla="*/ 0 w 264"/>
                <a:gd name="T11" fmla="*/ 0 h 224"/>
                <a:gd name="T12" fmla="*/ 0 w 264"/>
                <a:gd name="T13" fmla="*/ 0 h 224"/>
                <a:gd name="T14" fmla="*/ 0 w 264"/>
                <a:gd name="T15" fmla="*/ 0 h 224"/>
                <a:gd name="T16" fmla="*/ 0 w 264"/>
                <a:gd name="T17" fmla="*/ 0 h 224"/>
                <a:gd name="T18" fmla="*/ 0 w 264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4"/>
                <a:gd name="T31" fmla="*/ 0 h 224"/>
                <a:gd name="T32" fmla="*/ 264 w 264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4" h="224">
                  <a:moveTo>
                    <a:pt x="181" y="200"/>
                  </a:moveTo>
                  <a:lnTo>
                    <a:pt x="162" y="224"/>
                  </a:lnTo>
                  <a:lnTo>
                    <a:pt x="264" y="132"/>
                  </a:lnTo>
                  <a:lnTo>
                    <a:pt x="120" y="0"/>
                  </a:lnTo>
                  <a:lnTo>
                    <a:pt x="19" y="93"/>
                  </a:lnTo>
                  <a:lnTo>
                    <a:pt x="0" y="117"/>
                  </a:lnTo>
                  <a:lnTo>
                    <a:pt x="19" y="93"/>
                  </a:lnTo>
                  <a:lnTo>
                    <a:pt x="8" y="104"/>
                  </a:lnTo>
                  <a:lnTo>
                    <a:pt x="1" y="117"/>
                  </a:lnTo>
                  <a:lnTo>
                    <a:pt x="181" y="200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0" name="Freeform 489"/>
            <p:cNvSpPr>
              <a:spLocks/>
            </p:cNvSpPr>
            <p:nvPr/>
          </p:nvSpPr>
          <p:spPr bwMode="auto">
            <a:xfrm>
              <a:off x="2124" y="2160"/>
              <a:ext cx="38" cy="27"/>
            </a:xfrm>
            <a:custGeom>
              <a:avLst/>
              <a:gdLst>
                <a:gd name="T0" fmla="*/ 0 w 231"/>
                <a:gd name="T1" fmla="*/ 0 h 187"/>
                <a:gd name="T2" fmla="*/ 0 w 231"/>
                <a:gd name="T3" fmla="*/ 0 h 187"/>
                <a:gd name="T4" fmla="*/ 0 w 231"/>
                <a:gd name="T5" fmla="*/ 0 h 187"/>
                <a:gd name="T6" fmla="*/ 0 w 231"/>
                <a:gd name="T7" fmla="*/ 0 h 187"/>
                <a:gd name="T8" fmla="*/ 0 w 231"/>
                <a:gd name="T9" fmla="*/ 0 h 187"/>
                <a:gd name="T10" fmla="*/ 0 w 231"/>
                <a:gd name="T11" fmla="*/ 0 h 187"/>
                <a:gd name="T12" fmla="*/ 0 w 231"/>
                <a:gd name="T13" fmla="*/ 0 h 187"/>
                <a:gd name="T14" fmla="*/ 0 w 231"/>
                <a:gd name="T15" fmla="*/ 0 h 187"/>
                <a:gd name="T16" fmla="*/ 0 w 231"/>
                <a:gd name="T17" fmla="*/ 0 h 187"/>
                <a:gd name="T18" fmla="*/ 0 w 231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87"/>
                <a:gd name="T32" fmla="*/ 231 w 231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87">
                  <a:moveTo>
                    <a:pt x="174" y="187"/>
                  </a:moveTo>
                  <a:lnTo>
                    <a:pt x="181" y="176"/>
                  </a:lnTo>
                  <a:lnTo>
                    <a:pt x="231" y="83"/>
                  </a:lnTo>
                  <a:lnTo>
                    <a:pt x="50" y="0"/>
                  </a:lnTo>
                  <a:lnTo>
                    <a:pt x="0" y="94"/>
                  </a:lnTo>
                  <a:lnTo>
                    <a:pt x="5" y="83"/>
                  </a:lnTo>
                  <a:lnTo>
                    <a:pt x="174" y="187"/>
                  </a:lnTo>
                  <a:lnTo>
                    <a:pt x="178" y="182"/>
                  </a:lnTo>
                  <a:lnTo>
                    <a:pt x="180" y="176"/>
                  </a:lnTo>
                  <a:lnTo>
                    <a:pt x="174" y="18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1" name="Freeform 490"/>
            <p:cNvSpPr>
              <a:spLocks/>
            </p:cNvSpPr>
            <p:nvPr/>
          </p:nvSpPr>
          <p:spPr bwMode="auto">
            <a:xfrm>
              <a:off x="2107" y="2172"/>
              <a:ext cx="46" cy="35"/>
            </a:xfrm>
            <a:custGeom>
              <a:avLst/>
              <a:gdLst>
                <a:gd name="T0" fmla="*/ 0 w 276"/>
                <a:gd name="T1" fmla="*/ 0 h 244"/>
                <a:gd name="T2" fmla="*/ 0 w 276"/>
                <a:gd name="T3" fmla="*/ 0 h 244"/>
                <a:gd name="T4" fmla="*/ 0 w 276"/>
                <a:gd name="T5" fmla="*/ 0 h 244"/>
                <a:gd name="T6" fmla="*/ 0 w 276"/>
                <a:gd name="T7" fmla="*/ 0 h 244"/>
                <a:gd name="T8" fmla="*/ 0 w 276"/>
                <a:gd name="T9" fmla="*/ 0 h 244"/>
                <a:gd name="T10" fmla="*/ 0 w 276"/>
                <a:gd name="T11" fmla="*/ 0 h 244"/>
                <a:gd name="T12" fmla="*/ 0 w 276"/>
                <a:gd name="T13" fmla="*/ 0 h 244"/>
                <a:gd name="T14" fmla="*/ 0 w 276"/>
                <a:gd name="T15" fmla="*/ 0 h 244"/>
                <a:gd name="T16" fmla="*/ 0 w 276"/>
                <a:gd name="T17" fmla="*/ 0 h 244"/>
                <a:gd name="T18" fmla="*/ 0 w 276"/>
                <a:gd name="T19" fmla="*/ 0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244"/>
                <a:gd name="T32" fmla="*/ 276 w 276"/>
                <a:gd name="T33" fmla="*/ 244 h 2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244">
                  <a:moveTo>
                    <a:pt x="181" y="234"/>
                  </a:moveTo>
                  <a:lnTo>
                    <a:pt x="175" y="244"/>
                  </a:lnTo>
                  <a:lnTo>
                    <a:pt x="276" y="104"/>
                  </a:lnTo>
                  <a:lnTo>
                    <a:pt x="107" y="0"/>
                  </a:lnTo>
                  <a:lnTo>
                    <a:pt x="6" y="140"/>
                  </a:lnTo>
                  <a:lnTo>
                    <a:pt x="0" y="151"/>
                  </a:lnTo>
                  <a:lnTo>
                    <a:pt x="6" y="140"/>
                  </a:lnTo>
                  <a:lnTo>
                    <a:pt x="3" y="146"/>
                  </a:lnTo>
                  <a:lnTo>
                    <a:pt x="1" y="151"/>
                  </a:lnTo>
                  <a:lnTo>
                    <a:pt x="181" y="23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2" name="Freeform 491"/>
            <p:cNvSpPr>
              <a:spLocks/>
            </p:cNvSpPr>
            <p:nvPr/>
          </p:nvSpPr>
          <p:spPr bwMode="auto">
            <a:xfrm>
              <a:off x="2098" y="2193"/>
              <a:ext cx="39" cy="25"/>
            </a:xfrm>
            <a:custGeom>
              <a:avLst/>
              <a:gdLst>
                <a:gd name="T0" fmla="*/ 0 w 231"/>
                <a:gd name="T1" fmla="*/ 0 h 176"/>
                <a:gd name="T2" fmla="*/ 0 w 231"/>
                <a:gd name="T3" fmla="*/ 0 h 176"/>
                <a:gd name="T4" fmla="*/ 0 w 231"/>
                <a:gd name="T5" fmla="*/ 0 h 176"/>
                <a:gd name="T6" fmla="*/ 0 w 231"/>
                <a:gd name="T7" fmla="*/ 0 h 176"/>
                <a:gd name="T8" fmla="*/ 0 w 231"/>
                <a:gd name="T9" fmla="*/ 0 h 176"/>
                <a:gd name="T10" fmla="*/ 0 w 231"/>
                <a:gd name="T11" fmla="*/ 0 h 176"/>
                <a:gd name="T12" fmla="*/ 0 w 231"/>
                <a:gd name="T13" fmla="*/ 0 h 176"/>
                <a:gd name="T14" fmla="*/ 0 w 231"/>
                <a:gd name="T15" fmla="*/ 0 h 176"/>
                <a:gd name="T16" fmla="*/ 0 w 231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76"/>
                <a:gd name="T29" fmla="*/ 231 w 231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76">
                  <a:moveTo>
                    <a:pt x="180" y="176"/>
                  </a:moveTo>
                  <a:lnTo>
                    <a:pt x="180" y="176"/>
                  </a:lnTo>
                  <a:lnTo>
                    <a:pt x="231" y="83"/>
                  </a:lnTo>
                  <a:lnTo>
                    <a:pt x="50" y="0"/>
                  </a:lnTo>
                  <a:lnTo>
                    <a:pt x="0" y="93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3" name="Freeform 492"/>
            <p:cNvSpPr>
              <a:spLocks/>
            </p:cNvSpPr>
            <p:nvPr/>
          </p:nvSpPr>
          <p:spPr bwMode="auto">
            <a:xfrm>
              <a:off x="2090" y="2207"/>
              <a:ext cx="39" cy="28"/>
            </a:xfrm>
            <a:custGeom>
              <a:avLst/>
              <a:gdLst>
                <a:gd name="T0" fmla="*/ 0 w 231"/>
                <a:gd name="T1" fmla="*/ 0 h 201"/>
                <a:gd name="T2" fmla="*/ 0 w 231"/>
                <a:gd name="T3" fmla="*/ 0 h 201"/>
                <a:gd name="T4" fmla="*/ 0 w 231"/>
                <a:gd name="T5" fmla="*/ 0 h 201"/>
                <a:gd name="T6" fmla="*/ 0 w 231"/>
                <a:gd name="T7" fmla="*/ 0 h 201"/>
                <a:gd name="T8" fmla="*/ 0 w 231"/>
                <a:gd name="T9" fmla="*/ 0 h 201"/>
                <a:gd name="T10" fmla="*/ 0 w 231"/>
                <a:gd name="T11" fmla="*/ 0 h 201"/>
                <a:gd name="T12" fmla="*/ 0 w 231"/>
                <a:gd name="T13" fmla="*/ 0 h 201"/>
                <a:gd name="T14" fmla="*/ 0 w 231"/>
                <a:gd name="T15" fmla="*/ 0 h 201"/>
                <a:gd name="T16" fmla="*/ 0 w 231"/>
                <a:gd name="T17" fmla="*/ 0 h 201"/>
                <a:gd name="T18" fmla="*/ 0 w 231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1"/>
                <a:gd name="T32" fmla="*/ 231 w 231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1">
                  <a:moveTo>
                    <a:pt x="162" y="201"/>
                  </a:moveTo>
                  <a:lnTo>
                    <a:pt x="181" y="176"/>
                  </a:lnTo>
                  <a:lnTo>
                    <a:pt x="231" y="83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9" y="69"/>
                  </a:lnTo>
                  <a:lnTo>
                    <a:pt x="162" y="201"/>
                  </a:lnTo>
                  <a:lnTo>
                    <a:pt x="173" y="190"/>
                  </a:lnTo>
                  <a:lnTo>
                    <a:pt x="180" y="176"/>
                  </a:lnTo>
                  <a:lnTo>
                    <a:pt x="162" y="201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4" name="Freeform 493"/>
            <p:cNvSpPr>
              <a:spLocks/>
            </p:cNvSpPr>
            <p:nvPr/>
          </p:nvSpPr>
          <p:spPr bwMode="auto">
            <a:xfrm>
              <a:off x="2072" y="2216"/>
              <a:ext cx="45" cy="33"/>
            </a:xfrm>
            <a:custGeom>
              <a:avLst/>
              <a:gdLst>
                <a:gd name="T0" fmla="*/ 0 w 269"/>
                <a:gd name="T1" fmla="*/ 0 h 225"/>
                <a:gd name="T2" fmla="*/ 0 w 269"/>
                <a:gd name="T3" fmla="*/ 0 h 225"/>
                <a:gd name="T4" fmla="*/ 0 w 269"/>
                <a:gd name="T5" fmla="*/ 0 h 225"/>
                <a:gd name="T6" fmla="*/ 0 w 269"/>
                <a:gd name="T7" fmla="*/ 0 h 225"/>
                <a:gd name="T8" fmla="*/ 0 w 269"/>
                <a:gd name="T9" fmla="*/ 0 h 225"/>
                <a:gd name="T10" fmla="*/ 0 w 269"/>
                <a:gd name="T11" fmla="*/ 0 h 225"/>
                <a:gd name="T12" fmla="*/ 0 w 269"/>
                <a:gd name="T13" fmla="*/ 0 h 225"/>
                <a:gd name="T14" fmla="*/ 0 w 269"/>
                <a:gd name="T15" fmla="*/ 0 h 225"/>
                <a:gd name="T16" fmla="*/ 0 w 269"/>
                <a:gd name="T17" fmla="*/ 0 h 225"/>
                <a:gd name="T18" fmla="*/ 0 w 269"/>
                <a:gd name="T19" fmla="*/ 0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9"/>
                <a:gd name="T31" fmla="*/ 0 h 225"/>
                <a:gd name="T32" fmla="*/ 269 w 269"/>
                <a:gd name="T33" fmla="*/ 225 h 2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9" h="225">
                  <a:moveTo>
                    <a:pt x="192" y="189"/>
                  </a:moveTo>
                  <a:lnTo>
                    <a:pt x="168" y="225"/>
                  </a:lnTo>
                  <a:lnTo>
                    <a:pt x="269" y="132"/>
                  </a:lnTo>
                  <a:lnTo>
                    <a:pt x="126" y="0"/>
                  </a:lnTo>
                  <a:lnTo>
                    <a:pt x="24" y="94"/>
                  </a:lnTo>
                  <a:lnTo>
                    <a:pt x="0" y="130"/>
                  </a:lnTo>
                  <a:lnTo>
                    <a:pt x="24" y="94"/>
                  </a:lnTo>
                  <a:lnTo>
                    <a:pt x="8" y="109"/>
                  </a:lnTo>
                  <a:lnTo>
                    <a:pt x="0" y="130"/>
                  </a:lnTo>
                  <a:lnTo>
                    <a:pt x="192" y="18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5" name="Freeform 494"/>
            <p:cNvSpPr>
              <a:spLocks/>
            </p:cNvSpPr>
            <p:nvPr/>
          </p:nvSpPr>
          <p:spPr bwMode="auto">
            <a:xfrm>
              <a:off x="2064" y="2235"/>
              <a:ext cx="40" cy="30"/>
            </a:xfrm>
            <a:custGeom>
              <a:avLst/>
              <a:gdLst>
                <a:gd name="T0" fmla="*/ 0 w 243"/>
                <a:gd name="T1" fmla="*/ 0 h 211"/>
                <a:gd name="T2" fmla="*/ 0 w 243"/>
                <a:gd name="T3" fmla="*/ 0 h 211"/>
                <a:gd name="T4" fmla="*/ 0 w 243"/>
                <a:gd name="T5" fmla="*/ 0 h 211"/>
                <a:gd name="T6" fmla="*/ 0 w 243"/>
                <a:gd name="T7" fmla="*/ 0 h 211"/>
                <a:gd name="T8" fmla="*/ 0 w 243"/>
                <a:gd name="T9" fmla="*/ 0 h 211"/>
                <a:gd name="T10" fmla="*/ 0 w 243"/>
                <a:gd name="T11" fmla="*/ 0 h 211"/>
                <a:gd name="T12" fmla="*/ 0 w 243"/>
                <a:gd name="T13" fmla="*/ 0 h 211"/>
                <a:gd name="T14" fmla="*/ 0 w 243"/>
                <a:gd name="T15" fmla="*/ 0 h 211"/>
                <a:gd name="T16" fmla="*/ 0 w 243"/>
                <a:gd name="T17" fmla="*/ 0 h 211"/>
                <a:gd name="T18" fmla="*/ 0 w 243"/>
                <a:gd name="T19" fmla="*/ 0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211"/>
                <a:gd name="T32" fmla="*/ 243 w 243"/>
                <a:gd name="T33" fmla="*/ 211 h 2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211">
                  <a:moveTo>
                    <a:pt x="187" y="211"/>
                  </a:moveTo>
                  <a:lnTo>
                    <a:pt x="192" y="198"/>
                  </a:lnTo>
                  <a:lnTo>
                    <a:pt x="243" y="59"/>
                  </a:lnTo>
                  <a:lnTo>
                    <a:pt x="51" y="0"/>
                  </a:lnTo>
                  <a:lnTo>
                    <a:pt x="0" y="140"/>
                  </a:lnTo>
                  <a:lnTo>
                    <a:pt x="6" y="127"/>
                  </a:lnTo>
                  <a:lnTo>
                    <a:pt x="186" y="211"/>
                  </a:lnTo>
                  <a:lnTo>
                    <a:pt x="189" y="205"/>
                  </a:lnTo>
                  <a:lnTo>
                    <a:pt x="192" y="198"/>
                  </a:lnTo>
                  <a:lnTo>
                    <a:pt x="187" y="211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6" name="Freeform 495"/>
            <p:cNvSpPr>
              <a:spLocks/>
            </p:cNvSpPr>
            <p:nvPr/>
          </p:nvSpPr>
          <p:spPr bwMode="auto">
            <a:xfrm>
              <a:off x="2056" y="2253"/>
              <a:ext cx="39" cy="29"/>
            </a:xfrm>
            <a:custGeom>
              <a:avLst/>
              <a:gdLst>
                <a:gd name="T0" fmla="*/ 0 w 232"/>
                <a:gd name="T1" fmla="*/ 0 h 202"/>
                <a:gd name="T2" fmla="*/ 0 w 232"/>
                <a:gd name="T3" fmla="*/ 0 h 202"/>
                <a:gd name="T4" fmla="*/ 0 w 232"/>
                <a:gd name="T5" fmla="*/ 0 h 202"/>
                <a:gd name="T6" fmla="*/ 0 w 232"/>
                <a:gd name="T7" fmla="*/ 0 h 202"/>
                <a:gd name="T8" fmla="*/ 0 w 232"/>
                <a:gd name="T9" fmla="*/ 0 h 202"/>
                <a:gd name="T10" fmla="*/ 0 w 232"/>
                <a:gd name="T11" fmla="*/ 0 h 202"/>
                <a:gd name="T12" fmla="*/ 0 w 232"/>
                <a:gd name="T13" fmla="*/ 0 h 202"/>
                <a:gd name="T14" fmla="*/ 0 w 232"/>
                <a:gd name="T15" fmla="*/ 0 h 202"/>
                <a:gd name="T16" fmla="*/ 0 w 232"/>
                <a:gd name="T17" fmla="*/ 0 h 202"/>
                <a:gd name="T18" fmla="*/ 0 w 232"/>
                <a:gd name="T19" fmla="*/ 0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202"/>
                <a:gd name="T32" fmla="*/ 232 w 232"/>
                <a:gd name="T33" fmla="*/ 202 h 2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202">
                  <a:moveTo>
                    <a:pt x="162" y="202"/>
                  </a:moveTo>
                  <a:lnTo>
                    <a:pt x="181" y="177"/>
                  </a:lnTo>
                  <a:lnTo>
                    <a:pt x="232" y="84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9" y="69"/>
                  </a:lnTo>
                  <a:lnTo>
                    <a:pt x="162" y="202"/>
                  </a:lnTo>
                  <a:lnTo>
                    <a:pt x="173" y="190"/>
                  </a:lnTo>
                  <a:lnTo>
                    <a:pt x="181" y="177"/>
                  </a:lnTo>
                  <a:lnTo>
                    <a:pt x="162" y="20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7" name="Freeform 496"/>
            <p:cNvSpPr>
              <a:spLocks/>
            </p:cNvSpPr>
            <p:nvPr/>
          </p:nvSpPr>
          <p:spPr bwMode="auto">
            <a:xfrm>
              <a:off x="2039" y="2263"/>
              <a:ext cx="44" cy="32"/>
            </a:xfrm>
            <a:custGeom>
              <a:avLst/>
              <a:gdLst>
                <a:gd name="T0" fmla="*/ 0 w 263"/>
                <a:gd name="T1" fmla="*/ 0 h 226"/>
                <a:gd name="T2" fmla="*/ 0 w 263"/>
                <a:gd name="T3" fmla="*/ 0 h 226"/>
                <a:gd name="T4" fmla="*/ 0 w 263"/>
                <a:gd name="T5" fmla="*/ 0 h 226"/>
                <a:gd name="T6" fmla="*/ 0 w 263"/>
                <a:gd name="T7" fmla="*/ 0 h 226"/>
                <a:gd name="T8" fmla="*/ 0 w 263"/>
                <a:gd name="T9" fmla="*/ 0 h 226"/>
                <a:gd name="T10" fmla="*/ 0 w 263"/>
                <a:gd name="T11" fmla="*/ 0 h 226"/>
                <a:gd name="T12" fmla="*/ 0 w 263"/>
                <a:gd name="T13" fmla="*/ 0 h 226"/>
                <a:gd name="T14" fmla="*/ 0 w 263"/>
                <a:gd name="T15" fmla="*/ 0 h 226"/>
                <a:gd name="T16" fmla="*/ 0 w 263"/>
                <a:gd name="T17" fmla="*/ 0 h 226"/>
                <a:gd name="T18" fmla="*/ 0 w 26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3"/>
                <a:gd name="T31" fmla="*/ 0 h 226"/>
                <a:gd name="T32" fmla="*/ 263 w 263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3" h="226">
                  <a:moveTo>
                    <a:pt x="181" y="202"/>
                  </a:moveTo>
                  <a:lnTo>
                    <a:pt x="162" y="226"/>
                  </a:lnTo>
                  <a:lnTo>
                    <a:pt x="263" y="133"/>
                  </a:lnTo>
                  <a:lnTo>
                    <a:pt x="120" y="0"/>
                  </a:lnTo>
                  <a:lnTo>
                    <a:pt x="18" y="94"/>
                  </a:lnTo>
                  <a:lnTo>
                    <a:pt x="0" y="118"/>
                  </a:lnTo>
                  <a:lnTo>
                    <a:pt x="18" y="94"/>
                  </a:lnTo>
                  <a:lnTo>
                    <a:pt x="7" y="105"/>
                  </a:lnTo>
                  <a:lnTo>
                    <a:pt x="0" y="118"/>
                  </a:lnTo>
                  <a:lnTo>
                    <a:pt x="181" y="20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8" name="Freeform 497"/>
            <p:cNvSpPr>
              <a:spLocks/>
            </p:cNvSpPr>
            <p:nvPr/>
          </p:nvSpPr>
          <p:spPr bwMode="auto">
            <a:xfrm>
              <a:off x="2031" y="2280"/>
              <a:ext cx="39" cy="25"/>
            </a:xfrm>
            <a:custGeom>
              <a:avLst/>
              <a:gdLst>
                <a:gd name="T0" fmla="*/ 0 w 232"/>
                <a:gd name="T1" fmla="*/ 0 h 177"/>
                <a:gd name="T2" fmla="*/ 0 w 232"/>
                <a:gd name="T3" fmla="*/ 0 h 177"/>
                <a:gd name="T4" fmla="*/ 0 w 232"/>
                <a:gd name="T5" fmla="*/ 0 h 177"/>
                <a:gd name="T6" fmla="*/ 0 w 232"/>
                <a:gd name="T7" fmla="*/ 0 h 177"/>
                <a:gd name="T8" fmla="*/ 0 w 232"/>
                <a:gd name="T9" fmla="*/ 0 h 177"/>
                <a:gd name="T10" fmla="*/ 0 w 232"/>
                <a:gd name="T11" fmla="*/ 0 h 177"/>
                <a:gd name="T12" fmla="*/ 0 w 232"/>
                <a:gd name="T13" fmla="*/ 0 h 177"/>
                <a:gd name="T14" fmla="*/ 0 w 232"/>
                <a:gd name="T15" fmla="*/ 0 h 177"/>
                <a:gd name="T16" fmla="*/ 0 w 232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77"/>
                <a:gd name="T29" fmla="*/ 232 w 232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77">
                  <a:moveTo>
                    <a:pt x="181" y="177"/>
                  </a:moveTo>
                  <a:lnTo>
                    <a:pt x="181" y="177"/>
                  </a:lnTo>
                  <a:lnTo>
                    <a:pt x="232" y="84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18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49" name="Freeform 498"/>
            <p:cNvSpPr>
              <a:spLocks/>
            </p:cNvSpPr>
            <p:nvPr/>
          </p:nvSpPr>
          <p:spPr bwMode="auto">
            <a:xfrm>
              <a:off x="2022" y="2293"/>
              <a:ext cx="39" cy="25"/>
            </a:xfrm>
            <a:custGeom>
              <a:avLst/>
              <a:gdLst>
                <a:gd name="T0" fmla="*/ 0 w 232"/>
                <a:gd name="T1" fmla="*/ 0 h 177"/>
                <a:gd name="T2" fmla="*/ 0 w 232"/>
                <a:gd name="T3" fmla="*/ 0 h 177"/>
                <a:gd name="T4" fmla="*/ 0 w 232"/>
                <a:gd name="T5" fmla="*/ 0 h 177"/>
                <a:gd name="T6" fmla="*/ 0 w 232"/>
                <a:gd name="T7" fmla="*/ 0 h 177"/>
                <a:gd name="T8" fmla="*/ 0 w 232"/>
                <a:gd name="T9" fmla="*/ 0 h 177"/>
                <a:gd name="T10" fmla="*/ 0 w 232"/>
                <a:gd name="T11" fmla="*/ 0 h 177"/>
                <a:gd name="T12" fmla="*/ 0 w 232"/>
                <a:gd name="T13" fmla="*/ 0 h 177"/>
                <a:gd name="T14" fmla="*/ 0 w 232"/>
                <a:gd name="T15" fmla="*/ 0 h 177"/>
                <a:gd name="T16" fmla="*/ 0 w 232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77"/>
                <a:gd name="T29" fmla="*/ 232 w 232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77">
                  <a:moveTo>
                    <a:pt x="181" y="177"/>
                  </a:moveTo>
                  <a:lnTo>
                    <a:pt x="181" y="177"/>
                  </a:lnTo>
                  <a:lnTo>
                    <a:pt x="232" y="84"/>
                  </a:lnTo>
                  <a:lnTo>
                    <a:pt x="51" y="0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8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0" name="Freeform 499"/>
            <p:cNvSpPr>
              <a:spLocks/>
            </p:cNvSpPr>
            <p:nvPr/>
          </p:nvSpPr>
          <p:spPr bwMode="auto">
            <a:xfrm>
              <a:off x="2014" y="2307"/>
              <a:ext cx="39" cy="25"/>
            </a:xfrm>
            <a:custGeom>
              <a:avLst/>
              <a:gdLst>
                <a:gd name="T0" fmla="*/ 0 w 231"/>
                <a:gd name="T1" fmla="*/ 0 h 177"/>
                <a:gd name="T2" fmla="*/ 0 w 231"/>
                <a:gd name="T3" fmla="*/ 0 h 177"/>
                <a:gd name="T4" fmla="*/ 0 w 231"/>
                <a:gd name="T5" fmla="*/ 0 h 177"/>
                <a:gd name="T6" fmla="*/ 0 w 231"/>
                <a:gd name="T7" fmla="*/ 0 h 177"/>
                <a:gd name="T8" fmla="*/ 0 w 231"/>
                <a:gd name="T9" fmla="*/ 0 h 177"/>
                <a:gd name="T10" fmla="*/ 0 w 231"/>
                <a:gd name="T11" fmla="*/ 0 h 177"/>
                <a:gd name="T12" fmla="*/ 0 w 231"/>
                <a:gd name="T13" fmla="*/ 0 h 177"/>
                <a:gd name="T14" fmla="*/ 0 w 231"/>
                <a:gd name="T15" fmla="*/ 0 h 177"/>
                <a:gd name="T16" fmla="*/ 0 w 231"/>
                <a:gd name="T17" fmla="*/ 0 h 177"/>
                <a:gd name="T18" fmla="*/ 0 w 231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77"/>
                <a:gd name="T32" fmla="*/ 231 w 231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77">
                  <a:moveTo>
                    <a:pt x="181" y="177"/>
                  </a:moveTo>
                  <a:lnTo>
                    <a:pt x="181" y="177"/>
                  </a:lnTo>
                  <a:lnTo>
                    <a:pt x="231" y="83"/>
                  </a:lnTo>
                  <a:lnTo>
                    <a:pt x="50" y="0"/>
                  </a:lnTo>
                  <a:lnTo>
                    <a:pt x="0" y="93"/>
                  </a:lnTo>
                  <a:lnTo>
                    <a:pt x="180" y="177"/>
                  </a:lnTo>
                  <a:lnTo>
                    <a:pt x="18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1" name="Freeform 500"/>
            <p:cNvSpPr>
              <a:spLocks/>
            </p:cNvSpPr>
            <p:nvPr/>
          </p:nvSpPr>
          <p:spPr bwMode="auto">
            <a:xfrm>
              <a:off x="2005" y="2320"/>
              <a:ext cx="39" cy="25"/>
            </a:xfrm>
            <a:custGeom>
              <a:avLst/>
              <a:gdLst>
                <a:gd name="T0" fmla="*/ 0 w 232"/>
                <a:gd name="T1" fmla="*/ 0 h 177"/>
                <a:gd name="T2" fmla="*/ 0 w 232"/>
                <a:gd name="T3" fmla="*/ 0 h 177"/>
                <a:gd name="T4" fmla="*/ 0 w 232"/>
                <a:gd name="T5" fmla="*/ 0 h 177"/>
                <a:gd name="T6" fmla="*/ 0 w 232"/>
                <a:gd name="T7" fmla="*/ 0 h 177"/>
                <a:gd name="T8" fmla="*/ 0 w 232"/>
                <a:gd name="T9" fmla="*/ 0 h 177"/>
                <a:gd name="T10" fmla="*/ 0 w 232"/>
                <a:gd name="T11" fmla="*/ 0 h 177"/>
                <a:gd name="T12" fmla="*/ 0 w 232"/>
                <a:gd name="T13" fmla="*/ 0 h 177"/>
                <a:gd name="T14" fmla="*/ 0 w 232"/>
                <a:gd name="T15" fmla="*/ 0 h 177"/>
                <a:gd name="T16" fmla="*/ 0 w 232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77"/>
                <a:gd name="T29" fmla="*/ 232 w 232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77">
                  <a:moveTo>
                    <a:pt x="180" y="177"/>
                  </a:moveTo>
                  <a:lnTo>
                    <a:pt x="181" y="177"/>
                  </a:lnTo>
                  <a:lnTo>
                    <a:pt x="232" y="84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80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2" name="Freeform 501"/>
            <p:cNvSpPr>
              <a:spLocks/>
            </p:cNvSpPr>
            <p:nvPr/>
          </p:nvSpPr>
          <p:spPr bwMode="auto">
            <a:xfrm>
              <a:off x="1997" y="2333"/>
              <a:ext cx="39" cy="26"/>
            </a:xfrm>
            <a:custGeom>
              <a:avLst/>
              <a:gdLst>
                <a:gd name="T0" fmla="*/ 0 w 231"/>
                <a:gd name="T1" fmla="*/ 0 h 177"/>
                <a:gd name="T2" fmla="*/ 0 w 231"/>
                <a:gd name="T3" fmla="*/ 0 h 177"/>
                <a:gd name="T4" fmla="*/ 0 w 231"/>
                <a:gd name="T5" fmla="*/ 0 h 177"/>
                <a:gd name="T6" fmla="*/ 0 w 231"/>
                <a:gd name="T7" fmla="*/ 0 h 177"/>
                <a:gd name="T8" fmla="*/ 0 w 231"/>
                <a:gd name="T9" fmla="*/ 0 h 177"/>
                <a:gd name="T10" fmla="*/ 0 w 231"/>
                <a:gd name="T11" fmla="*/ 0 h 177"/>
                <a:gd name="T12" fmla="*/ 0 w 231"/>
                <a:gd name="T13" fmla="*/ 0 h 177"/>
                <a:gd name="T14" fmla="*/ 0 w 231"/>
                <a:gd name="T15" fmla="*/ 0 h 177"/>
                <a:gd name="T16" fmla="*/ 0 w 231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77"/>
                <a:gd name="T29" fmla="*/ 231 w 231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77">
                  <a:moveTo>
                    <a:pt x="181" y="177"/>
                  </a:moveTo>
                  <a:lnTo>
                    <a:pt x="181" y="177"/>
                  </a:lnTo>
                  <a:lnTo>
                    <a:pt x="231" y="83"/>
                  </a:lnTo>
                  <a:lnTo>
                    <a:pt x="51" y="0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18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3" name="Freeform 502"/>
            <p:cNvSpPr>
              <a:spLocks/>
            </p:cNvSpPr>
            <p:nvPr/>
          </p:nvSpPr>
          <p:spPr bwMode="auto">
            <a:xfrm>
              <a:off x="1989" y="2347"/>
              <a:ext cx="38" cy="25"/>
            </a:xfrm>
            <a:custGeom>
              <a:avLst/>
              <a:gdLst>
                <a:gd name="T0" fmla="*/ 0 w 231"/>
                <a:gd name="T1" fmla="*/ 0 h 176"/>
                <a:gd name="T2" fmla="*/ 0 w 231"/>
                <a:gd name="T3" fmla="*/ 0 h 176"/>
                <a:gd name="T4" fmla="*/ 0 w 231"/>
                <a:gd name="T5" fmla="*/ 0 h 176"/>
                <a:gd name="T6" fmla="*/ 0 w 231"/>
                <a:gd name="T7" fmla="*/ 0 h 176"/>
                <a:gd name="T8" fmla="*/ 0 w 231"/>
                <a:gd name="T9" fmla="*/ 0 h 176"/>
                <a:gd name="T10" fmla="*/ 0 w 231"/>
                <a:gd name="T11" fmla="*/ 0 h 176"/>
                <a:gd name="T12" fmla="*/ 0 w 231"/>
                <a:gd name="T13" fmla="*/ 0 h 176"/>
                <a:gd name="T14" fmla="*/ 0 w 231"/>
                <a:gd name="T15" fmla="*/ 0 h 176"/>
                <a:gd name="T16" fmla="*/ 0 w 231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76"/>
                <a:gd name="T29" fmla="*/ 231 w 231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76">
                  <a:moveTo>
                    <a:pt x="180" y="176"/>
                  </a:moveTo>
                  <a:lnTo>
                    <a:pt x="180" y="176"/>
                  </a:lnTo>
                  <a:lnTo>
                    <a:pt x="231" y="84"/>
                  </a:lnTo>
                  <a:lnTo>
                    <a:pt x="50" y="0"/>
                  </a:lnTo>
                  <a:lnTo>
                    <a:pt x="0" y="93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4" name="Freeform 503"/>
            <p:cNvSpPr>
              <a:spLocks/>
            </p:cNvSpPr>
            <p:nvPr/>
          </p:nvSpPr>
          <p:spPr bwMode="auto">
            <a:xfrm>
              <a:off x="1980" y="2360"/>
              <a:ext cx="39" cy="25"/>
            </a:xfrm>
            <a:custGeom>
              <a:avLst/>
              <a:gdLst>
                <a:gd name="T0" fmla="*/ 0 w 231"/>
                <a:gd name="T1" fmla="*/ 0 h 176"/>
                <a:gd name="T2" fmla="*/ 0 w 231"/>
                <a:gd name="T3" fmla="*/ 0 h 176"/>
                <a:gd name="T4" fmla="*/ 0 w 231"/>
                <a:gd name="T5" fmla="*/ 0 h 176"/>
                <a:gd name="T6" fmla="*/ 0 w 231"/>
                <a:gd name="T7" fmla="*/ 0 h 176"/>
                <a:gd name="T8" fmla="*/ 0 w 231"/>
                <a:gd name="T9" fmla="*/ 0 h 176"/>
                <a:gd name="T10" fmla="*/ 0 w 231"/>
                <a:gd name="T11" fmla="*/ 0 h 176"/>
                <a:gd name="T12" fmla="*/ 0 w 231"/>
                <a:gd name="T13" fmla="*/ 0 h 176"/>
                <a:gd name="T14" fmla="*/ 0 w 231"/>
                <a:gd name="T15" fmla="*/ 0 h 176"/>
                <a:gd name="T16" fmla="*/ 0 w 231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76"/>
                <a:gd name="T29" fmla="*/ 231 w 231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76">
                  <a:moveTo>
                    <a:pt x="180" y="176"/>
                  </a:moveTo>
                  <a:lnTo>
                    <a:pt x="181" y="176"/>
                  </a:lnTo>
                  <a:lnTo>
                    <a:pt x="231" y="83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5" name="Freeform 504"/>
            <p:cNvSpPr>
              <a:spLocks/>
            </p:cNvSpPr>
            <p:nvPr/>
          </p:nvSpPr>
          <p:spPr bwMode="auto">
            <a:xfrm>
              <a:off x="1972" y="2373"/>
              <a:ext cx="38" cy="25"/>
            </a:xfrm>
            <a:custGeom>
              <a:avLst/>
              <a:gdLst>
                <a:gd name="T0" fmla="*/ 0 w 231"/>
                <a:gd name="T1" fmla="*/ 0 h 176"/>
                <a:gd name="T2" fmla="*/ 0 w 231"/>
                <a:gd name="T3" fmla="*/ 0 h 176"/>
                <a:gd name="T4" fmla="*/ 0 w 231"/>
                <a:gd name="T5" fmla="*/ 0 h 176"/>
                <a:gd name="T6" fmla="*/ 0 w 231"/>
                <a:gd name="T7" fmla="*/ 0 h 176"/>
                <a:gd name="T8" fmla="*/ 0 w 231"/>
                <a:gd name="T9" fmla="*/ 0 h 176"/>
                <a:gd name="T10" fmla="*/ 0 w 231"/>
                <a:gd name="T11" fmla="*/ 0 h 176"/>
                <a:gd name="T12" fmla="*/ 0 w 231"/>
                <a:gd name="T13" fmla="*/ 0 h 176"/>
                <a:gd name="T14" fmla="*/ 0 w 231"/>
                <a:gd name="T15" fmla="*/ 0 h 176"/>
                <a:gd name="T16" fmla="*/ 0 w 231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76"/>
                <a:gd name="T29" fmla="*/ 231 w 231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76">
                  <a:moveTo>
                    <a:pt x="181" y="176"/>
                  </a:moveTo>
                  <a:lnTo>
                    <a:pt x="181" y="176"/>
                  </a:lnTo>
                  <a:lnTo>
                    <a:pt x="231" y="82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181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6" name="Freeform 505"/>
            <p:cNvSpPr>
              <a:spLocks/>
            </p:cNvSpPr>
            <p:nvPr/>
          </p:nvSpPr>
          <p:spPr bwMode="auto">
            <a:xfrm>
              <a:off x="1963" y="2387"/>
              <a:ext cx="39" cy="25"/>
            </a:xfrm>
            <a:custGeom>
              <a:avLst/>
              <a:gdLst>
                <a:gd name="T0" fmla="*/ 0 w 232"/>
                <a:gd name="T1" fmla="*/ 0 h 176"/>
                <a:gd name="T2" fmla="*/ 0 w 232"/>
                <a:gd name="T3" fmla="*/ 0 h 176"/>
                <a:gd name="T4" fmla="*/ 0 w 232"/>
                <a:gd name="T5" fmla="*/ 0 h 176"/>
                <a:gd name="T6" fmla="*/ 0 w 232"/>
                <a:gd name="T7" fmla="*/ 0 h 176"/>
                <a:gd name="T8" fmla="*/ 0 w 232"/>
                <a:gd name="T9" fmla="*/ 0 h 176"/>
                <a:gd name="T10" fmla="*/ 0 w 232"/>
                <a:gd name="T11" fmla="*/ 0 h 176"/>
                <a:gd name="T12" fmla="*/ 0 w 232"/>
                <a:gd name="T13" fmla="*/ 0 h 176"/>
                <a:gd name="T14" fmla="*/ 0 w 232"/>
                <a:gd name="T15" fmla="*/ 0 h 176"/>
                <a:gd name="T16" fmla="*/ 0 w 232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76"/>
                <a:gd name="T29" fmla="*/ 232 w 232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76">
                  <a:moveTo>
                    <a:pt x="181" y="176"/>
                  </a:moveTo>
                  <a:lnTo>
                    <a:pt x="181" y="176"/>
                  </a:lnTo>
                  <a:lnTo>
                    <a:pt x="232" y="83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181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7" name="Freeform 506"/>
            <p:cNvSpPr>
              <a:spLocks/>
            </p:cNvSpPr>
            <p:nvPr/>
          </p:nvSpPr>
          <p:spPr bwMode="auto">
            <a:xfrm>
              <a:off x="1955" y="2400"/>
              <a:ext cx="38" cy="25"/>
            </a:xfrm>
            <a:custGeom>
              <a:avLst/>
              <a:gdLst>
                <a:gd name="T0" fmla="*/ 0 w 231"/>
                <a:gd name="T1" fmla="*/ 0 h 176"/>
                <a:gd name="T2" fmla="*/ 0 w 231"/>
                <a:gd name="T3" fmla="*/ 0 h 176"/>
                <a:gd name="T4" fmla="*/ 0 w 231"/>
                <a:gd name="T5" fmla="*/ 0 h 176"/>
                <a:gd name="T6" fmla="*/ 0 w 231"/>
                <a:gd name="T7" fmla="*/ 0 h 176"/>
                <a:gd name="T8" fmla="*/ 0 w 231"/>
                <a:gd name="T9" fmla="*/ 0 h 176"/>
                <a:gd name="T10" fmla="*/ 0 w 231"/>
                <a:gd name="T11" fmla="*/ 0 h 176"/>
                <a:gd name="T12" fmla="*/ 0 w 231"/>
                <a:gd name="T13" fmla="*/ 0 h 176"/>
                <a:gd name="T14" fmla="*/ 0 w 231"/>
                <a:gd name="T15" fmla="*/ 0 h 176"/>
                <a:gd name="T16" fmla="*/ 0 w 231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76"/>
                <a:gd name="T29" fmla="*/ 231 w 231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76">
                  <a:moveTo>
                    <a:pt x="180" y="176"/>
                  </a:moveTo>
                  <a:lnTo>
                    <a:pt x="181" y="176"/>
                  </a:lnTo>
                  <a:lnTo>
                    <a:pt x="231" y="83"/>
                  </a:lnTo>
                  <a:lnTo>
                    <a:pt x="50" y="0"/>
                  </a:lnTo>
                  <a:lnTo>
                    <a:pt x="0" y="94"/>
                  </a:lnTo>
                  <a:lnTo>
                    <a:pt x="180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8" name="Freeform 507"/>
            <p:cNvSpPr>
              <a:spLocks/>
            </p:cNvSpPr>
            <p:nvPr/>
          </p:nvSpPr>
          <p:spPr bwMode="auto">
            <a:xfrm>
              <a:off x="1946" y="2413"/>
              <a:ext cx="39" cy="25"/>
            </a:xfrm>
            <a:custGeom>
              <a:avLst/>
              <a:gdLst>
                <a:gd name="T0" fmla="*/ 0 w 231"/>
                <a:gd name="T1" fmla="*/ 0 h 176"/>
                <a:gd name="T2" fmla="*/ 0 w 231"/>
                <a:gd name="T3" fmla="*/ 0 h 176"/>
                <a:gd name="T4" fmla="*/ 0 w 231"/>
                <a:gd name="T5" fmla="*/ 0 h 176"/>
                <a:gd name="T6" fmla="*/ 0 w 231"/>
                <a:gd name="T7" fmla="*/ 0 h 176"/>
                <a:gd name="T8" fmla="*/ 0 w 231"/>
                <a:gd name="T9" fmla="*/ 0 h 176"/>
                <a:gd name="T10" fmla="*/ 0 w 231"/>
                <a:gd name="T11" fmla="*/ 0 h 176"/>
                <a:gd name="T12" fmla="*/ 0 w 231"/>
                <a:gd name="T13" fmla="*/ 0 h 176"/>
                <a:gd name="T14" fmla="*/ 0 w 231"/>
                <a:gd name="T15" fmla="*/ 0 h 176"/>
                <a:gd name="T16" fmla="*/ 0 w 231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76"/>
                <a:gd name="T29" fmla="*/ 231 w 231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76">
                  <a:moveTo>
                    <a:pt x="181" y="176"/>
                  </a:moveTo>
                  <a:lnTo>
                    <a:pt x="181" y="176"/>
                  </a:lnTo>
                  <a:lnTo>
                    <a:pt x="231" y="82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181" y="17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59" name="Freeform 508"/>
            <p:cNvSpPr>
              <a:spLocks/>
            </p:cNvSpPr>
            <p:nvPr/>
          </p:nvSpPr>
          <p:spPr bwMode="auto">
            <a:xfrm>
              <a:off x="1938" y="2427"/>
              <a:ext cx="39" cy="28"/>
            </a:xfrm>
            <a:custGeom>
              <a:avLst/>
              <a:gdLst>
                <a:gd name="T0" fmla="*/ 0 w 232"/>
                <a:gd name="T1" fmla="*/ 0 h 201"/>
                <a:gd name="T2" fmla="*/ 0 w 232"/>
                <a:gd name="T3" fmla="*/ 0 h 201"/>
                <a:gd name="T4" fmla="*/ 0 w 232"/>
                <a:gd name="T5" fmla="*/ 0 h 201"/>
                <a:gd name="T6" fmla="*/ 0 w 232"/>
                <a:gd name="T7" fmla="*/ 0 h 201"/>
                <a:gd name="T8" fmla="*/ 0 w 232"/>
                <a:gd name="T9" fmla="*/ 0 h 201"/>
                <a:gd name="T10" fmla="*/ 0 w 232"/>
                <a:gd name="T11" fmla="*/ 0 h 201"/>
                <a:gd name="T12" fmla="*/ 0 w 232"/>
                <a:gd name="T13" fmla="*/ 0 h 201"/>
                <a:gd name="T14" fmla="*/ 0 w 232"/>
                <a:gd name="T15" fmla="*/ 0 h 201"/>
                <a:gd name="T16" fmla="*/ 0 w 232"/>
                <a:gd name="T17" fmla="*/ 0 h 201"/>
                <a:gd name="T18" fmla="*/ 0 w 232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201"/>
                <a:gd name="T32" fmla="*/ 232 w 232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201">
                  <a:moveTo>
                    <a:pt x="163" y="201"/>
                  </a:moveTo>
                  <a:lnTo>
                    <a:pt x="181" y="176"/>
                  </a:lnTo>
                  <a:lnTo>
                    <a:pt x="232" y="83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9" y="68"/>
                  </a:lnTo>
                  <a:lnTo>
                    <a:pt x="163" y="201"/>
                  </a:lnTo>
                  <a:lnTo>
                    <a:pt x="174" y="190"/>
                  </a:lnTo>
                  <a:lnTo>
                    <a:pt x="181" y="176"/>
                  </a:lnTo>
                  <a:lnTo>
                    <a:pt x="163" y="201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0" name="Freeform 509"/>
            <p:cNvSpPr>
              <a:spLocks/>
            </p:cNvSpPr>
            <p:nvPr/>
          </p:nvSpPr>
          <p:spPr bwMode="auto">
            <a:xfrm>
              <a:off x="1929" y="2436"/>
              <a:ext cx="36" cy="26"/>
            </a:xfrm>
            <a:custGeom>
              <a:avLst/>
              <a:gdLst>
                <a:gd name="T0" fmla="*/ 0 w 213"/>
                <a:gd name="T1" fmla="*/ 0 h 179"/>
                <a:gd name="T2" fmla="*/ 0 w 213"/>
                <a:gd name="T3" fmla="*/ 0 h 179"/>
                <a:gd name="T4" fmla="*/ 0 w 213"/>
                <a:gd name="T5" fmla="*/ 0 h 179"/>
                <a:gd name="T6" fmla="*/ 0 w 213"/>
                <a:gd name="T7" fmla="*/ 0 h 179"/>
                <a:gd name="T8" fmla="*/ 0 w 213"/>
                <a:gd name="T9" fmla="*/ 0 h 179"/>
                <a:gd name="T10" fmla="*/ 0 w 213"/>
                <a:gd name="T11" fmla="*/ 0 h 179"/>
                <a:gd name="T12" fmla="*/ 0 w 213"/>
                <a:gd name="T13" fmla="*/ 0 h 179"/>
                <a:gd name="T14" fmla="*/ 0 w 213"/>
                <a:gd name="T15" fmla="*/ 0 h 179"/>
                <a:gd name="T16" fmla="*/ 0 w 213"/>
                <a:gd name="T17" fmla="*/ 0 h 179"/>
                <a:gd name="T18" fmla="*/ 0 w 21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179"/>
                <a:gd name="T32" fmla="*/ 213 w 21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179">
                  <a:moveTo>
                    <a:pt x="181" y="155"/>
                  </a:moveTo>
                  <a:lnTo>
                    <a:pt x="162" y="179"/>
                  </a:lnTo>
                  <a:lnTo>
                    <a:pt x="213" y="133"/>
                  </a:lnTo>
                  <a:lnTo>
                    <a:pt x="69" y="0"/>
                  </a:lnTo>
                  <a:lnTo>
                    <a:pt x="18" y="47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7" y="58"/>
                  </a:lnTo>
                  <a:lnTo>
                    <a:pt x="0" y="71"/>
                  </a:lnTo>
                  <a:lnTo>
                    <a:pt x="181" y="155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1" name="Freeform 510"/>
            <p:cNvSpPr>
              <a:spLocks/>
            </p:cNvSpPr>
            <p:nvPr/>
          </p:nvSpPr>
          <p:spPr bwMode="auto">
            <a:xfrm>
              <a:off x="1919" y="2446"/>
              <a:ext cx="41" cy="26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77"/>
                <a:gd name="T32" fmla="*/ 242 w 242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77">
                  <a:moveTo>
                    <a:pt x="202" y="135"/>
                  </a:moveTo>
                  <a:lnTo>
                    <a:pt x="191" y="177"/>
                  </a:lnTo>
                  <a:lnTo>
                    <a:pt x="242" y="84"/>
                  </a:lnTo>
                  <a:lnTo>
                    <a:pt x="61" y="0"/>
                  </a:lnTo>
                  <a:lnTo>
                    <a:pt x="10" y="94"/>
                  </a:lnTo>
                  <a:lnTo>
                    <a:pt x="0" y="135"/>
                  </a:lnTo>
                  <a:lnTo>
                    <a:pt x="10" y="94"/>
                  </a:lnTo>
                  <a:lnTo>
                    <a:pt x="0" y="114"/>
                  </a:lnTo>
                  <a:lnTo>
                    <a:pt x="0" y="135"/>
                  </a:lnTo>
                  <a:lnTo>
                    <a:pt x="202" y="135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2" name="Freeform 511"/>
            <p:cNvSpPr>
              <a:spLocks/>
            </p:cNvSpPr>
            <p:nvPr/>
          </p:nvSpPr>
          <p:spPr bwMode="auto">
            <a:xfrm>
              <a:off x="1919" y="2466"/>
              <a:ext cx="34" cy="19"/>
            </a:xfrm>
            <a:custGeom>
              <a:avLst/>
              <a:gdLst>
                <a:gd name="T0" fmla="*/ 0 w 202"/>
                <a:gd name="T1" fmla="*/ 0 h 136"/>
                <a:gd name="T2" fmla="*/ 0 w 202"/>
                <a:gd name="T3" fmla="*/ 0 h 136"/>
                <a:gd name="T4" fmla="*/ 0 w 202"/>
                <a:gd name="T5" fmla="*/ 0 h 136"/>
                <a:gd name="T6" fmla="*/ 0 w 202"/>
                <a:gd name="T7" fmla="*/ 0 h 136"/>
                <a:gd name="T8" fmla="*/ 0 w 202"/>
                <a:gd name="T9" fmla="*/ 0 h 136"/>
                <a:gd name="T10" fmla="*/ 0 w 202"/>
                <a:gd name="T11" fmla="*/ 0 h 136"/>
                <a:gd name="T12" fmla="*/ 0 w 202"/>
                <a:gd name="T13" fmla="*/ 0 h 136"/>
                <a:gd name="T14" fmla="*/ 0 w 202"/>
                <a:gd name="T15" fmla="*/ 0 h 136"/>
                <a:gd name="T16" fmla="*/ 0 w 202"/>
                <a:gd name="T17" fmla="*/ 0 h 136"/>
                <a:gd name="T18" fmla="*/ 0 w 202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36"/>
                <a:gd name="T32" fmla="*/ 202 w 202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36">
                  <a:moveTo>
                    <a:pt x="191" y="136"/>
                  </a:moveTo>
                  <a:lnTo>
                    <a:pt x="202" y="94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0" y="52"/>
                  </a:lnTo>
                  <a:lnTo>
                    <a:pt x="191" y="136"/>
                  </a:lnTo>
                  <a:lnTo>
                    <a:pt x="202" y="116"/>
                  </a:lnTo>
                  <a:lnTo>
                    <a:pt x="202" y="94"/>
                  </a:lnTo>
                  <a:lnTo>
                    <a:pt x="191" y="13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3" name="Freeform 512"/>
            <p:cNvSpPr>
              <a:spLocks/>
            </p:cNvSpPr>
            <p:nvPr/>
          </p:nvSpPr>
          <p:spPr bwMode="auto">
            <a:xfrm>
              <a:off x="1912" y="2473"/>
              <a:ext cx="39" cy="25"/>
            </a:xfrm>
            <a:custGeom>
              <a:avLst/>
              <a:gdLst>
                <a:gd name="T0" fmla="*/ 0 w 232"/>
                <a:gd name="T1" fmla="*/ 0 h 177"/>
                <a:gd name="T2" fmla="*/ 0 w 232"/>
                <a:gd name="T3" fmla="*/ 0 h 177"/>
                <a:gd name="T4" fmla="*/ 0 w 232"/>
                <a:gd name="T5" fmla="*/ 0 h 177"/>
                <a:gd name="T6" fmla="*/ 0 w 232"/>
                <a:gd name="T7" fmla="*/ 0 h 177"/>
                <a:gd name="T8" fmla="*/ 0 w 232"/>
                <a:gd name="T9" fmla="*/ 0 h 177"/>
                <a:gd name="T10" fmla="*/ 0 w 232"/>
                <a:gd name="T11" fmla="*/ 0 h 177"/>
                <a:gd name="T12" fmla="*/ 0 w 232"/>
                <a:gd name="T13" fmla="*/ 0 h 177"/>
                <a:gd name="T14" fmla="*/ 0 w 232"/>
                <a:gd name="T15" fmla="*/ 0 h 177"/>
                <a:gd name="T16" fmla="*/ 0 w 232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77"/>
                <a:gd name="T29" fmla="*/ 232 w 232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77">
                  <a:moveTo>
                    <a:pt x="181" y="177"/>
                  </a:moveTo>
                  <a:lnTo>
                    <a:pt x="181" y="177"/>
                  </a:lnTo>
                  <a:lnTo>
                    <a:pt x="232" y="84"/>
                  </a:lnTo>
                  <a:lnTo>
                    <a:pt x="51" y="0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181" y="17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4" name="Freeform 513"/>
            <p:cNvSpPr>
              <a:spLocks/>
            </p:cNvSpPr>
            <p:nvPr/>
          </p:nvSpPr>
          <p:spPr bwMode="auto">
            <a:xfrm>
              <a:off x="1904" y="2486"/>
              <a:ext cx="39" cy="29"/>
            </a:xfrm>
            <a:custGeom>
              <a:avLst/>
              <a:gdLst>
                <a:gd name="T0" fmla="*/ 0 w 231"/>
                <a:gd name="T1" fmla="*/ 0 h 202"/>
                <a:gd name="T2" fmla="*/ 0 w 231"/>
                <a:gd name="T3" fmla="*/ 0 h 202"/>
                <a:gd name="T4" fmla="*/ 0 w 231"/>
                <a:gd name="T5" fmla="*/ 0 h 202"/>
                <a:gd name="T6" fmla="*/ 0 w 231"/>
                <a:gd name="T7" fmla="*/ 0 h 202"/>
                <a:gd name="T8" fmla="*/ 0 w 231"/>
                <a:gd name="T9" fmla="*/ 0 h 202"/>
                <a:gd name="T10" fmla="*/ 0 w 231"/>
                <a:gd name="T11" fmla="*/ 0 h 202"/>
                <a:gd name="T12" fmla="*/ 0 w 231"/>
                <a:gd name="T13" fmla="*/ 0 h 202"/>
                <a:gd name="T14" fmla="*/ 0 w 231"/>
                <a:gd name="T15" fmla="*/ 0 h 202"/>
                <a:gd name="T16" fmla="*/ 0 w 231"/>
                <a:gd name="T17" fmla="*/ 0 h 202"/>
                <a:gd name="T18" fmla="*/ 0 w 231"/>
                <a:gd name="T19" fmla="*/ 0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2"/>
                <a:gd name="T32" fmla="*/ 231 w 231"/>
                <a:gd name="T33" fmla="*/ 202 h 2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2">
                  <a:moveTo>
                    <a:pt x="162" y="202"/>
                  </a:moveTo>
                  <a:lnTo>
                    <a:pt x="181" y="177"/>
                  </a:lnTo>
                  <a:lnTo>
                    <a:pt x="231" y="84"/>
                  </a:lnTo>
                  <a:lnTo>
                    <a:pt x="50" y="0"/>
                  </a:lnTo>
                  <a:lnTo>
                    <a:pt x="0" y="94"/>
                  </a:lnTo>
                  <a:lnTo>
                    <a:pt x="18" y="69"/>
                  </a:lnTo>
                  <a:lnTo>
                    <a:pt x="162" y="202"/>
                  </a:lnTo>
                  <a:lnTo>
                    <a:pt x="173" y="190"/>
                  </a:lnTo>
                  <a:lnTo>
                    <a:pt x="180" y="177"/>
                  </a:lnTo>
                  <a:lnTo>
                    <a:pt x="162" y="20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5" name="Freeform 514"/>
            <p:cNvSpPr>
              <a:spLocks/>
            </p:cNvSpPr>
            <p:nvPr/>
          </p:nvSpPr>
          <p:spPr bwMode="auto">
            <a:xfrm>
              <a:off x="1894" y="2496"/>
              <a:ext cx="37" cy="26"/>
            </a:xfrm>
            <a:custGeom>
              <a:avLst/>
              <a:gdLst>
                <a:gd name="T0" fmla="*/ 0 w 224"/>
                <a:gd name="T1" fmla="*/ 0 h 180"/>
                <a:gd name="T2" fmla="*/ 0 w 224"/>
                <a:gd name="T3" fmla="*/ 0 h 180"/>
                <a:gd name="T4" fmla="*/ 0 w 224"/>
                <a:gd name="T5" fmla="*/ 0 h 180"/>
                <a:gd name="T6" fmla="*/ 0 w 224"/>
                <a:gd name="T7" fmla="*/ 0 h 180"/>
                <a:gd name="T8" fmla="*/ 0 w 224"/>
                <a:gd name="T9" fmla="*/ 0 h 180"/>
                <a:gd name="T10" fmla="*/ 0 w 224"/>
                <a:gd name="T11" fmla="*/ 0 h 180"/>
                <a:gd name="T12" fmla="*/ 0 w 224"/>
                <a:gd name="T13" fmla="*/ 0 h 180"/>
                <a:gd name="T14" fmla="*/ 0 w 224"/>
                <a:gd name="T15" fmla="*/ 0 h 180"/>
                <a:gd name="T16" fmla="*/ 0 w 224"/>
                <a:gd name="T17" fmla="*/ 0 h 180"/>
                <a:gd name="T18" fmla="*/ 0 w 224"/>
                <a:gd name="T19" fmla="*/ 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4"/>
                <a:gd name="T31" fmla="*/ 0 h 180"/>
                <a:gd name="T32" fmla="*/ 224 w 224"/>
                <a:gd name="T33" fmla="*/ 180 h 1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4" h="180">
                  <a:moveTo>
                    <a:pt x="203" y="113"/>
                  </a:moveTo>
                  <a:lnTo>
                    <a:pt x="173" y="180"/>
                  </a:lnTo>
                  <a:lnTo>
                    <a:pt x="224" y="133"/>
                  </a:lnTo>
                  <a:lnTo>
                    <a:pt x="80" y="0"/>
                  </a:lnTo>
                  <a:lnTo>
                    <a:pt x="30" y="47"/>
                  </a:lnTo>
                  <a:lnTo>
                    <a:pt x="0" y="113"/>
                  </a:lnTo>
                  <a:lnTo>
                    <a:pt x="30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6" name="Freeform 515"/>
            <p:cNvSpPr>
              <a:spLocks/>
            </p:cNvSpPr>
            <p:nvPr/>
          </p:nvSpPr>
          <p:spPr bwMode="auto">
            <a:xfrm>
              <a:off x="1894" y="2512"/>
              <a:ext cx="34" cy="20"/>
            </a:xfrm>
            <a:custGeom>
              <a:avLst/>
              <a:gdLst>
                <a:gd name="T0" fmla="*/ 0 w 203"/>
                <a:gd name="T1" fmla="*/ 0 h 136"/>
                <a:gd name="T2" fmla="*/ 0 w 203"/>
                <a:gd name="T3" fmla="*/ 0 h 136"/>
                <a:gd name="T4" fmla="*/ 0 w 203"/>
                <a:gd name="T5" fmla="*/ 0 h 136"/>
                <a:gd name="T6" fmla="*/ 0 w 203"/>
                <a:gd name="T7" fmla="*/ 0 h 136"/>
                <a:gd name="T8" fmla="*/ 0 w 203"/>
                <a:gd name="T9" fmla="*/ 0 h 136"/>
                <a:gd name="T10" fmla="*/ 0 w 203"/>
                <a:gd name="T11" fmla="*/ 0 h 136"/>
                <a:gd name="T12" fmla="*/ 0 w 203"/>
                <a:gd name="T13" fmla="*/ 0 h 136"/>
                <a:gd name="T14" fmla="*/ 0 w 203"/>
                <a:gd name="T15" fmla="*/ 0 h 136"/>
                <a:gd name="T16" fmla="*/ 0 w 203"/>
                <a:gd name="T17" fmla="*/ 0 h 136"/>
                <a:gd name="T18" fmla="*/ 0 w 203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6"/>
                <a:gd name="T32" fmla="*/ 203 w 203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6">
                  <a:moveTo>
                    <a:pt x="191" y="136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1" y="52"/>
                  </a:lnTo>
                  <a:lnTo>
                    <a:pt x="191" y="136"/>
                  </a:lnTo>
                  <a:lnTo>
                    <a:pt x="203" y="116"/>
                  </a:lnTo>
                  <a:lnTo>
                    <a:pt x="203" y="94"/>
                  </a:lnTo>
                  <a:lnTo>
                    <a:pt x="191" y="13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7" name="Freeform 516"/>
            <p:cNvSpPr>
              <a:spLocks/>
            </p:cNvSpPr>
            <p:nvPr/>
          </p:nvSpPr>
          <p:spPr bwMode="auto">
            <a:xfrm>
              <a:off x="1887" y="2520"/>
              <a:ext cx="39" cy="29"/>
            </a:xfrm>
            <a:custGeom>
              <a:avLst/>
              <a:gdLst>
                <a:gd name="T0" fmla="*/ 0 w 230"/>
                <a:gd name="T1" fmla="*/ 0 h 201"/>
                <a:gd name="T2" fmla="*/ 0 w 230"/>
                <a:gd name="T3" fmla="*/ 0 h 201"/>
                <a:gd name="T4" fmla="*/ 0 w 230"/>
                <a:gd name="T5" fmla="*/ 0 h 201"/>
                <a:gd name="T6" fmla="*/ 0 w 230"/>
                <a:gd name="T7" fmla="*/ 0 h 201"/>
                <a:gd name="T8" fmla="*/ 0 w 230"/>
                <a:gd name="T9" fmla="*/ 0 h 201"/>
                <a:gd name="T10" fmla="*/ 0 w 230"/>
                <a:gd name="T11" fmla="*/ 0 h 201"/>
                <a:gd name="T12" fmla="*/ 0 w 230"/>
                <a:gd name="T13" fmla="*/ 0 h 201"/>
                <a:gd name="T14" fmla="*/ 0 w 230"/>
                <a:gd name="T15" fmla="*/ 0 h 201"/>
                <a:gd name="T16" fmla="*/ 0 w 230"/>
                <a:gd name="T17" fmla="*/ 0 h 201"/>
                <a:gd name="T18" fmla="*/ 0 w 230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"/>
                <a:gd name="T31" fmla="*/ 0 h 201"/>
                <a:gd name="T32" fmla="*/ 230 w 230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" h="201">
                  <a:moveTo>
                    <a:pt x="161" y="201"/>
                  </a:moveTo>
                  <a:lnTo>
                    <a:pt x="180" y="177"/>
                  </a:lnTo>
                  <a:lnTo>
                    <a:pt x="230" y="84"/>
                  </a:lnTo>
                  <a:lnTo>
                    <a:pt x="50" y="0"/>
                  </a:lnTo>
                  <a:lnTo>
                    <a:pt x="0" y="93"/>
                  </a:lnTo>
                  <a:lnTo>
                    <a:pt x="18" y="69"/>
                  </a:lnTo>
                  <a:lnTo>
                    <a:pt x="161" y="201"/>
                  </a:lnTo>
                  <a:lnTo>
                    <a:pt x="172" y="190"/>
                  </a:lnTo>
                  <a:lnTo>
                    <a:pt x="180" y="177"/>
                  </a:lnTo>
                  <a:lnTo>
                    <a:pt x="161" y="201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8" name="Freeform 517"/>
            <p:cNvSpPr>
              <a:spLocks/>
            </p:cNvSpPr>
            <p:nvPr/>
          </p:nvSpPr>
          <p:spPr bwMode="auto">
            <a:xfrm>
              <a:off x="1877" y="2530"/>
              <a:ext cx="37" cy="25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3"/>
                  </a:moveTo>
                  <a:lnTo>
                    <a:pt x="173" y="179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69" name="Freeform 518"/>
            <p:cNvSpPr>
              <a:spLocks/>
            </p:cNvSpPr>
            <p:nvPr/>
          </p:nvSpPr>
          <p:spPr bwMode="auto">
            <a:xfrm>
              <a:off x="1877" y="2546"/>
              <a:ext cx="34" cy="19"/>
            </a:xfrm>
            <a:custGeom>
              <a:avLst/>
              <a:gdLst>
                <a:gd name="T0" fmla="*/ 0 w 203"/>
                <a:gd name="T1" fmla="*/ 0 h 134"/>
                <a:gd name="T2" fmla="*/ 0 w 203"/>
                <a:gd name="T3" fmla="*/ 0 h 134"/>
                <a:gd name="T4" fmla="*/ 0 w 203"/>
                <a:gd name="T5" fmla="*/ 0 h 134"/>
                <a:gd name="T6" fmla="*/ 0 w 203"/>
                <a:gd name="T7" fmla="*/ 0 h 134"/>
                <a:gd name="T8" fmla="*/ 0 w 203"/>
                <a:gd name="T9" fmla="*/ 0 h 134"/>
                <a:gd name="T10" fmla="*/ 0 w 203"/>
                <a:gd name="T11" fmla="*/ 0 h 134"/>
                <a:gd name="T12" fmla="*/ 0 w 203"/>
                <a:gd name="T13" fmla="*/ 0 h 134"/>
                <a:gd name="T14" fmla="*/ 0 w 203"/>
                <a:gd name="T15" fmla="*/ 0 h 134"/>
                <a:gd name="T16" fmla="*/ 0 w 203"/>
                <a:gd name="T17" fmla="*/ 0 h 134"/>
                <a:gd name="T18" fmla="*/ 0 w 203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4"/>
                <a:gd name="T32" fmla="*/ 203 w 203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4">
                  <a:moveTo>
                    <a:pt x="191" y="134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11" y="51"/>
                  </a:lnTo>
                  <a:lnTo>
                    <a:pt x="191" y="134"/>
                  </a:lnTo>
                  <a:lnTo>
                    <a:pt x="203" y="115"/>
                  </a:lnTo>
                  <a:lnTo>
                    <a:pt x="203" y="93"/>
                  </a:lnTo>
                  <a:lnTo>
                    <a:pt x="191" y="13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0" name="Freeform 519"/>
            <p:cNvSpPr>
              <a:spLocks/>
            </p:cNvSpPr>
            <p:nvPr/>
          </p:nvSpPr>
          <p:spPr bwMode="auto">
            <a:xfrm>
              <a:off x="1870" y="2553"/>
              <a:ext cx="39" cy="29"/>
            </a:xfrm>
            <a:custGeom>
              <a:avLst/>
              <a:gdLst>
                <a:gd name="T0" fmla="*/ 0 w 231"/>
                <a:gd name="T1" fmla="*/ 0 h 201"/>
                <a:gd name="T2" fmla="*/ 0 w 231"/>
                <a:gd name="T3" fmla="*/ 0 h 201"/>
                <a:gd name="T4" fmla="*/ 0 w 231"/>
                <a:gd name="T5" fmla="*/ 0 h 201"/>
                <a:gd name="T6" fmla="*/ 0 w 231"/>
                <a:gd name="T7" fmla="*/ 0 h 201"/>
                <a:gd name="T8" fmla="*/ 0 w 231"/>
                <a:gd name="T9" fmla="*/ 0 h 201"/>
                <a:gd name="T10" fmla="*/ 0 w 231"/>
                <a:gd name="T11" fmla="*/ 0 h 201"/>
                <a:gd name="T12" fmla="*/ 0 w 231"/>
                <a:gd name="T13" fmla="*/ 0 h 201"/>
                <a:gd name="T14" fmla="*/ 0 w 231"/>
                <a:gd name="T15" fmla="*/ 0 h 201"/>
                <a:gd name="T16" fmla="*/ 0 w 231"/>
                <a:gd name="T17" fmla="*/ 0 h 201"/>
                <a:gd name="T18" fmla="*/ 0 w 231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201"/>
                <a:gd name="T32" fmla="*/ 231 w 231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201">
                  <a:moveTo>
                    <a:pt x="162" y="201"/>
                  </a:moveTo>
                  <a:lnTo>
                    <a:pt x="181" y="176"/>
                  </a:lnTo>
                  <a:lnTo>
                    <a:pt x="231" y="83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9" y="69"/>
                  </a:lnTo>
                  <a:lnTo>
                    <a:pt x="162" y="201"/>
                  </a:lnTo>
                  <a:lnTo>
                    <a:pt x="173" y="190"/>
                  </a:lnTo>
                  <a:lnTo>
                    <a:pt x="180" y="176"/>
                  </a:lnTo>
                  <a:lnTo>
                    <a:pt x="162" y="201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1" name="Freeform 520"/>
            <p:cNvSpPr>
              <a:spLocks/>
            </p:cNvSpPr>
            <p:nvPr/>
          </p:nvSpPr>
          <p:spPr bwMode="auto">
            <a:xfrm>
              <a:off x="1860" y="2563"/>
              <a:ext cx="37" cy="25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2" y="113"/>
                  </a:moveTo>
                  <a:lnTo>
                    <a:pt x="172" y="178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2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2" name="Freeform 521"/>
            <p:cNvSpPr>
              <a:spLocks/>
            </p:cNvSpPr>
            <p:nvPr/>
          </p:nvSpPr>
          <p:spPr bwMode="auto">
            <a:xfrm>
              <a:off x="1860" y="2579"/>
              <a:ext cx="34" cy="23"/>
            </a:xfrm>
            <a:custGeom>
              <a:avLst/>
              <a:gdLst>
                <a:gd name="T0" fmla="*/ 0 w 202"/>
                <a:gd name="T1" fmla="*/ 0 h 159"/>
                <a:gd name="T2" fmla="*/ 0 w 202"/>
                <a:gd name="T3" fmla="*/ 0 h 159"/>
                <a:gd name="T4" fmla="*/ 0 w 202"/>
                <a:gd name="T5" fmla="*/ 0 h 159"/>
                <a:gd name="T6" fmla="*/ 0 w 202"/>
                <a:gd name="T7" fmla="*/ 0 h 159"/>
                <a:gd name="T8" fmla="*/ 0 w 202"/>
                <a:gd name="T9" fmla="*/ 0 h 159"/>
                <a:gd name="T10" fmla="*/ 0 w 202"/>
                <a:gd name="T11" fmla="*/ 0 h 159"/>
                <a:gd name="T12" fmla="*/ 0 w 202"/>
                <a:gd name="T13" fmla="*/ 0 h 159"/>
                <a:gd name="T14" fmla="*/ 0 w 202"/>
                <a:gd name="T15" fmla="*/ 0 h 159"/>
                <a:gd name="T16" fmla="*/ 0 w 202"/>
                <a:gd name="T17" fmla="*/ 0 h 159"/>
                <a:gd name="T18" fmla="*/ 0 w 202"/>
                <a:gd name="T19" fmla="*/ 0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59"/>
                <a:gd name="T32" fmla="*/ 202 w 202"/>
                <a:gd name="T33" fmla="*/ 159 h 1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59">
                  <a:moveTo>
                    <a:pt x="172" y="159"/>
                  </a:moveTo>
                  <a:lnTo>
                    <a:pt x="202" y="93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9" y="27"/>
                  </a:lnTo>
                  <a:lnTo>
                    <a:pt x="172" y="159"/>
                  </a:lnTo>
                  <a:lnTo>
                    <a:pt x="202" y="132"/>
                  </a:lnTo>
                  <a:lnTo>
                    <a:pt x="202" y="93"/>
                  </a:lnTo>
                  <a:lnTo>
                    <a:pt x="172" y="15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3" name="Freeform 522"/>
            <p:cNvSpPr>
              <a:spLocks/>
            </p:cNvSpPr>
            <p:nvPr/>
          </p:nvSpPr>
          <p:spPr bwMode="auto">
            <a:xfrm>
              <a:off x="1852" y="2583"/>
              <a:ext cx="37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2"/>
                  </a:moveTo>
                  <a:lnTo>
                    <a:pt x="173" y="179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2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3" y="11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4" name="Freeform 523"/>
            <p:cNvSpPr>
              <a:spLocks/>
            </p:cNvSpPr>
            <p:nvPr/>
          </p:nvSpPr>
          <p:spPr bwMode="auto">
            <a:xfrm>
              <a:off x="1852" y="2599"/>
              <a:ext cx="33" cy="19"/>
            </a:xfrm>
            <a:custGeom>
              <a:avLst/>
              <a:gdLst>
                <a:gd name="T0" fmla="*/ 0 w 203"/>
                <a:gd name="T1" fmla="*/ 0 h 136"/>
                <a:gd name="T2" fmla="*/ 0 w 203"/>
                <a:gd name="T3" fmla="*/ 0 h 136"/>
                <a:gd name="T4" fmla="*/ 0 w 203"/>
                <a:gd name="T5" fmla="*/ 0 h 136"/>
                <a:gd name="T6" fmla="*/ 0 w 203"/>
                <a:gd name="T7" fmla="*/ 0 h 136"/>
                <a:gd name="T8" fmla="*/ 0 w 203"/>
                <a:gd name="T9" fmla="*/ 0 h 136"/>
                <a:gd name="T10" fmla="*/ 0 w 203"/>
                <a:gd name="T11" fmla="*/ 0 h 136"/>
                <a:gd name="T12" fmla="*/ 0 w 203"/>
                <a:gd name="T13" fmla="*/ 0 h 136"/>
                <a:gd name="T14" fmla="*/ 0 w 203"/>
                <a:gd name="T15" fmla="*/ 0 h 136"/>
                <a:gd name="T16" fmla="*/ 0 w 203"/>
                <a:gd name="T17" fmla="*/ 0 h 136"/>
                <a:gd name="T18" fmla="*/ 0 w 203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6"/>
                <a:gd name="T32" fmla="*/ 203 w 203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6">
                  <a:moveTo>
                    <a:pt x="191" y="136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0" y="53"/>
                  </a:lnTo>
                  <a:lnTo>
                    <a:pt x="191" y="136"/>
                  </a:lnTo>
                  <a:lnTo>
                    <a:pt x="203" y="116"/>
                  </a:lnTo>
                  <a:lnTo>
                    <a:pt x="203" y="94"/>
                  </a:lnTo>
                  <a:lnTo>
                    <a:pt x="191" y="13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5" name="Freeform 524"/>
            <p:cNvSpPr>
              <a:spLocks/>
            </p:cNvSpPr>
            <p:nvPr/>
          </p:nvSpPr>
          <p:spPr bwMode="auto">
            <a:xfrm>
              <a:off x="1843" y="2607"/>
              <a:ext cx="41" cy="25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76"/>
                <a:gd name="T32" fmla="*/ 242 w 242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76">
                  <a:moveTo>
                    <a:pt x="203" y="134"/>
                  </a:moveTo>
                  <a:lnTo>
                    <a:pt x="192" y="176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1" y="93"/>
                  </a:lnTo>
                  <a:lnTo>
                    <a:pt x="0" y="134"/>
                  </a:lnTo>
                  <a:lnTo>
                    <a:pt x="11" y="93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03" y="13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6" name="Freeform 525"/>
            <p:cNvSpPr>
              <a:spLocks/>
            </p:cNvSpPr>
            <p:nvPr/>
          </p:nvSpPr>
          <p:spPr bwMode="auto">
            <a:xfrm>
              <a:off x="1843" y="2626"/>
              <a:ext cx="34" cy="12"/>
            </a:xfrm>
            <a:custGeom>
              <a:avLst/>
              <a:gdLst>
                <a:gd name="T0" fmla="*/ 0 w 203"/>
                <a:gd name="T1" fmla="*/ 0 h 89"/>
                <a:gd name="T2" fmla="*/ 0 w 203"/>
                <a:gd name="T3" fmla="*/ 0 h 89"/>
                <a:gd name="T4" fmla="*/ 0 w 203"/>
                <a:gd name="T5" fmla="*/ 0 h 89"/>
                <a:gd name="T6" fmla="*/ 0 w 203"/>
                <a:gd name="T7" fmla="*/ 0 h 89"/>
                <a:gd name="T8" fmla="*/ 0 w 203"/>
                <a:gd name="T9" fmla="*/ 0 h 89"/>
                <a:gd name="T10" fmla="*/ 0 w 203"/>
                <a:gd name="T11" fmla="*/ 0 h 89"/>
                <a:gd name="T12" fmla="*/ 0 w 203"/>
                <a:gd name="T13" fmla="*/ 0 h 89"/>
                <a:gd name="T14" fmla="*/ 0 w 203"/>
                <a:gd name="T15" fmla="*/ 0 h 89"/>
                <a:gd name="T16" fmla="*/ 0 w 203"/>
                <a:gd name="T17" fmla="*/ 0 h 89"/>
                <a:gd name="T18" fmla="*/ 0 w 203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89"/>
                <a:gd name="T32" fmla="*/ 203 w 203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89">
                  <a:moveTo>
                    <a:pt x="191" y="89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" y="6"/>
                  </a:lnTo>
                  <a:lnTo>
                    <a:pt x="191" y="89"/>
                  </a:lnTo>
                  <a:lnTo>
                    <a:pt x="203" y="69"/>
                  </a:lnTo>
                  <a:lnTo>
                    <a:pt x="203" y="47"/>
                  </a:lnTo>
                  <a:lnTo>
                    <a:pt x="191" y="8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7" name="Freeform 526"/>
            <p:cNvSpPr>
              <a:spLocks/>
            </p:cNvSpPr>
            <p:nvPr/>
          </p:nvSpPr>
          <p:spPr bwMode="auto">
            <a:xfrm>
              <a:off x="1835" y="2627"/>
              <a:ext cx="40" cy="25"/>
            </a:xfrm>
            <a:custGeom>
              <a:avLst/>
              <a:gdLst>
                <a:gd name="T0" fmla="*/ 0 w 241"/>
                <a:gd name="T1" fmla="*/ 0 h 176"/>
                <a:gd name="T2" fmla="*/ 0 w 241"/>
                <a:gd name="T3" fmla="*/ 0 h 176"/>
                <a:gd name="T4" fmla="*/ 0 w 241"/>
                <a:gd name="T5" fmla="*/ 0 h 176"/>
                <a:gd name="T6" fmla="*/ 0 w 241"/>
                <a:gd name="T7" fmla="*/ 0 h 176"/>
                <a:gd name="T8" fmla="*/ 0 w 241"/>
                <a:gd name="T9" fmla="*/ 0 h 176"/>
                <a:gd name="T10" fmla="*/ 0 w 241"/>
                <a:gd name="T11" fmla="*/ 0 h 176"/>
                <a:gd name="T12" fmla="*/ 0 w 241"/>
                <a:gd name="T13" fmla="*/ 0 h 176"/>
                <a:gd name="T14" fmla="*/ 0 w 241"/>
                <a:gd name="T15" fmla="*/ 0 h 176"/>
                <a:gd name="T16" fmla="*/ 0 w 241"/>
                <a:gd name="T17" fmla="*/ 0 h 176"/>
                <a:gd name="T18" fmla="*/ 0 w 241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176"/>
                <a:gd name="T32" fmla="*/ 241 w 241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176">
                  <a:moveTo>
                    <a:pt x="202" y="134"/>
                  </a:moveTo>
                  <a:lnTo>
                    <a:pt x="191" y="176"/>
                  </a:lnTo>
                  <a:lnTo>
                    <a:pt x="241" y="83"/>
                  </a:lnTo>
                  <a:lnTo>
                    <a:pt x="61" y="0"/>
                  </a:lnTo>
                  <a:lnTo>
                    <a:pt x="10" y="92"/>
                  </a:lnTo>
                  <a:lnTo>
                    <a:pt x="0" y="134"/>
                  </a:lnTo>
                  <a:lnTo>
                    <a:pt x="10" y="9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02" y="13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8" name="Freeform 527"/>
            <p:cNvSpPr>
              <a:spLocks/>
            </p:cNvSpPr>
            <p:nvPr/>
          </p:nvSpPr>
          <p:spPr bwMode="auto">
            <a:xfrm>
              <a:off x="1835" y="2646"/>
              <a:ext cx="33" cy="6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79" name="Freeform 528"/>
            <p:cNvSpPr>
              <a:spLocks/>
            </p:cNvSpPr>
            <p:nvPr/>
          </p:nvSpPr>
          <p:spPr bwMode="auto">
            <a:xfrm>
              <a:off x="1835" y="2652"/>
              <a:ext cx="33" cy="23"/>
            </a:xfrm>
            <a:custGeom>
              <a:avLst/>
              <a:gdLst>
                <a:gd name="T0" fmla="*/ 0 w 202"/>
                <a:gd name="T1" fmla="*/ 0 h 159"/>
                <a:gd name="T2" fmla="*/ 0 w 202"/>
                <a:gd name="T3" fmla="*/ 0 h 159"/>
                <a:gd name="T4" fmla="*/ 0 w 202"/>
                <a:gd name="T5" fmla="*/ 0 h 159"/>
                <a:gd name="T6" fmla="*/ 0 w 202"/>
                <a:gd name="T7" fmla="*/ 0 h 159"/>
                <a:gd name="T8" fmla="*/ 0 w 202"/>
                <a:gd name="T9" fmla="*/ 0 h 159"/>
                <a:gd name="T10" fmla="*/ 0 w 202"/>
                <a:gd name="T11" fmla="*/ 0 h 159"/>
                <a:gd name="T12" fmla="*/ 0 w 202"/>
                <a:gd name="T13" fmla="*/ 0 h 159"/>
                <a:gd name="T14" fmla="*/ 0 w 202"/>
                <a:gd name="T15" fmla="*/ 0 h 159"/>
                <a:gd name="T16" fmla="*/ 0 w 202"/>
                <a:gd name="T17" fmla="*/ 0 h 159"/>
                <a:gd name="T18" fmla="*/ 0 w 202"/>
                <a:gd name="T19" fmla="*/ 0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59"/>
                <a:gd name="T32" fmla="*/ 202 w 202"/>
                <a:gd name="T33" fmla="*/ 159 h 1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59">
                  <a:moveTo>
                    <a:pt x="172" y="159"/>
                  </a:moveTo>
                  <a:lnTo>
                    <a:pt x="202" y="93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9" y="27"/>
                  </a:lnTo>
                  <a:lnTo>
                    <a:pt x="172" y="159"/>
                  </a:lnTo>
                  <a:lnTo>
                    <a:pt x="202" y="132"/>
                  </a:lnTo>
                  <a:lnTo>
                    <a:pt x="202" y="93"/>
                  </a:lnTo>
                  <a:lnTo>
                    <a:pt x="172" y="15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0" name="Freeform 529"/>
            <p:cNvSpPr>
              <a:spLocks/>
            </p:cNvSpPr>
            <p:nvPr/>
          </p:nvSpPr>
          <p:spPr bwMode="auto">
            <a:xfrm>
              <a:off x="1826" y="2656"/>
              <a:ext cx="38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3"/>
                  </a:moveTo>
                  <a:lnTo>
                    <a:pt x="173" y="179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1" name="Freeform 530"/>
            <p:cNvSpPr>
              <a:spLocks/>
            </p:cNvSpPr>
            <p:nvPr/>
          </p:nvSpPr>
          <p:spPr bwMode="auto">
            <a:xfrm>
              <a:off x="1826" y="2672"/>
              <a:ext cx="34" cy="13"/>
            </a:xfrm>
            <a:custGeom>
              <a:avLst/>
              <a:gdLst>
                <a:gd name="T0" fmla="*/ 0 w 203"/>
                <a:gd name="T1" fmla="*/ 0 h 88"/>
                <a:gd name="T2" fmla="*/ 0 w 203"/>
                <a:gd name="T3" fmla="*/ 0 h 88"/>
                <a:gd name="T4" fmla="*/ 0 w 203"/>
                <a:gd name="T5" fmla="*/ 0 h 88"/>
                <a:gd name="T6" fmla="*/ 0 w 203"/>
                <a:gd name="T7" fmla="*/ 0 h 88"/>
                <a:gd name="T8" fmla="*/ 0 w 203"/>
                <a:gd name="T9" fmla="*/ 0 h 88"/>
                <a:gd name="T10" fmla="*/ 0 w 203"/>
                <a:gd name="T11" fmla="*/ 0 h 88"/>
                <a:gd name="T12" fmla="*/ 0 w 203"/>
                <a:gd name="T13" fmla="*/ 0 h 88"/>
                <a:gd name="T14" fmla="*/ 0 w 203"/>
                <a:gd name="T15" fmla="*/ 0 h 88"/>
                <a:gd name="T16" fmla="*/ 0 w 203"/>
                <a:gd name="T17" fmla="*/ 0 h 88"/>
                <a:gd name="T18" fmla="*/ 0 w 203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88"/>
                <a:gd name="T32" fmla="*/ 203 w 203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88">
                  <a:moveTo>
                    <a:pt x="191" y="88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0" y="5"/>
                  </a:lnTo>
                  <a:lnTo>
                    <a:pt x="191" y="88"/>
                  </a:lnTo>
                  <a:lnTo>
                    <a:pt x="203" y="69"/>
                  </a:lnTo>
                  <a:lnTo>
                    <a:pt x="203" y="47"/>
                  </a:lnTo>
                  <a:lnTo>
                    <a:pt x="191" y="8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2" name="Freeform 531"/>
            <p:cNvSpPr>
              <a:spLocks/>
            </p:cNvSpPr>
            <p:nvPr/>
          </p:nvSpPr>
          <p:spPr bwMode="auto">
            <a:xfrm>
              <a:off x="1818" y="2673"/>
              <a:ext cx="40" cy="25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77"/>
                <a:gd name="T32" fmla="*/ 242 w 242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77">
                  <a:moveTo>
                    <a:pt x="203" y="135"/>
                  </a:moveTo>
                  <a:lnTo>
                    <a:pt x="193" y="177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1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3" name="Freeform 532"/>
            <p:cNvSpPr>
              <a:spLocks/>
            </p:cNvSpPr>
            <p:nvPr/>
          </p:nvSpPr>
          <p:spPr bwMode="auto">
            <a:xfrm>
              <a:off x="1818" y="2692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4" name="Freeform 533"/>
            <p:cNvSpPr>
              <a:spLocks/>
            </p:cNvSpPr>
            <p:nvPr/>
          </p:nvSpPr>
          <p:spPr bwMode="auto">
            <a:xfrm>
              <a:off x="1818" y="2699"/>
              <a:ext cx="34" cy="23"/>
            </a:xfrm>
            <a:custGeom>
              <a:avLst/>
              <a:gdLst>
                <a:gd name="T0" fmla="*/ 0 w 203"/>
                <a:gd name="T1" fmla="*/ 0 h 159"/>
                <a:gd name="T2" fmla="*/ 0 w 203"/>
                <a:gd name="T3" fmla="*/ 0 h 159"/>
                <a:gd name="T4" fmla="*/ 0 w 203"/>
                <a:gd name="T5" fmla="*/ 0 h 159"/>
                <a:gd name="T6" fmla="*/ 0 w 203"/>
                <a:gd name="T7" fmla="*/ 0 h 159"/>
                <a:gd name="T8" fmla="*/ 0 w 203"/>
                <a:gd name="T9" fmla="*/ 0 h 159"/>
                <a:gd name="T10" fmla="*/ 0 w 203"/>
                <a:gd name="T11" fmla="*/ 0 h 159"/>
                <a:gd name="T12" fmla="*/ 0 w 203"/>
                <a:gd name="T13" fmla="*/ 0 h 159"/>
                <a:gd name="T14" fmla="*/ 0 w 203"/>
                <a:gd name="T15" fmla="*/ 0 h 159"/>
                <a:gd name="T16" fmla="*/ 0 w 203"/>
                <a:gd name="T17" fmla="*/ 0 h 159"/>
                <a:gd name="T18" fmla="*/ 0 w 203"/>
                <a:gd name="T19" fmla="*/ 0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59"/>
                <a:gd name="T32" fmla="*/ 203 w 203"/>
                <a:gd name="T33" fmla="*/ 159 h 1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59">
                  <a:moveTo>
                    <a:pt x="173" y="159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9" y="27"/>
                  </a:lnTo>
                  <a:lnTo>
                    <a:pt x="173" y="159"/>
                  </a:lnTo>
                  <a:lnTo>
                    <a:pt x="203" y="131"/>
                  </a:lnTo>
                  <a:lnTo>
                    <a:pt x="203" y="93"/>
                  </a:lnTo>
                  <a:lnTo>
                    <a:pt x="173" y="159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5" name="Freeform 534"/>
            <p:cNvSpPr>
              <a:spLocks/>
            </p:cNvSpPr>
            <p:nvPr/>
          </p:nvSpPr>
          <p:spPr bwMode="auto">
            <a:xfrm>
              <a:off x="1809" y="2703"/>
              <a:ext cx="38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2" y="113"/>
                  </a:moveTo>
                  <a:lnTo>
                    <a:pt x="172" y="179"/>
                  </a:lnTo>
                  <a:lnTo>
                    <a:pt x="223" y="132"/>
                  </a:lnTo>
                  <a:lnTo>
                    <a:pt x="79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2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6" name="Freeform 535"/>
            <p:cNvSpPr>
              <a:spLocks/>
            </p:cNvSpPr>
            <p:nvPr/>
          </p:nvSpPr>
          <p:spPr bwMode="auto">
            <a:xfrm>
              <a:off x="1809" y="2719"/>
              <a:ext cx="34" cy="7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7" name="Freeform 536"/>
            <p:cNvSpPr>
              <a:spLocks/>
            </p:cNvSpPr>
            <p:nvPr/>
          </p:nvSpPr>
          <p:spPr bwMode="auto">
            <a:xfrm>
              <a:off x="1809" y="2726"/>
              <a:ext cx="34" cy="22"/>
            </a:xfrm>
            <a:custGeom>
              <a:avLst/>
              <a:gdLst>
                <a:gd name="T0" fmla="*/ 0 w 202"/>
                <a:gd name="T1" fmla="*/ 0 h 158"/>
                <a:gd name="T2" fmla="*/ 0 w 202"/>
                <a:gd name="T3" fmla="*/ 0 h 158"/>
                <a:gd name="T4" fmla="*/ 0 w 202"/>
                <a:gd name="T5" fmla="*/ 0 h 158"/>
                <a:gd name="T6" fmla="*/ 0 w 202"/>
                <a:gd name="T7" fmla="*/ 0 h 158"/>
                <a:gd name="T8" fmla="*/ 0 w 202"/>
                <a:gd name="T9" fmla="*/ 0 h 158"/>
                <a:gd name="T10" fmla="*/ 0 w 202"/>
                <a:gd name="T11" fmla="*/ 0 h 158"/>
                <a:gd name="T12" fmla="*/ 0 w 202"/>
                <a:gd name="T13" fmla="*/ 0 h 158"/>
                <a:gd name="T14" fmla="*/ 0 w 202"/>
                <a:gd name="T15" fmla="*/ 0 h 158"/>
                <a:gd name="T16" fmla="*/ 0 w 202"/>
                <a:gd name="T17" fmla="*/ 0 h 158"/>
                <a:gd name="T18" fmla="*/ 0 w 202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58"/>
                <a:gd name="T32" fmla="*/ 202 w 202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58">
                  <a:moveTo>
                    <a:pt x="172" y="158"/>
                  </a:moveTo>
                  <a:lnTo>
                    <a:pt x="202" y="93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9" y="27"/>
                  </a:lnTo>
                  <a:lnTo>
                    <a:pt x="172" y="158"/>
                  </a:lnTo>
                  <a:lnTo>
                    <a:pt x="202" y="131"/>
                  </a:lnTo>
                  <a:lnTo>
                    <a:pt x="202" y="93"/>
                  </a:lnTo>
                  <a:lnTo>
                    <a:pt x="172" y="158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8" name="Freeform 537"/>
            <p:cNvSpPr>
              <a:spLocks/>
            </p:cNvSpPr>
            <p:nvPr/>
          </p:nvSpPr>
          <p:spPr bwMode="auto">
            <a:xfrm>
              <a:off x="1801" y="2730"/>
              <a:ext cx="37" cy="25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3" y="113"/>
                  </a:moveTo>
                  <a:lnTo>
                    <a:pt x="172" y="178"/>
                  </a:lnTo>
                  <a:lnTo>
                    <a:pt x="223" y="131"/>
                  </a:lnTo>
                  <a:lnTo>
                    <a:pt x="80" y="0"/>
                  </a:lnTo>
                  <a:lnTo>
                    <a:pt x="29" y="46"/>
                  </a:lnTo>
                  <a:lnTo>
                    <a:pt x="0" y="113"/>
                  </a:lnTo>
                  <a:lnTo>
                    <a:pt x="29" y="46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89" name="Freeform 538"/>
            <p:cNvSpPr>
              <a:spLocks/>
            </p:cNvSpPr>
            <p:nvPr/>
          </p:nvSpPr>
          <p:spPr bwMode="auto">
            <a:xfrm>
              <a:off x="1801" y="2746"/>
              <a:ext cx="34" cy="6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0" name="Freeform 539"/>
            <p:cNvSpPr>
              <a:spLocks/>
            </p:cNvSpPr>
            <p:nvPr/>
          </p:nvSpPr>
          <p:spPr bwMode="auto">
            <a:xfrm>
              <a:off x="1801" y="2752"/>
              <a:ext cx="34" cy="14"/>
            </a:xfrm>
            <a:custGeom>
              <a:avLst/>
              <a:gdLst>
                <a:gd name="T0" fmla="*/ 0 w 203"/>
                <a:gd name="T1" fmla="*/ 0 h 94"/>
                <a:gd name="T2" fmla="*/ 0 w 203"/>
                <a:gd name="T3" fmla="*/ 0 h 94"/>
                <a:gd name="T4" fmla="*/ 0 w 203"/>
                <a:gd name="T5" fmla="*/ 0 h 94"/>
                <a:gd name="T6" fmla="*/ 0 w 203"/>
                <a:gd name="T7" fmla="*/ 0 h 94"/>
                <a:gd name="T8" fmla="*/ 0 w 203"/>
                <a:gd name="T9" fmla="*/ 0 h 94"/>
                <a:gd name="T10" fmla="*/ 0 w 203"/>
                <a:gd name="T11" fmla="*/ 0 h 94"/>
                <a:gd name="T12" fmla="*/ 0 w 203"/>
                <a:gd name="T13" fmla="*/ 0 h 94"/>
                <a:gd name="T14" fmla="*/ 0 w 203"/>
                <a:gd name="T15" fmla="*/ 0 h 94"/>
                <a:gd name="T16" fmla="*/ 0 w 203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94"/>
                <a:gd name="T29" fmla="*/ 203 w 203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94">
                  <a:moveTo>
                    <a:pt x="203" y="94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03" y="94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1" name="Freeform 540"/>
            <p:cNvSpPr>
              <a:spLocks/>
            </p:cNvSpPr>
            <p:nvPr/>
          </p:nvSpPr>
          <p:spPr bwMode="auto">
            <a:xfrm>
              <a:off x="1801" y="2763"/>
              <a:ext cx="34" cy="19"/>
            </a:xfrm>
            <a:custGeom>
              <a:avLst/>
              <a:gdLst>
                <a:gd name="T0" fmla="*/ 0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0 h 132"/>
                <a:gd name="T10" fmla="*/ 0 w 203"/>
                <a:gd name="T11" fmla="*/ 0 h 132"/>
                <a:gd name="T12" fmla="*/ 0 w 203"/>
                <a:gd name="T13" fmla="*/ 0 h 132"/>
                <a:gd name="T14" fmla="*/ 0 w 203"/>
                <a:gd name="T15" fmla="*/ 0 h 132"/>
                <a:gd name="T16" fmla="*/ 0 w 203"/>
                <a:gd name="T17" fmla="*/ 0 h 132"/>
                <a:gd name="T18" fmla="*/ 0 w 203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2"/>
                <a:gd name="T32" fmla="*/ 203 w 203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2">
                  <a:moveTo>
                    <a:pt x="172" y="132"/>
                  </a:moveTo>
                  <a:lnTo>
                    <a:pt x="203" y="66"/>
                  </a:lnTo>
                  <a:lnTo>
                    <a:pt x="203" y="20"/>
                  </a:lnTo>
                  <a:lnTo>
                    <a:pt x="0" y="20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2" y="132"/>
                  </a:lnTo>
                  <a:lnTo>
                    <a:pt x="203" y="104"/>
                  </a:lnTo>
                  <a:lnTo>
                    <a:pt x="203" y="66"/>
                  </a:lnTo>
                  <a:lnTo>
                    <a:pt x="172" y="13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2" name="Freeform 541"/>
            <p:cNvSpPr>
              <a:spLocks/>
            </p:cNvSpPr>
            <p:nvPr/>
          </p:nvSpPr>
          <p:spPr bwMode="auto">
            <a:xfrm>
              <a:off x="1792" y="2763"/>
              <a:ext cx="38" cy="25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3" y="113"/>
                  </a:moveTo>
                  <a:lnTo>
                    <a:pt x="173" y="178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3" name="Freeform 542"/>
            <p:cNvSpPr>
              <a:spLocks/>
            </p:cNvSpPr>
            <p:nvPr/>
          </p:nvSpPr>
          <p:spPr bwMode="auto">
            <a:xfrm>
              <a:off x="1792" y="2779"/>
              <a:ext cx="34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4" name="Freeform 543"/>
            <p:cNvSpPr>
              <a:spLocks/>
            </p:cNvSpPr>
            <p:nvPr/>
          </p:nvSpPr>
          <p:spPr bwMode="auto">
            <a:xfrm>
              <a:off x="1792" y="2786"/>
              <a:ext cx="34" cy="13"/>
            </a:xfrm>
            <a:custGeom>
              <a:avLst/>
              <a:gdLst>
                <a:gd name="T0" fmla="*/ 0 w 203"/>
                <a:gd name="T1" fmla="*/ 0 h 93"/>
                <a:gd name="T2" fmla="*/ 0 w 203"/>
                <a:gd name="T3" fmla="*/ 0 h 93"/>
                <a:gd name="T4" fmla="*/ 0 w 203"/>
                <a:gd name="T5" fmla="*/ 0 h 93"/>
                <a:gd name="T6" fmla="*/ 0 w 203"/>
                <a:gd name="T7" fmla="*/ 0 h 93"/>
                <a:gd name="T8" fmla="*/ 0 w 203"/>
                <a:gd name="T9" fmla="*/ 0 h 93"/>
                <a:gd name="T10" fmla="*/ 0 w 203"/>
                <a:gd name="T11" fmla="*/ 0 h 93"/>
                <a:gd name="T12" fmla="*/ 0 w 203"/>
                <a:gd name="T13" fmla="*/ 0 h 93"/>
                <a:gd name="T14" fmla="*/ 0 w 203"/>
                <a:gd name="T15" fmla="*/ 0 h 93"/>
                <a:gd name="T16" fmla="*/ 0 w 203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93"/>
                <a:gd name="T29" fmla="*/ 203 w 203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93">
                  <a:moveTo>
                    <a:pt x="203" y="93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5" name="Freeform 544"/>
            <p:cNvSpPr>
              <a:spLocks/>
            </p:cNvSpPr>
            <p:nvPr/>
          </p:nvSpPr>
          <p:spPr bwMode="auto">
            <a:xfrm>
              <a:off x="1792" y="2799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6" name="Freeform 545"/>
            <p:cNvSpPr>
              <a:spLocks/>
            </p:cNvSpPr>
            <p:nvPr/>
          </p:nvSpPr>
          <p:spPr bwMode="auto">
            <a:xfrm>
              <a:off x="1792" y="2803"/>
              <a:ext cx="34" cy="19"/>
            </a:xfrm>
            <a:custGeom>
              <a:avLst/>
              <a:gdLst>
                <a:gd name="T0" fmla="*/ 0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0 h 132"/>
                <a:gd name="T10" fmla="*/ 0 w 203"/>
                <a:gd name="T11" fmla="*/ 0 h 132"/>
                <a:gd name="T12" fmla="*/ 0 w 203"/>
                <a:gd name="T13" fmla="*/ 0 h 132"/>
                <a:gd name="T14" fmla="*/ 0 w 203"/>
                <a:gd name="T15" fmla="*/ 0 h 132"/>
                <a:gd name="T16" fmla="*/ 0 w 203"/>
                <a:gd name="T17" fmla="*/ 0 h 132"/>
                <a:gd name="T18" fmla="*/ 0 w 203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2"/>
                <a:gd name="T32" fmla="*/ 203 w 203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2">
                  <a:moveTo>
                    <a:pt x="173" y="132"/>
                  </a:moveTo>
                  <a:lnTo>
                    <a:pt x="203" y="66"/>
                  </a:lnTo>
                  <a:lnTo>
                    <a:pt x="203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3" y="132"/>
                  </a:lnTo>
                  <a:lnTo>
                    <a:pt x="203" y="105"/>
                  </a:lnTo>
                  <a:lnTo>
                    <a:pt x="203" y="66"/>
                  </a:lnTo>
                  <a:lnTo>
                    <a:pt x="173" y="13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7" name="Freeform 546"/>
            <p:cNvSpPr>
              <a:spLocks/>
            </p:cNvSpPr>
            <p:nvPr/>
          </p:nvSpPr>
          <p:spPr bwMode="auto">
            <a:xfrm>
              <a:off x="1784" y="2803"/>
              <a:ext cx="37" cy="25"/>
            </a:xfrm>
            <a:custGeom>
              <a:avLst/>
              <a:gdLst>
                <a:gd name="T0" fmla="*/ 0 w 224"/>
                <a:gd name="T1" fmla="*/ 0 h 178"/>
                <a:gd name="T2" fmla="*/ 0 w 224"/>
                <a:gd name="T3" fmla="*/ 0 h 178"/>
                <a:gd name="T4" fmla="*/ 0 w 224"/>
                <a:gd name="T5" fmla="*/ 0 h 178"/>
                <a:gd name="T6" fmla="*/ 0 w 224"/>
                <a:gd name="T7" fmla="*/ 0 h 178"/>
                <a:gd name="T8" fmla="*/ 0 w 224"/>
                <a:gd name="T9" fmla="*/ 0 h 178"/>
                <a:gd name="T10" fmla="*/ 0 w 224"/>
                <a:gd name="T11" fmla="*/ 0 h 178"/>
                <a:gd name="T12" fmla="*/ 0 w 224"/>
                <a:gd name="T13" fmla="*/ 0 h 178"/>
                <a:gd name="T14" fmla="*/ 0 w 224"/>
                <a:gd name="T15" fmla="*/ 0 h 178"/>
                <a:gd name="T16" fmla="*/ 0 w 224"/>
                <a:gd name="T17" fmla="*/ 0 h 178"/>
                <a:gd name="T18" fmla="*/ 0 w 224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4"/>
                <a:gd name="T31" fmla="*/ 0 h 178"/>
                <a:gd name="T32" fmla="*/ 224 w 224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4" h="178">
                  <a:moveTo>
                    <a:pt x="203" y="112"/>
                  </a:moveTo>
                  <a:lnTo>
                    <a:pt x="173" y="178"/>
                  </a:lnTo>
                  <a:lnTo>
                    <a:pt x="224" y="132"/>
                  </a:lnTo>
                  <a:lnTo>
                    <a:pt x="80" y="0"/>
                  </a:lnTo>
                  <a:lnTo>
                    <a:pt x="30" y="47"/>
                  </a:lnTo>
                  <a:lnTo>
                    <a:pt x="0" y="112"/>
                  </a:lnTo>
                  <a:lnTo>
                    <a:pt x="30" y="47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3" y="11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8" name="Freeform 547"/>
            <p:cNvSpPr>
              <a:spLocks/>
            </p:cNvSpPr>
            <p:nvPr/>
          </p:nvSpPr>
          <p:spPr bwMode="auto">
            <a:xfrm>
              <a:off x="1784" y="2819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599" name="Freeform 548"/>
            <p:cNvSpPr>
              <a:spLocks/>
            </p:cNvSpPr>
            <p:nvPr/>
          </p:nvSpPr>
          <p:spPr bwMode="auto">
            <a:xfrm>
              <a:off x="1784" y="2826"/>
              <a:ext cx="34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0" name="Freeform 549"/>
            <p:cNvSpPr>
              <a:spLocks/>
            </p:cNvSpPr>
            <p:nvPr/>
          </p:nvSpPr>
          <p:spPr bwMode="auto">
            <a:xfrm>
              <a:off x="1784" y="2832"/>
              <a:ext cx="34" cy="14"/>
            </a:xfrm>
            <a:custGeom>
              <a:avLst/>
              <a:gdLst>
                <a:gd name="T0" fmla="*/ 0 w 203"/>
                <a:gd name="T1" fmla="*/ 0 h 93"/>
                <a:gd name="T2" fmla="*/ 0 w 203"/>
                <a:gd name="T3" fmla="*/ 0 h 93"/>
                <a:gd name="T4" fmla="*/ 0 w 203"/>
                <a:gd name="T5" fmla="*/ 0 h 93"/>
                <a:gd name="T6" fmla="*/ 0 w 203"/>
                <a:gd name="T7" fmla="*/ 0 h 93"/>
                <a:gd name="T8" fmla="*/ 0 w 203"/>
                <a:gd name="T9" fmla="*/ 0 h 93"/>
                <a:gd name="T10" fmla="*/ 0 w 203"/>
                <a:gd name="T11" fmla="*/ 0 h 93"/>
                <a:gd name="T12" fmla="*/ 0 w 203"/>
                <a:gd name="T13" fmla="*/ 0 h 93"/>
                <a:gd name="T14" fmla="*/ 0 w 203"/>
                <a:gd name="T15" fmla="*/ 0 h 93"/>
                <a:gd name="T16" fmla="*/ 0 w 203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93"/>
                <a:gd name="T29" fmla="*/ 203 w 203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93">
                  <a:moveTo>
                    <a:pt x="203" y="93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1" name="Freeform 550"/>
            <p:cNvSpPr>
              <a:spLocks/>
            </p:cNvSpPr>
            <p:nvPr/>
          </p:nvSpPr>
          <p:spPr bwMode="auto">
            <a:xfrm>
              <a:off x="1784" y="2846"/>
              <a:ext cx="34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2" name="Freeform 551"/>
            <p:cNvSpPr>
              <a:spLocks/>
            </p:cNvSpPr>
            <p:nvPr/>
          </p:nvSpPr>
          <p:spPr bwMode="auto">
            <a:xfrm>
              <a:off x="1784" y="2850"/>
              <a:ext cx="34" cy="19"/>
            </a:xfrm>
            <a:custGeom>
              <a:avLst/>
              <a:gdLst>
                <a:gd name="T0" fmla="*/ 0 w 203"/>
                <a:gd name="T1" fmla="*/ 0 h 133"/>
                <a:gd name="T2" fmla="*/ 0 w 203"/>
                <a:gd name="T3" fmla="*/ 0 h 133"/>
                <a:gd name="T4" fmla="*/ 0 w 203"/>
                <a:gd name="T5" fmla="*/ 0 h 133"/>
                <a:gd name="T6" fmla="*/ 0 w 203"/>
                <a:gd name="T7" fmla="*/ 0 h 133"/>
                <a:gd name="T8" fmla="*/ 0 w 203"/>
                <a:gd name="T9" fmla="*/ 0 h 133"/>
                <a:gd name="T10" fmla="*/ 0 w 203"/>
                <a:gd name="T11" fmla="*/ 0 h 133"/>
                <a:gd name="T12" fmla="*/ 0 w 203"/>
                <a:gd name="T13" fmla="*/ 0 h 133"/>
                <a:gd name="T14" fmla="*/ 0 w 203"/>
                <a:gd name="T15" fmla="*/ 0 h 133"/>
                <a:gd name="T16" fmla="*/ 0 w 203"/>
                <a:gd name="T17" fmla="*/ 0 h 133"/>
                <a:gd name="T18" fmla="*/ 0 w 203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3"/>
                <a:gd name="T32" fmla="*/ 203 w 203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3">
                  <a:moveTo>
                    <a:pt x="173" y="133"/>
                  </a:moveTo>
                  <a:lnTo>
                    <a:pt x="203" y="66"/>
                  </a:lnTo>
                  <a:lnTo>
                    <a:pt x="203" y="20"/>
                  </a:lnTo>
                  <a:lnTo>
                    <a:pt x="0" y="20"/>
                  </a:lnTo>
                  <a:lnTo>
                    <a:pt x="0" y="66"/>
                  </a:lnTo>
                  <a:lnTo>
                    <a:pt x="30" y="0"/>
                  </a:lnTo>
                  <a:lnTo>
                    <a:pt x="173" y="133"/>
                  </a:lnTo>
                  <a:lnTo>
                    <a:pt x="203" y="105"/>
                  </a:lnTo>
                  <a:lnTo>
                    <a:pt x="203" y="66"/>
                  </a:lnTo>
                  <a:lnTo>
                    <a:pt x="173" y="13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3" name="Freeform 552"/>
            <p:cNvSpPr>
              <a:spLocks/>
            </p:cNvSpPr>
            <p:nvPr/>
          </p:nvSpPr>
          <p:spPr bwMode="auto">
            <a:xfrm>
              <a:off x="1776" y="2850"/>
              <a:ext cx="37" cy="25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3"/>
                  </a:moveTo>
                  <a:lnTo>
                    <a:pt x="172" y="179"/>
                  </a:lnTo>
                  <a:lnTo>
                    <a:pt x="223" y="133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4" name="Freeform 553"/>
            <p:cNvSpPr>
              <a:spLocks/>
            </p:cNvSpPr>
            <p:nvPr/>
          </p:nvSpPr>
          <p:spPr bwMode="auto">
            <a:xfrm>
              <a:off x="1776" y="2866"/>
              <a:ext cx="33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5" name="Freeform 554"/>
            <p:cNvSpPr>
              <a:spLocks/>
            </p:cNvSpPr>
            <p:nvPr/>
          </p:nvSpPr>
          <p:spPr bwMode="auto">
            <a:xfrm>
              <a:off x="1776" y="2872"/>
              <a:ext cx="33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6" name="Freeform 555"/>
            <p:cNvSpPr>
              <a:spLocks/>
            </p:cNvSpPr>
            <p:nvPr/>
          </p:nvSpPr>
          <p:spPr bwMode="auto">
            <a:xfrm>
              <a:off x="1776" y="2879"/>
              <a:ext cx="33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7" name="Freeform 556"/>
            <p:cNvSpPr>
              <a:spLocks/>
            </p:cNvSpPr>
            <p:nvPr/>
          </p:nvSpPr>
          <p:spPr bwMode="auto">
            <a:xfrm>
              <a:off x="1776" y="2886"/>
              <a:ext cx="33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8" name="Freeform 557"/>
            <p:cNvSpPr>
              <a:spLocks/>
            </p:cNvSpPr>
            <p:nvPr/>
          </p:nvSpPr>
          <p:spPr bwMode="auto">
            <a:xfrm>
              <a:off x="1776" y="2892"/>
              <a:ext cx="33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09" name="Freeform 558"/>
            <p:cNvSpPr>
              <a:spLocks/>
            </p:cNvSpPr>
            <p:nvPr/>
          </p:nvSpPr>
          <p:spPr bwMode="auto">
            <a:xfrm>
              <a:off x="1776" y="2896"/>
              <a:ext cx="33" cy="19"/>
            </a:xfrm>
            <a:custGeom>
              <a:avLst/>
              <a:gdLst>
                <a:gd name="T0" fmla="*/ 0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0 h 132"/>
                <a:gd name="T10" fmla="*/ 0 w 203"/>
                <a:gd name="T11" fmla="*/ 0 h 132"/>
                <a:gd name="T12" fmla="*/ 0 w 203"/>
                <a:gd name="T13" fmla="*/ 0 h 132"/>
                <a:gd name="T14" fmla="*/ 0 w 203"/>
                <a:gd name="T15" fmla="*/ 0 h 132"/>
                <a:gd name="T16" fmla="*/ 0 w 203"/>
                <a:gd name="T17" fmla="*/ 0 h 132"/>
                <a:gd name="T18" fmla="*/ 0 w 203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2"/>
                <a:gd name="T32" fmla="*/ 203 w 203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2">
                  <a:moveTo>
                    <a:pt x="172" y="132"/>
                  </a:moveTo>
                  <a:lnTo>
                    <a:pt x="203" y="66"/>
                  </a:lnTo>
                  <a:lnTo>
                    <a:pt x="203" y="20"/>
                  </a:lnTo>
                  <a:lnTo>
                    <a:pt x="0" y="20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2" y="132"/>
                  </a:lnTo>
                  <a:lnTo>
                    <a:pt x="203" y="104"/>
                  </a:lnTo>
                  <a:lnTo>
                    <a:pt x="203" y="66"/>
                  </a:lnTo>
                  <a:lnTo>
                    <a:pt x="172" y="13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0" name="Freeform 559"/>
            <p:cNvSpPr>
              <a:spLocks/>
            </p:cNvSpPr>
            <p:nvPr/>
          </p:nvSpPr>
          <p:spPr bwMode="auto">
            <a:xfrm>
              <a:off x="1767" y="2896"/>
              <a:ext cx="37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3"/>
                  </a:moveTo>
                  <a:lnTo>
                    <a:pt x="173" y="179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1" name="Freeform 560"/>
            <p:cNvSpPr>
              <a:spLocks/>
            </p:cNvSpPr>
            <p:nvPr/>
          </p:nvSpPr>
          <p:spPr bwMode="auto">
            <a:xfrm>
              <a:off x="1767" y="2912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2" name="Freeform 561"/>
            <p:cNvSpPr>
              <a:spLocks/>
            </p:cNvSpPr>
            <p:nvPr/>
          </p:nvSpPr>
          <p:spPr bwMode="auto">
            <a:xfrm>
              <a:off x="1767" y="2919"/>
              <a:ext cx="34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3" name="Freeform 562"/>
            <p:cNvSpPr>
              <a:spLocks/>
            </p:cNvSpPr>
            <p:nvPr/>
          </p:nvSpPr>
          <p:spPr bwMode="auto">
            <a:xfrm>
              <a:off x="1767" y="2926"/>
              <a:ext cx="34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4" name="Freeform 563"/>
            <p:cNvSpPr>
              <a:spLocks/>
            </p:cNvSpPr>
            <p:nvPr/>
          </p:nvSpPr>
          <p:spPr bwMode="auto">
            <a:xfrm>
              <a:off x="1767" y="2932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5" name="Freeform 564"/>
            <p:cNvSpPr>
              <a:spLocks/>
            </p:cNvSpPr>
            <p:nvPr/>
          </p:nvSpPr>
          <p:spPr bwMode="auto">
            <a:xfrm>
              <a:off x="1767" y="2939"/>
              <a:ext cx="34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6" name="Freeform 565"/>
            <p:cNvSpPr>
              <a:spLocks/>
            </p:cNvSpPr>
            <p:nvPr/>
          </p:nvSpPr>
          <p:spPr bwMode="auto">
            <a:xfrm>
              <a:off x="1767" y="2946"/>
              <a:ext cx="34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7" name="Freeform 566"/>
            <p:cNvSpPr>
              <a:spLocks/>
            </p:cNvSpPr>
            <p:nvPr/>
          </p:nvSpPr>
          <p:spPr bwMode="auto">
            <a:xfrm>
              <a:off x="1767" y="2952"/>
              <a:ext cx="34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8" name="Freeform 567"/>
            <p:cNvSpPr>
              <a:spLocks/>
            </p:cNvSpPr>
            <p:nvPr/>
          </p:nvSpPr>
          <p:spPr bwMode="auto">
            <a:xfrm>
              <a:off x="1767" y="2956"/>
              <a:ext cx="34" cy="19"/>
            </a:xfrm>
            <a:custGeom>
              <a:avLst/>
              <a:gdLst>
                <a:gd name="T0" fmla="*/ 0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0 h 132"/>
                <a:gd name="T10" fmla="*/ 0 w 203"/>
                <a:gd name="T11" fmla="*/ 0 h 132"/>
                <a:gd name="T12" fmla="*/ 0 w 203"/>
                <a:gd name="T13" fmla="*/ 0 h 132"/>
                <a:gd name="T14" fmla="*/ 0 w 203"/>
                <a:gd name="T15" fmla="*/ 0 h 132"/>
                <a:gd name="T16" fmla="*/ 0 w 203"/>
                <a:gd name="T17" fmla="*/ 0 h 132"/>
                <a:gd name="T18" fmla="*/ 0 w 203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2"/>
                <a:gd name="T32" fmla="*/ 203 w 203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2">
                  <a:moveTo>
                    <a:pt x="173" y="132"/>
                  </a:moveTo>
                  <a:lnTo>
                    <a:pt x="203" y="66"/>
                  </a:lnTo>
                  <a:lnTo>
                    <a:pt x="203" y="20"/>
                  </a:lnTo>
                  <a:lnTo>
                    <a:pt x="0" y="20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3" y="132"/>
                  </a:lnTo>
                  <a:lnTo>
                    <a:pt x="203" y="105"/>
                  </a:lnTo>
                  <a:lnTo>
                    <a:pt x="203" y="66"/>
                  </a:lnTo>
                  <a:lnTo>
                    <a:pt x="173" y="13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19" name="Freeform 568"/>
            <p:cNvSpPr>
              <a:spLocks/>
            </p:cNvSpPr>
            <p:nvPr/>
          </p:nvSpPr>
          <p:spPr bwMode="auto">
            <a:xfrm>
              <a:off x="1759" y="2956"/>
              <a:ext cx="37" cy="26"/>
            </a:xfrm>
            <a:custGeom>
              <a:avLst/>
              <a:gdLst>
                <a:gd name="T0" fmla="*/ 0 w 224"/>
                <a:gd name="T1" fmla="*/ 0 h 178"/>
                <a:gd name="T2" fmla="*/ 0 w 224"/>
                <a:gd name="T3" fmla="*/ 0 h 178"/>
                <a:gd name="T4" fmla="*/ 0 w 224"/>
                <a:gd name="T5" fmla="*/ 0 h 178"/>
                <a:gd name="T6" fmla="*/ 0 w 224"/>
                <a:gd name="T7" fmla="*/ 0 h 178"/>
                <a:gd name="T8" fmla="*/ 0 w 224"/>
                <a:gd name="T9" fmla="*/ 0 h 178"/>
                <a:gd name="T10" fmla="*/ 0 w 224"/>
                <a:gd name="T11" fmla="*/ 0 h 178"/>
                <a:gd name="T12" fmla="*/ 0 w 224"/>
                <a:gd name="T13" fmla="*/ 0 h 178"/>
                <a:gd name="T14" fmla="*/ 0 w 224"/>
                <a:gd name="T15" fmla="*/ 0 h 178"/>
                <a:gd name="T16" fmla="*/ 0 w 224"/>
                <a:gd name="T17" fmla="*/ 0 h 178"/>
                <a:gd name="T18" fmla="*/ 0 w 224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4"/>
                <a:gd name="T31" fmla="*/ 0 h 178"/>
                <a:gd name="T32" fmla="*/ 224 w 224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4" h="178">
                  <a:moveTo>
                    <a:pt x="203" y="112"/>
                  </a:moveTo>
                  <a:lnTo>
                    <a:pt x="173" y="178"/>
                  </a:lnTo>
                  <a:lnTo>
                    <a:pt x="224" y="132"/>
                  </a:lnTo>
                  <a:lnTo>
                    <a:pt x="80" y="0"/>
                  </a:lnTo>
                  <a:lnTo>
                    <a:pt x="30" y="47"/>
                  </a:lnTo>
                  <a:lnTo>
                    <a:pt x="0" y="112"/>
                  </a:lnTo>
                  <a:lnTo>
                    <a:pt x="30" y="47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3" y="11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0" name="Freeform 569"/>
            <p:cNvSpPr>
              <a:spLocks/>
            </p:cNvSpPr>
            <p:nvPr/>
          </p:nvSpPr>
          <p:spPr bwMode="auto">
            <a:xfrm>
              <a:off x="1759" y="2972"/>
              <a:ext cx="33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1" name="Freeform 570"/>
            <p:cNvSpPr>
              <a:spLocks/>
            </p:cNvSpPr>
            <p:nvPr/>
          </p:nvSpPr>
          <p:spPr bwMode="auto">
            <a:xfrm>
              <a:off x="1759" y="2979"/>
              <a:ext cx="33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2" name="Freeform 571"/>
            <p:cNvSpPr>
              <a:spLocks/>
            </p:cNvSpPr>
            <p:nvPr/>
          </p:nvSpPr>
          <p:spPr bwMode="auto">
            <a:xfrm>
              <a:off x="1759" y="2986"/>
              <a:ext cx="33" cy="6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6"/>
                <a:gd name="T29" fmla="*/ 203 w 203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3" name="Freeform 572"/>
            <p:cNvSpPr>
              <a:spLocks/>
            </p:cNvSpPr>
            <p:nvPr/>
          </p:nvSpPr>
          <p:spPr bwMode="auto">
            <a:xfrm>
              <a:off x="1759" y="2992"/>
              <a:ext cx="33" cy="1"/>
            </a:xfrm>
            <a:custGeom>
              <a:avLst/>
              <a:gdLst>
                <a:gd name="T0" fmla="*/ 0 w 203"/>
                <a:gd name="T1" fmla="*/ 0 h 1"/>
                <a:gd name="T2" fmla="*/ 0 w 203"/>
                <a:gd name="T3" fmla="*/ 0 h 1"/>
                <a:gd name="T4" fmla="*/ 0 w 203"/>
                <a:gd name="T5" fmla="*/ 0 h 1"/>
                <a:gd name="T6" fmla="*/ 0 w 203"/>
                <a:gd name="T7" fmla="*/ 0 h 1"/>
                <a:gd name="T8" fmla="*/ 0 w 203"/>
                <a:gd name="T9" fmla="*/ 0 h 1"/>
                <a:gd name="T10" fmla="*/ 0 w 203"/>
                <a:gd name="T11" fmla="*/ 0 h 1"/>
                <a:gd name="T12" fmla="*/ 0 w 203"/>
                <a:gd name="T13" fmla="*/ 0 h 1"/>
                <a:gd name="T14" fmla="*/ 0 w 203"/>
                <a:gd name="T15" fmla="*/ 0 h 1"/>
                <a:gd name="T16" fmla="*/ 0 w 203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1"/>
                <a:gd name="T29" fmla="*/ 203 w 20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1">
                  <a:moveTo>
                    <a:pt x="203" y="0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4" name="Freeform 573"/>
            <p:cNvSpPr>
              <a:spLocks/>
            </p:cNvSpPr>
            <p:nvPr/>
          </p:nvSpPr>
          <p:spPr bwMode="auto">
            <a:xfrm>
              <a:off x="1759" y="2992"/>
              <a:ext cx="33" cy="7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5" name="Freeform 574"/>
            <p:cNvSpPr>
              <a:spLocks/>
            </p:cNvSpPr>
            <p:nvPr/>
          </p:nvSpPr>
          <p:spPr bwMode="auto">
            <a:xfrm>
              <a:off x="1759" y="2996"/>
              <a:ext cx="33" cy="19"/>
            </a:xfrm>
            <a:custGeom>
              <a:avLst/>
              <a:gdLst>
                <a:gd name="T0" fmla="*/ 0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0 h 132"/>
                <a:gd name="T10" fmla="*/ 0 w 203"/>
                <a:gd name="T11" fmla="*/ 0 h 132"/>
                <a:gd name="T12" fmla="*/ 0 w 203"/>
                <a:gd name="T13" fmla="*/ 0 h 132"/>
                <a:gd name="T14" fmla="*/ 0 w 203"/>
                <a:gd name="T15" fmla="*/ 0 h 132"/>
                <a:gd name="T16" fmla="*/ 0 w 203"/>
                <a:gd name="T17" fmla="*/ 0 h 132"/>
                <a:gd name="T18" fmla="*/ 0 w 203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2"/>
                <a:gd name="T32" fmla="*/ 203 w 203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2">
                  <a:moveTo>
                    <a:pt x="173" y="132"/>
                  </a:moveTo>
                  <a:lnTo>
                    <a:pt x="203" y="66"/>
                  </a:lnTo>
                  <a:lnTo>
                    <a:pt x="203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30" y="0"/>
                  </a:lnTo>
                  <a:lnTo>
                    <a:pt x="173" y="132"/>
                  </a:lnTo>
                  <a:lnTo>
                    <a:pt x="203" y="105"/>
                  </a:lnTo>
                  <a:lnTo>
                    <a:pt x="203" y="66"/>
                  </a:lnTo>
                  <a:lnTo>
                    <a:pt x="173" y="13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6" name="Freeform 575"/>
            <p:cNvSpPr>
              <a:spLocks/>
            </p:cNvSpPr>
            <p:nvPr/>
          </p:nvSpPr>
          <p:spPr bwMode="auto">
            <a:xfrm>
              <a:off x="1750" y="2996"/>
              <a:ext cx="38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2" y="112"/>
                  </a:moveTo>
                  <a:lnTo>
                    <a:pt x="172" y="179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2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2" y="11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7" name="Freeform 576"/>
            <p:cNvSpPr>
              <a:spLocks/>
            </p:cNvSpPr>
            <p:nvPr/>
          </p:nvSpPr>
          <p:spPr bwMode="auto">
            <a:xfrm>
              <a:off x="1750" y="3012"/>
              <a:ext cx="34" cy="7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8" name="Freeform 577"/>
            <p:cNvSpPr>
              <a:spLocks/>
            </p:cNvSpPr>
            <p:nvPr/>
          </p:nvSpPr>
          <p:spPr bwMode="auto">
            <a:xfrm>
              <a:off x="1750" y="3019"/>
              <a:ext cx="34" cy="7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29" name="Freeform 578"/>
            <p:cNvSpPr>
              <a:spLocks/>
            </p:cNvSpPr>
            <p:nvPr/>
          </p:nvSpPr>
          <p:spPr bwMode="auto">
            <a:xfrm>
              <a:off x="1750" y="3026"/>
              <a:ext cx="34" cy="1"/>
            </a:xfrm>
            <a:custGeom>
              <a:avLst/>
              <a:gdLst>
                <a:gd name="T0" fmla="*/ 0 w 202"/>
                <a:gd name="T1" fmla="*/ 0 h 1"/>
                <a:gd name="T2" fmla="*/ 0 w 202"/>
                <a:gd name="T3" fmla="*/ 0 h 1"/>
                <a:gd name="T4" fmla="*/ 0 w 202"/>
                <a:gd name="T5" fmla="*/ 0 h 1"/>
                <a:gd name="T6" fmla="*/ 0 w 202"/>
                <a:gd name="T7" fmla="*/ 0 h 1"/>
                <a:gd name="T8" fmla="*/ 0 w 202"/>
                <a:gd name="T9" fmla="*/ 0 h 1"/>
                <a:gd name="T10" fmla="*/ 0 w 202"/>
                <a:gd name="T11" fmla="*/ 0 h 1"/>
                <a:gd name="T12" fmla="*/ 0 w 202"/>
                <a:gd name="T13" fmla="*/ 0 h 1"/>
                <a:gd name="T14" fmla="*/ 0 w 202"/>
                <a:gd name="T15" fmla="*/ 0 h 1"/>
                <a:gd name="T16" fmla="*/ 0 w 20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"/>
                <a:gd name="T29" fmla="*/ 202 w 20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">
                  <a:moveTo>
                    <a:pt x="202" y="0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0" name="Freeform 579"/>
            <p:cNvSpPr>
              <a:spLocks/>
            </p:cNvSpPr>
            <p:nvPr/>
          </p:nvSpPr>
          <p:spPr bwMode="auto">
            <a:xfrm>
              <a:off x="1750" y="3026"/>
              <a:ext cx="34" cy="6"/>
            </a:xfrm>
            <a:custGeom>
              <a:avLst/>
              <a:gdLst>
                <a:gd name="T0" fmla="*/ 0 w 202"/>
                <a:gd name="T1" fmla="*/ 0 h 46"/>
                <a:gd name="T2" fmla="*/ 0 w 202"/>
                <a:gd name="T3" fmla="*/ 0 h 46"/>
                <a:gd name="T4" fmla="*/ 0 w 202"/>
                <a:gd name="T5" fmla="*/ 0 h 46"/>
                <a:gd name="T6" fmla="*/ 0 w 202"/>
                <a:gd name="T7" fmla="*/ 0 h 46"/>
                <a:gd name="T8" fmla="*/ 0 w 202"/>
                <a:gd name="T9" fmla="*/ 0 h 46"/>
                <a:gd name="T10" fmla="*/ 0 w 202"/>
                <a:gd name="T11" fmla="*/ 0 h 46"/>
                <a:gd name="T12" fmla="*/ 0 w 202"/>
                <a:gd name="T13" fmla="*/ 0 h 46"/>
                <a:gd name="T14" fmla="*/ 0 w 202"/>
                <a:gd name="T15" fmla="*/ 0 h 46"/>
                <a:gd name="T16" fmla="*/ 0 w 202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6"/>
                <a:gd name="T29" fmla="*/ 202 w 20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6">
                  <a:moveTo>
                    <a:pt x="202" y="46"/>
                  </a:moveTo>
                  <a:lnTo>
                    <a:pt x="202" y="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2" y="4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1" name="Freeform 580"/>
            <p:cNvSpPr>
              <a:spLocks/>
            </p:cNvSpPr>
            <p:nvPr/>
          </p:nvSpPr>
          <p:spPr bwMode="auto">
            <a:xfrm>
              <a:off x="1750" y="3030"/>
              <a:ext cx="34" cy="18"/>
            </a:xfrm>
            <a:custGeom>
              <a:avLst/>
              <a:gdLst>
                <a:gd name="T0" fmla="*/ 0 w 202"/>
                <a:gd name="T1" fmla="*/ 0 h 132"/>
                <a:gd name="T2" fmla="*/ 0 w 202"/>
                <a:gd name="T3" fmla="*/ 0 h 132"/>
                <a:gd name="T4" fmla="*/ 0 w 202"/>
                <a:gd name="T5" fmla="*/ 0 h 132"/>
                <a:gd name="T6" fmla="*/ 0 w 202"/>
                <a:gd name="T7" fmla="*/ 0 h 132"/>
                <a:gd name="T8" fmla="*/ 0 w 202"/>
                <a:gd name="T9" fmla="*/ 0 h 132"/>
                <a:gd name="T10" fmla="*/ 0 w 202"/>
                <a:gd name="T11" fmla="*/ 0 h 132"/>
                <a:gd name="T12" fmla="*/ 0 w 202"/>
                <a:gd name="T13" fmla="*/ 0 h 132"/>
                <a:gd name="T14" fmla="*/ 0 w 202"/>
                <a:gd name="T15" fmla="*/ 0 h 132"/>
                <a:gd name="T16" fmla="*/ 0 w 202"/>
                <a:gd name="T17" fmla="*/ 0 h 132"/>
                <a:gd name="T18" fmla="*/ 0 w 202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32"/>
                <a:gd name="T32" fmla="*/ 202 w 202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32">
                  <a:moveTo>
                    <a:pt x="172" y="132"/>
                  </a:moveTo>
                  <a:lnTo>
                    <a:pt x="202" y="66"/>
                  </a:lnTo>
                  <a:lnTo>
                    <a:pt x="202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2" y="132"/>
                  </a:lnTo>
                  <a:lnTo>
                    <a:pt x="202" y="105"/>
                  </a:lnTo>
                  <a:lnTo>
                    <a:pt x="202" y="66"/>
                  </a:lnTo>
                  <a:lnTo>
                    <a:pt x="172" y="132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2" name="Freeform 581"/>
            <p:cNvSpPr>
              <a:spLocks/>
            </p:cNvSpPr>
            <p:nvPr/>
          </p:nvSpPr>
          <p:spPr bwMode="auto">
            <a:xfrm>
              <a:off x="1742" y="3030"/>
              <a:ext cx="37" cy="25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3"/>
                  </a:moveTo>
                  <a:lnTo>
                    <a:pt x="173" y="179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3" name="Freeform 582"/>
            <p:cNvSpPr>
              <a:spLocks/>
            </p:cNvSpPr>
            <p:nvPr/>
          </p:nvSpPr>
          <p:spPr bwMode="auto">
            <a:xfrm>
              <a:off x="1742" y="3046"/>
              <a:ext cx="34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47"/>
                <a:gd name="T29" fmla="*/ 203 w 20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4" name="Freeform 583"/>
            <p:cNvSpPr>
              <a:spLocks/>
            </p:cNvSpPr>
            <p:nvPr/>
          </p:nvSpPr>
          <p:spPr bwMode="auto">
            <a:xfrm>
              <a:off x="1742" y="3052"/>
              <a:ext cx="34" cy="1"/>
            </a:xfrm>
            <a:custGeom>
              <a:avLst/>
              <a:gdLst>
                <a:gd name="T0" fmla="*/ 0 w 203"/>
                <a:gd name="T1" fmla="*/ 0 h 1"/>
                <a:gd name="T2" fmla="*/ 0 w 203"/>
                <a:gd name="T3" fmla="*/ 0 h 1"/>
                <a:gd name="T4" fmla="*/ 0 w 203"/>
                <a:gd name="T5" fmla="*/ 0 h 1"/>
                <a:gd name="T6" fmla="*/ 0 w 203"/>
                <a:gd name="T7" fmla="*/ 0 h 1"/>
                <a:gd name="T8" fmla="*/ 0 w 203"/>
                <a:gd name="T9" fmla="*/ 0 h 1"/>
                <a:gd name="T10" fmla="*/ 0 w 203"/>
                <a:gd name="T11" fmla="*/ 0 h 1"/>
                <a:gd name="T12" fmla="*/ 0 w 203"/>
                <a:gd name="T13" fmla="*/ 0 h 1"/>
                <a:gd name="T14" fmla="*/ 0 w 203"/>
                <a:gd name="T15" fmla="*/ 0 h 1"/>
                <a:gd name="T16" fmla="*/ 0 w 203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1"/>
                <a:gd name="T29" fmla="*/ 203 w 20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1">
                  <a:moveTo>
                    <a:pt x="203" y="0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5" name="Freeform 584"/>
            <p:cNvSpPr>
              <a:spLocks/>
            </p:cNvSpPr>
            <p:nvPr/>
          </p:nvSpPr>
          <p:spPr bwMode="auto">
            <a:xfrm>
              <a:off x="1742" y="3052"/>
              <a:ext cx="34" cy="7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"/>
                <a:gd name="T19" fmla="*/ 0 h 46"/>
                <a:gd name="T20" fmla="*/ 203 w 203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" h="46">
                  <a:moveTo>
                    <a:pt x="101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101" y="46"/>
                  </a:lnTo>
                  <a:close/>
                </a:path>
              </a:pathLst>
            </a:custGeom>
            <a:solidFill>
              <a:srgbClr val="58B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6" name="Freeform 585"/>
            <p:cNvSpPr>
              <a:spLocks/>
            </p:cNvSpPr>
            <p:nvPr/>
          </p:nvSpPr>
          <p:spPr bwMode="auto">
            <a:xfrm>
              <a:off x="4546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7" name="Freeform 586"/>
            <p:cNvSpPr>
              <a:spLocks/>
            </p:cNvSpPr>
            <p:nvPr/>
          </p:nvSpPr>
          <p:spPr bwMode="auto">
            <a:xfrm>
              <a:off x="4546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8" name="Freeform 587"/>
            <p:cNvSpPr>
              <a:spLocks/>
            </p:cNvSpPr>
            <p:nvPr/>
          </p:nvSpPr>
          <p:spPr bwMode="auto">
            <a:xfrm>
              <a:off x="4546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39" name="Freeform 588"/>
            <p:cNvSpPr>
              <a:spLocks/>
            </p:cNvSpPr>
            <p:nvPr/>
          </p:nvSpPr>
          <p:spPr bwMode="auto">
            <a:xfrm>
              <a:off x="4546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0" name="Freeform 589"/>
            <p:cNvSpPr>
              <a:spLocks/>
            </p:cNvSpPr>
            <p:nvPr/>
          </p:nvSpPr>
          <p:spPr bwMode="auto">
            <a:xfrm>
              <a:off x="4546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87"/>
                <a:gd name="T23" fmla="*/ 1 w 1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1" name="Freeform 590"/>
            <p:cNvSpPr>
              <a:spLocks/>
            </p:cNvSpPr>
            <p:nvPr/>
          </p:nvSpPr>
          <p:spPr bwMode="auto">
            <a:xfrm>
              <a:off x="4538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2" name="Freeform 591"/>
            <p:cNvSpPr>
              <a:spLocks/>
            </p:cNvSpPr>
            <p:nvPr/>
          </p:nvSpPr>
          <p:spPr bwMode="auto">
            <a:xfrm>
              <a:off x="4538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3" name="Freeform 592"/>
            <p:cNvSpPr>
              <a:spLocks/>
            </p:cNvSpPr>
            <p:nvPr/>
          </p:nvSpPr>
          <p:spPr bwMode="auto">
            <a:xfrm>
              <a:off x="4538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4" name="Freeform 593"/>
            <p:cNvSpPr>
              <a:spLocks/>
            </p:cNvSpPr>
            <p:nvPr/>
          </p:nvSpPr>
          <p:spPr bwMode="auto">
            <a:xfrm>
              <a:off x="4529" y="1406"/>
              <a:ext cx="9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5" name="Freeform 594"/>
            <p:cNvSpPr>
              <a:spLocks/>
            </p:cNvSpPr>
            <p:nvPr/>
          </p:nvSpPr>
          <p:spPr bwMode="auto">
            <a:xfrm>
              <a:off x="4529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6" name="Freeform 595"/>
            <p:cNvSpPr>
              <a:spLocks/>
            </p:cNvSpPr>
            <p:nvPr/>
          </p:nvSpPr>
          <p:spPr bwMode="auto">
            <a:xfrm>
              <a:off x="4521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7" name="Freeform 596"/>
            <p:cNvSpPr>
              <a:spLocks/>
            </p:cNvSpPr>
            <p:nvPr/>
          </p:nvSpPr>
          <p:spPr bwMode="auto">
            <a:xfrm>
              <a:off x="4521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8" name="Freeform 597"/>
            <p:cNvSpPr>
              <a:spLocks/>
            </p:cNvSpPr>
            <p:nvPr/>
          </p:nvSpPr>
          <p:spPr bwMode="auto">
            <a:xfrm>
              <a:off x="4512" y="140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49" name="Freeform 598"/>
            <p:cNvSpPr>
              <a:spLocks/>
            </p:cNvSpPr>
            <p:nvPr/>
          </p:nvSpPr>
          <p:spPr bwMode="auto">
            <a:xfrm>
              <a:off x="4504" y="1406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0" name="Freeform 599"/>
            <p:cNvSpPr>
              <a:spLocks/>
            </p:cNvSpPr>
            <p:nvPr/>
          </p:nvSpPr>
          <p:spPr bwMode="auto">
            <a:xfrm>
              <a:off x="4504" y="140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1" name="Freeform 600"/>
            <p:cNvSpPr>
              <a:spLocks/>
            </p:cNvSpPr>
            <p:nvPr/>
          </p:nvSpPr>
          <p:spPr bwMode="auto">
            <a:xfrm>
              <a:off x="4496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2" name="Freeform 601"/>
            <p:cNvSpPr>
              <a:spLocks/>
            </p:cNvSpPr>
            <p:nvPr/>
          </p:nvSpPr>
          <p:spPr bwMode="auto">
            <a:xfrm>
              <a:off x="4487" y="140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3" name="Freeform 602"/>
            <p:cNvSpPr>
              <a:spLocks/>
            </p:cNvSpPr>
            <p:nvPr/>
          </p:nvSpPr>
          <p:spPr bwMode="auto">
            <a:xfrm>
              <a:off x="4479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4" name="Freeform 603"/>
            <p:cNvSpPr>
              <a:spLocks/>
            </p:cNvSpPr>
            <p:nvPr/>
          </p:nvSpPr>
          <p:spPr bwMode="auto">
            <a:xfrm>
              <a:off x="4470" y="1406"/>
              <a:ext cx="9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5" name="Freeform 604"/>
            <p:cNvSpPr>
              <a:spLocks/>
            </p:cNvSpPr>
            <p:nvPr/>
          </p:nvSpPr>
          <p:spPr bwMode="auto">
            <a:xfrm>
              <a:off x="4462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6" name="Freeform 605"/>
            <p:cNvSpPr>
              <a:spLocks/>
            </p:cNvSpPr>
            <p:nvPr/>
          </p:nvSpPr>
          <p:spPr bwMode="auto">
            <a:xfrm>
              <a:off x="4453" y="140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7" name="Freeform 606"/>
            <p:cNvSpPr>
              <a:spLocks/>
            </p:cNvSpPr>
            <p:nvPr/>
          </p:nvSpPr>
          <p:spPr bwMode="auto">
            <a:xfrm>
              <a:off x="4445" y="1406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8" name="Freeform 607"/>
            <p:cNvSpPr>
              <a:spLocks/>
            </p:cNvSpPr>
            <p:nvPr/>
          </p:nvSpPr>
          <p:spPr bwMode="auto">
            <a:xfrm>
              <a:off x="4436" y="140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59" name="Freeform 608"/>
            <p:cNvSpPr>
              <a:spLocks/>
            </p:cNvSpPr>
            <p:nvPr/>
          </p:nvSpPr>
          <p:spPr bwMode="auto">
            <a:xfrm>
              <a:off x="4428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60" name="Freeform 609"/>
            <p:cNvSpPr>
              <a:spLocks/>
            </p:cNvSpPr>
            <p:nvPr/>
          </p:nvSpPr>
          <p:spPr bwMode="auto">
            <a:xfrm>
              <a:off x="4420" y="1406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61" name="Freeform 610"/>
            <p:cNvSpPr>
              <a:spLocks/>
            </p:cNvSpPr>
            <p:nvPr/>
          </p:nvSpPr>
          <p:spPr bwMode="auto">
            <a:xfrm>
              <a:off x="4411" y="140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662" name="Freeform 611"/>
            <p:cNvSpPr>
              <a:spLocks/>
            </p:cNvSpPr>
            <p:nvPr/>
          </p:nvSpPr>
          <p:spPr bwMode="auto">
            <a:xfrm>
              <a:off x="4403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164" name="Group 612"/>
          <p:cNvGrpSpPr>
            <a:grpSpLocks/>
          </p:cNvGrpSpPr>
          <p:nvPr/>
        </p:nvGrpSpPr>
        <p:grpSpPr bwMode="auto">
          <a:xfrm>
            <a:off x="2882900" y="2232025"/>
            <a:ext cx="3729038" cy="1354138"/>
            <a:chOff x="2054" y="1406"/>
            <a:chExt cx="2349" cy="853"/>
          </a:xfrm>
        </p:grpSpPr>
        <p:sp>
          <p:nvSpPr>
            <p:cNvPr id="49263" name="Freeform 613"/>
            <p:cNvSpPr>
              <a:spLocks/>
            </p:cNvSpPr>
            <p:nvPr/>
          </p:nvSpPr>
          <p:spPr bwMode="auto">
            <a:xfrm>
              <a:off x="4394" y="1406"/>
              <a:ext cx="9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64" name="Freeform 614"/>
            <p:cNvSpPr>
              <a:spLocks/>
            </p:cNvSpPr>
            <p:nvPr/>
          </p:nvSpPr>
          <p:spPr bwMode="auto">
            <a:xfrm>
              <a:off x="4377" y="140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65" name="Freeform 615"/>
            <p:cNvSpPr>
              <a:spLocks/>
            </p:cNvSpPr>
            <p:nvPr/>
          </p:nvSpPr>
          <p:spPr bwMode="auto">
            <a:xfrm>
              <a:off x="4369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66" name="Freeform 616"/>
            <p:cNvSpPr>
              <a:spLocks/>
            </p:cNvSpPr>
            <p:nvPr/>
          </p:nvSpPr>
          <p:spPr bwMode="auto">
            <a:xfrm>
              <a:off x="4360" y="1406"/>
              <a:ext cx="9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67" name="Freeform 617"/>
            <p:cNvSpPr>
              <a:spLocks/>
            </p:cNvSpPr>
            <p:nvPr/>
          </p:nvSpPr>
          <p:spPr bwMode="auto">
            <a:xfrm>
              <a:off x="4343" y="140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68" name="Freeform 618"/>
            <p:cNvSpPr>
              <a:spLocks/>
            </p:cNvSpPr>
            <p:nvPr/>
          </p:nvSpPr>
          <p:spPr bwMode="auto">
            <a:xfrm>
              <a:off x="4335" y="1406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69" name="Freeform 619"/>
            <p:cNvSpPr>
              <a:spLocks/>
            </p:cNvSpPr>
            <p:nvPr/>
          </p:nvSpPr>
          <p:spPr bwMode="auto">
            <a:xfrm>
              <a:off x="4318" y="140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0" name="Freeform 620"/>
            <p:cNvSpPr>
              <a:spLocks/>
            </p:cNvSpPr>
            <p:nvPr/>
          </p:nvSpPr>
          <p:spPr bwMode="auto">
            <a:xfrm>
              <a:off x="4310" y="1406"/>
              <a:ext cx="8" cy="27"/>
            </a:xfrm>
            <a:custGeom>
              <a:avLst/>
              <a:gdLst>
                <a:gd name="T0" fmla="*/ 0 w 49"/>
                <a:gd name="T1" fmla="*/ 0 h 187"/>
                <a:gd name="T2" fmla="*/ 0 w 49"/>
                <a:gd name="T3" fmla="*/ 0 h 187"/>
                <a:gd name="T4" fmla="*/ 0 w 49"/>
                <a:gd name="T5" fmla="*/ 0 h 187"/>
                <a:gd name="T6" fmla="*/ 0 w 49"/>
                <a:gd name="T7" fmla="*/ 0 h 187"/>
                <a:gd name="T8" fmla="*/ 0 w 49"/>
                <a:gd name="T9" fmla="*/ 0 h 187"/>
                <a:gd name="T10" fmla="*/ 0 w 49"/>
                <a:gd name="T11" fmla="*/ 0 h 187"/>
                <a:gd name="T12" fmla="*/ 0 w 49"/>
                <a:gd name="T13" fmla="*/ 0 h 187"/>
                <a:gd name="T14" fmla="*/ 0 w 49"/>
                <a:gd name="T15" fmla="*/ 0 h 187"/>
                <a:gd name="T16" fmla="*/ 0 w 49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87"/>
                <a:gd name="T29" fmla="*/ 49 w 49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87">
                  <a:moveTo>
                    <a:pt x="0" y="187"/>
                  </a:moveTo>
                  <a:lnTo>
                    <a:pt x="0" y="187"/>
                  </a:lnTo>
                  <a:lnTo>
                    <a:pt x="49" y="187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1" name="Freeform 621"/>
            <p:cNvSpPr>
              <a:spLocks/>
            </p:cNvSpPr>
            <p:nvPr/>
          </p:nvSpPr>
          <p:spPr bwMode="auto">
            <a:xfrm>
              <a:off x="4293" y="1406"/>
              <a:ext cx="17" cy="27"/>
            </a:xfrm>
            <a:custGeom>
              <a:avLst/>
              <a:gdLst>
                <a:gd name="T0" fmla="*/ 0 w 103"/>
                <a:gd name="T1" fmla="*/ 0 h 187"/>
                <a:gd name="T2" fmla="*/ 0 w 103"/>
                <a:gd name="T3" fmla="*/ 0 h 187"/>
                <a:gd name="T4" fmla="*/ 0 w 103"/>
                <a:gd name="T5" fmla="*/ 0 h 187"/>
                <a:gd name="T6" fmla="*/ 0 w 103"/>
                <a:gd name="T7" fmla="*/ 0 h 187"/>
                <a:gd name="T8" fmla="*/ 0 w 103"/>
                <a:gd name="T9" fmla="*/ 0 h 187"/>
                <a:gd name="T10" fmla="*/ 0 w 103"/>
                <a:gd name="T11" fmla="*/ 0 h 187"/>
                <a:gd name="T12" fmla="*/ 0 w 103"/>
                <a:gd name="T13" fmla="*/ 0 h 187"/>
                <a:gd name="T14" fmla="*/ 0 w 103"/>
                <a:gd name="T15" fmla="*/ 0 h 187"/>
                <a:gd name="T16" fmla="*/ 0 w 103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"/>
                <a:gd name="T28" fmla="*/ 0 h 187"/>
                <a:gd name="T29" fmla="*/ 103 w 103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" h="187">
                  <a:moveTo>
                    <a:pt x="0" y="187"/>
                  </a:moveTo>
                  <a:lnTo>
                    <a:pt x="0" y="187"/>
                  </a:lnTo>
                  <a:lnTo>
                    <a:pt x="103" y="187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2" name="Freeform 622"/>
            <p:cNvSpPr>
              <a:spLocks/>
            </p:cNvSpPr>
            <p:nvPr/>
          </p:nvSpPr>
          <p:spPr bwMode="auto">
            <a:xfrm>
              <a:off x="4284" y="1406"/>
              <a:ext cx="9" cy="27"/>
            </a:xfrm>
            <a:custGeom>
              <a:avLst/>
              <a:gdLst>
                <a:gd name="T0" fmla="*/ 0 w 49"/>
                <a:gd name="T1" fmla="*/ 0 h 187"/>
                <a:gd name="T2" fmla="*/ 0 w 49"/>
                <a:gd name="T3" fmla="*/ 0 h 187"/>
                <a:gd name="T4" fmla="*/ 0 w 49"/>
                <a:gd name="T5" fmla="*/ 0 h 187"/>
                <a:gd name="T6" fmla="*/ 0 w 49"/>
                <a:gd name="T7" fmla="*/ 0 h 187"/>
                <a:gd name="T8" fmla="*/ 0 w 49"/>
                <a:gd name="T9" fmla="*/ 0 h 187"/>
                <a:gd name="T10" fmla="*/ 0 w 49"/>
                <a:gd name="T11" fmla="*/ 0 h 187"/>
                <a:gd name="T12" fmla="*/ 0 w 49"/>
                <a:gd name="T13" fmla="*/ 0 h 187"/>
                <a:gd name="T14" fmla="*/ 0 w 49"/>
                <a:gd name="T15" fmla="*/ 0 h 187"/>
                <a:gd name="T16" fmla="*/ 0 w 49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87"/>
                <a:gd name="T29" fmla="*/ 49 w 49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87">
                  <a:moveTo>
                    <a:pt x="0" y="187"/>
                  </a:moveTo>
                  <a:lnTo>
                    <a:pt x="0" y="187"/>
                  </a:lnTo>
                  <a:lnTo>
                    <a:pt x="49" y="187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3" name="Freeform 623"/>
            <p:cNvSpPr>
              <a:spLocks/>
            </p:cNvSpPr>
            <p:nvPr/>
          </p:nvSpPr>
          <p:spPr bwMode="auto">
            <a:xfrm>
              <a:off x="4267" y="1406"/>
              <a:ext cx="17" cy="27"/>
            </a:xfrm>
            <a:custGeom>
              <a:avLst/>
              <a:gdLst>
                <a:gd name="T0" fmla="*/ 0 w 103"/>
                <a:gd name="T1" fmla="*/ 0 h 187"/>
                <a:gd name="T2" fmla="*/ 0 w 103"/>
                <a:gd name="T3" fmla="*/ 0 h 187"/>
                <a:gd name="T4" fmla="*/ 0 w 103"/>
                <a:gd name="T5" fmla="*/ 0 h 187"/>
                <a:gd name="T6" fmla="*/ 0 w 103"/>
                <a:gd name="T7" fmla="*/ 0 h 187"/>
                <a:gd name="T8" fmla="*/ 0 w 103"/>
                <a:gd name="T9" fmla="*/ 0 h 187"/>
                <a:gd name="T10" fmla="*/ 0 w 103"/>
                <a:gd name="T11" fmla="*/ 0 h 187"/>
                <a:gd name="T12" fmla="*/ 0 w 103"/>
                <a:gd name="T13" fmla="*/ 0 h 187"/>
                <a:gd name="T14" fmla="*/ 0 w 103"/>
                <a:gd name="T15" fmla="*/ 0 h 187"/>
                <a:gd name="T16" fmla="*/ 0 w 103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"/>
                <a:gd name="T28" fmla="*/ 0 h 187"/>
                <a:gd name="T29" fmla="*/ 103 w 103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" h="187">
                  <a:moveTo>
                    <a:pt x="0" y="187"/>
                  </a:moveTo>
                  <a:lnTo>
                    <a:pt x="0" y="187"/>
                  </a:lnTo>
                  <a:lnTo>
                    <a:pt x="103" y="187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4" name="Freeform 624"/>
            <p:cNvSpPr>
              <a:spLocks/>
            </p:cNvSpPr>
            <p:nvPr/>
          </p:nvSpPr>
          <p:spPr bwMode="auto">
            <a:xfrm>
              <a:off x="4259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5" name="Freeform 625"/>
            <p:cNvSpPr>
              <a:spLocks/>
            </p:cNvSpPr>
            <p:nvPr/>
          </p:nvSpPr>
          <p:spPr bwMode="auto">
            <a:xfrm>
              <a:off x="4242" y="1406"/>
              <a:ext cx="17" cy="27"/>
            </a:xfrm>
            <a:custGeom>
              <a:avLst/>
              <a:gdLst>
                <a:gd name="T0" fmla="*/ 0 w 100"/>
                <a:gd name="T1" fmla="*/ 0 h 187"/>
                <a:gd name="T2" fmla="*/ 0 w 100"/>
                <a:gd name="T3" fmla="*/ 0 h 187"/>
                <a:gd name="T4" fmla="*/ 0 w 100"/>
                <a:gd name="T5" fmla="*/ 0 h 187"/>
                <a:gd name="T6" fmla="*/ 0 w 100"/>
                <a:gd name="T7" fmla="*/ 0 h 187"/>
                <a:gd name="T8" fmla="*/ 0 w 100"/>
                <a:gd name="T9" fmla="*/ 0 h 187"/>
                <a:gd name="T10" fmla="*/ 0 w 100"/>
                <a:gd name="T11" fmla="*/ 0 h 187"/>
                <a:gd name="T12" fmla="*/ 0 w 100"/>
                <a:gd name="T13" fmla="*/ 0 h 187"/>
                <a:gd name="T14" fmla="*/ 0 w 100"/>
                <a:gd name="T15" fmla="*/ 0 h 187"/>
                <a:gd name="T16" fmla="*/ 0 w 10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87"/>
                <a:gd name="T29" fmla="*/ 100 w 10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87">
                  <a:moveTo>
                    <a:pt x="0" y="187"/>
                  </a:moveTo>
                  <a:lnTo>
                    <a:pt x="0" y="187"/>
                  </a:lnTo>
                  <a:lnTo>
                    <a:pt x="100" y="187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6" name="Freeform 626"/>
            <p:cNvSpPr>
              <a:spLocks/>
            </p:cNvSpPr>
            <p:nvPr/>
          </p:nvSpPr>
          <p:spPr bwMode="auto">
            <a:xfrm>
              <a:off x="4225" y="140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7" name="Freeform 627"/>
            <p:cNvSpPr>
              <a:spLocks/>
            </p:cNvSpPr>
            <p:nvPr/>
          </p:nvSpPr>
          <p:spPr bwMode="auto">
            <a:xfrm>
              <a:off x="4217" y="140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8" name="Freeform 628"/>
            <p:cNvSpPr>
              <a:spLocks/>
            </p:cNvSpPr>
            <p:nvPr/>
          </p:nvSpPr>
          <p:spPr bwMode="auto">
            <a:xfrm>
              <a:off x="4200" y="140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79" name="Freeform 629"/>
            <p:cNvSpPr>
              <a:spLocks/>
            </p:cNvSpPr>
            <p:nvPr/>
          </p:nvSpPr>
          <p:spPr bwMode="auto">
            <a:xfrm>
              <a:off x="4183" y="140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0" name="Freeform 630"/>
            <p:cNvSpPr>
              <a:spLocks/>
            </p:cNvSpPr>
            <p:nvPr/>
          </p:nvSpPr>
          <p:spPr bwMode="auto">
            <a:xfrm>
              <a:off x="4175" y="1406"/>
              <a:ext cx="8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1" name="Freeform 631"/>
            <p:cNvSpPr>
              <a:spLocks/>
            </p:cNvSpPr>
            <p:nvPr/>
          </p:nvSpPr>
          <p:spPr bwMode="auto">
            <a:xfrm>
              <a:off x="4158" y="140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2" name="Freeform 632"/>
            <p:cNvSpPr>
              <a:spLocks/>
            </p:cNvSpPr>
            <p:nvPr/>
          </p:nvSpPr>
          <p:spPr bwMode="auto">
            <a:xfrm>
              <a:off x="4141" y="140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3" name="Freeform 633"/>
            <p:cNvSpPr>
              <a:spLocks/>
            </p:cNvSpPr>
            <p:nvPr/>
          </p:nvSpPr>
          <p:spPr bwMode="auto">
            <a:xfrm>
              <a:off x="4124" y="140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4" name="Freeform 634"/>
            <p:cNvSpPr>
              <a:spLocks/>
            </p:cNvSpPr>
            <p:nvPr/>
          </p:nvSpPr>
          <p:spPr bwMode="auto">
            <a:xfrm>
              <a:off x="4107" y="140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5" name="Freeform 635"/>
            <p:cNvSpPr>
              <a:spLocks/>
            </p:cNvSpPr>
            <p:nvPr/>
          </p:nvSpPr>
          <p:spPr bwMode="auto">
            <a:xfrm>
              <a:off x="4098" y="1406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6" name="Freeform 636"/>
            <p:cNvSpPr>
              <a:spLocks/>
            </p:cNvSpPr>
            <p:nvPr/>
          </p:nvSpPr>
          <p:spPr bwMode="auto">
            <a:xfrm>
              <a:off x="4082" y="1406"/>
              <a:ext cx="16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7" name="Freeform 637"/>
            <p:cNvSpPr>
              <a:spLocks/>
            </p:cNvSpPr>
            <p:nvPr/>
          </p:nvSpPr>
          <p:spPr bwMode="auto">
            <a:xfrm>
              <a:off x="4065" y="140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8" name="Freeform 638"/>
            <p:cNvSpPr>
              <a:spLocks/>
            </p:cNvSpPr>
            <p:nvPr/>
          </p:nvSpPr>
          <p:spPr bwMode="auto">
            <a:xfrm>
              <a:off x="4048" y="140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89" name="Freeform 639"/>
            <p:cNvSpPr>
              <a:spLocks/>
            </p:cNvSpPr>
            <p:nvPr/>
          </p:nvSpPr>
          <p:spPr bwMode="auto">
            <a:xfrm>
              <a:off x="4023" y="1406"/>
              <a:ext cx="25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90" y="177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0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0" name="Freeform 640"/>
            <p:cNvSpPr>
              <a:spLocks/>
            </p:cNvSpPr>
            <p:nvPr/>
          </p:nvSpPr>
          <p:spPr bwMode="auto">
            <a:xfrm>
              <a:off x="4007" y="1407"/>
              <a:ext cx="32" cy="32"/>
            </a:xfrm>
            <a:custGeom>
              <a:avLst/>
              <a:gdLst>
                <a:gd name="T0" fmla="*/ 0 w 191"/>
                <a:gd name="T1" fmla="*/ 0 h 224"/>
                <a:gd name="T2" fmla="*/ 0 w 191"/>
                <a:gd name="T3" fmla="*/ 0 h 224"/>
                <a:gd name="T4" fmla="*/ 0 w 191"/>
                <a:gd name="T5" fmla="*/ 0 h 224"/>
                <a:gd name="T6" fmla="*/ 0 w 191"/>
                <a:gd name="T7" fmla="*/ 0 h 224"/>
                <a:gd name="T8" fmla="*/ 0 w 191"/>
                <a:gd name="T9" fmla="*/ 0 h 224"/>
                <a:gd name="T10" fmla="*/ 0 w 191"/>
                <a:gd name="T11" fmla="*/ 0 h 224"/>
                <a:gd name="T12" fmla="*/ 0 w 191"/>
                <a:gd name="T13" fmla="*/ 0 h 224"/>
                <a:gd name="T14" fmla="*/ 0 w 191"/>
                <a:gd name="T15" fmla="*/ 0 h 224"/>
                <a:gd name="T16" fmla="*/ 0 w 191"/>
                <a:gd name="T17" fmla="*/ 0 h 224"/>
                <a:gd name="T18" fmla="*/ 0 w 191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4"/>
                <a:gd name="T32" fmla="*/ 191 w 191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4">
                  <a:moveTo>
                    <a:pt x="44" y="224"/>
                  </a:moveTo>
                  <a:lnTo>
                    <a:pt x="89" y="213"/>
                  </a:lnTo>
                  <a:lnTo>
                    <a:pt x="191" y="167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44" y="37"/>
                  </a:lnTo>
                  <a:lnTo>
                    <a:pt x="44" y="224"/>
                  </a:lnTo>
                  <a:lnTo>
                    <a:pt x="68" y="224"/>
                  </a:lnTo>
                  <a:lnTo>
                    <a:pt x="89" y="213"/>
                  </a:lnTo>
                  <a:lnTo>
                    <a:pt x="44" y="22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1" name="Freeform 641"/>
            <p:cNvSpPr>
              <a:spLocks/>
            </p:cNvSpPr>
            <p:nvPr/>
          </p:nvSpPr>
          <p:spPr bwMode="auto">
            <a:xfrm>
              <a:off x="3997" y="141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2" name="Freeform 642"/>
            <p:cNvSpPr>
              <a:spLocks/>
            </p:cNvSpPr>
            <p:nvPr/>
          </p:nvSpPr>
          <p:spPr bwMode="auto">
            <a:xfrm>
              <a:off x="3980" y="141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3" name="Freeform 643"/>
            <p:cNvSpPr>
              <a:spLocks/>
            </p:cNvSpPr>
            <p:nvPr/>
          </p:nvSpPr>
          <p:spPr bwMode="auto">
            <a:xfrm>
              <a:off x="3963" y="1413"/>
              <a:ext cx="17" cy="26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4" name="Freeform 644"/>
            <p:cNvSpPr>
              <a:spLocks/>
            </p:cNvSpPr>
            <p:nvPr/>
          </p:nvSpPr>
          <p:spPr bwMode="auto">
            <a:xfrm>
              <a:off x="3946" y="141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5" name="Freeform 645"/>
            <p:cNvSpPr>
              <a:spLocks/>
            </p:cNvSpPr>
            <p:nvPr/>
          </p:nvSpPr>
          <p:spPr bwMode="auto">
            <a:xfrm>
              <a:off x="3929" y="1413"/>
              <a:ext cx="17" cy="26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6" name="Freeform 646"/>
            <p:cNvSpPr>
              <a:spLocks/>
            </p:cNvSpPr>
            <p:nvPr/>
          </p:nvSpPr>
          <p:spPr bwMode="auto">
            <a:xfrm>
              <a:off x="3913" y="1413"/>
              <a:ext cx="16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7" name="Freeform 647"/>
            <p:cNvSpPr>
              <a:spLocks/>
            </p:cNvSpPr>
            <p:nvPr/>
          </p:nvSpPr>
          <p:spPr bwMode="auto">
            <a:xfrm>
              <a:off x="3896" y="141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8" name="Freeform 648"/>
            <p:cNvSpPr>
              <a:spLocks/>
            </p:cNvSpPr>
            <p:nvPr/>
          </p:nvSpPr>
          <p:spPr bwMode="auto">
            <a:xfrm>
              <a:off x="3879" y="1413"/>
              <a:ext cx="17" cy="26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299" name="Freeform 649"/>
            <p:cNvSpPr>
              <a:spLocks/>
            </p:cNvSpPr>
            <p:nvPr/>
          </p:nvSpPr>
          <p:spPr bwMode="auto">
            <a:xfrm>
              <a:off x="3862" y="141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0" name="Freeform 650"/>
            <p:cNvSpPr>
              <a:spLocks/>
            </p:cNvSpPr>
            <p:nvPr/>
          </p:nvSpPr>
          <p:spPr bwMode="auto">
            <a:xfrm>
              <a:off x="3837" y="1413"/>
              <a:ext cx="25" cy="26"/>
            </a:xfrm>
            <a:custGeom>
              <a:avLst/>
              <a:gdLst>
                <a:gd name="T0" fmla="*/ 0 w 152"/>
                <a:gd name="T1" fmla="*/ 0 h 187"/>
                <a:gd name="T2" fmla="*/ 0 w 152"/>
                <a:gd name="T3" fmla="*/ 0 h 187"/>
                <a:gd name="T4" fmla="*/ 0 w 152"/>
                <a:gd name="T5" fmla="*/ 0 h 187"/>
                <a:gd name="T6" fmla="*/ 0 w 152"/>
                <a:gd name="T7" fmla="*/ 0 h 187"/>
                <a:gd name="T8" fmla="*/ 0 w 152"/>
                <a:gd name="T9" fmla="*/ 0 h 187"/>
                <a:gd name="T10" fmla="*/ 0 w 152"/>
                <a:gd name="T11" fmla="*/ 0 h 187"/>
                <a:gd name="T12" fmla="*/ 0 w 152"/>
                <a:gd name="T13" fmla="*/ 0 h 187"/>
                <a:gd name="T14" fmla="*/ 0 w 152"/>
                <a:gd name="T15" fmla="*/ 0 h 187"/>
                <a:gd name="T16" fmla="*/ 0 w 15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87"/>
                <a:gd name="T29" fmla="*/ 152 w 15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87">
                  <a:moveTo>
                    <a:pt x="0" y="187"/>
                  </a:moveTo>
                  <a:lnTo>
                    <a:pt x="0" y="187"/>
                  </a:lnTo>
                  <a:lnTo>
                    <a:pt x="152" y="18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1" name="Freeform 651"/>
            <p:cNvSpPr>
              <a:spLocks/>
            </p:cNvSpPr>
            <p:nvPr/>
          </p:nvSpPr>
          <p:spPr bwMode="auto">
            <a:xfrm>
              <a:off x="3820" y="1413"/>
              <a:ext cx="17" cy="26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2" name="Freeform 652"/>
            <p:cNvSpPr>
              <a:spLocks/>
            </p:cNvSpPr>
            <p:nvPr/>
          </p:nvSpPr>
          <p:spPr bwMode="auto">
            <a:xfrm>
              <a:off x="3803" y="141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3" name="Freeform 653"/>
            <p:cNvSpPr>
              <a:spLocks/>
            </p:cNvSpPr>
            <p:nvPr/>
          </p:nvSpPr>
          <p:spPr bwMode="auto">
            <a:xfrm>
              <a:off x="3778" y="1413"/>
              <a:ext cx="25" cy="26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6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9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89" y="17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4" name="Freeform 654"/>
            <p:cNvSpPr>
              <a:spLocks/>
            </p:cNvSpPr>
            <p:nvPr/>
          </p:nvSpPr>
          <p:spPr bwMode="auto">
            <a:xfrm>
              <a:off x="3761" y="1414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0" y="214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8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0" y="214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5" name="Freeform 655"/>
            <p:cNvSpPr>
              <a:spLocks/>
            </p:cNvSpPr>
            <p:nvPr/>
          </p:nvSpPr>
          <p:spPr bwMode="auto">
            <a:xfrm>
              <a:off x="3752" y="1419"/>
              <a:ext cx="17" cy="27"/>
            </a:xfrm>
            <a:custGeom>
              <a:avLst/>
              <a:gdLst>
                <a:gd name="T0" fmla="*/ 0 w 101"/>
                <a:gd name="T1" fmla="*/ 0 h 185"/>
                <a:gd name="T2" fmla="*/ 0 w 101"/>
                <a:gd name="T3" fmla="*/ 0 h 185"/>
                <a:gd name="T4" fmla="*/ 0 w 101"/>
                <a:gd name="T5" fmla="*/ 0 h 185"/>
                <a:gd name="T6" fmla="*/ 0 w 101"/>
                <a:gd name="T7" fmla="*/ 0 h 185"/>
                <a:gd name="T8" fmla="*/ 0 w 101"/>
                <a:gd name="T9" fmla="*/ 0 h 185"/>
                <a:gd name="T10" fmla="*/ 0 w 101"/>
                <a:gd name="T11" fmla="*/ 0 h 185"/>
                <a:gd name="T12" fmla="*/ 0 w 101"/>
                <a:gd name="T13" fmla="*/ 0 h 185"/>
                <a:gd name="T14" fmla="*/ 0 w 101"/>
                <a:gd name="T15" fmla="*/ 0 h 185"/>
                <a:gd name="T16" fmla="*/ 0 w 101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5"/>
                <a:gd name="T29" fmla="*/ 101 w 101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5">
                  <a:moveTo>
                    <a:pt x="0" y="185"/>
                  </a:moveTo>
                  <a:lnTo>
                    <a:pt x="0" y="185"/>
                  </a:lnTo>
                  <a:lnTo>
                    <a:pt x="101" y="185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6" name="Freeform 656"/>
            <p:cNvSpPr>
              <a:spLocks/>
            </p:cNvSpPr>
            <p:nvPr/>
          </p:nvSpPr>
          <p:spPr bwMode="auto">
            <a:xfrm>
              <a:off x="3735" y="1419"/>
              <a:ext cx="17" cy="27"/>
            </a:xfrm>
            <a:custGeom>
              <a:avLst/>
              <a:gdLst>
                <a:gd name="T0" fmla="*/ 0 w 102"/>
                <a:gd name="T1" fmla="*/ 0 h 185"/>
                <a:gd name="T2" fmla="*/ 0 w 102"/>
                <a:gd name="T3" fmla="*/ 0 h 185"/>
                <a:gd name="T4" fmla="*/ 0 w 102"/>
                <a:gd name="T5" fmla="*/ 0 h 185"/>
                <a:gd name="T6" fmla="*/ 0 w 102"/>
                <a:gd name="T7" fmla="*/ 0 h 185"/>
                <a:gd name="T8" fmla="*/ 0 w 102"/>
                <a:gd name="T9" fmla="*/ 0 h 185"/>
                <a:gd name="T10" fmla="*/ 0 w 102"/>
                <a:gd name="T11" fmla="*/ 0 h 185"/>
                <a:gd name="T12" fmla="*/ 0 w 102"/>
                <a:gd name="T13" fmla="*/ 0 h 185"/>
                <a:gd name="T14" fmla="*/ 0 w 102"/>
                <a:gd name="T15" fmla="*/ 0 h 185"/>
                <a:gd name="T16" fmla="*/ 0 w 102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5"/>
                <a:gd name="T29" fmla="*/ 102 w 102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5">
                  <a:moveTo>
                    <a:pt x="0" y="185"/>
                  </a:moveTo>
                  <a:lnTo>
                    <a:pt x="0" y="185"/>
                  </a:lnTo>
                  <a:lnTo>
                    <a:pt x="102" y="18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7" name="Freeform 657"/>
            <p:cNvSpPr>
              <a:spLocks/>
            </p:cNvSpPr>
            <p:nvPr/>
          </p:nvSpPr>
          <p:spPr bwMode="auto">
            <a:xfrm>
              <a:off x="3710" y="1419"/>
              <a:ext cx="25" cy="27"/>
            </a:xfrm>
            <a:custGeom>
              <a:avLst/>
              <a:gdLst>
                <a:gd name="T0" fmla="*/ 0 w 152"/>
                <a:gd name="T1" fmla="*/ 0 h 185"/>
                <a:gd name="T2" fmla="*/ 0 w 152"/>
                <a:gd name="T3" fmla="*/ 0 h 185"/>
                <a:gd name="T4" fmla="*/ 0 w 152"/>
                <a:gd name="T5" fmla="*/ 0 h 185"/>
                <a:gd name="T6" fmla="*/ 0 w 152"/>
                <a:gd name="T7" fmla="*/ 0 h 185"/>
                <a:gd name="T8" fmla="*/ 0 w 152"/>
                <a:gd name="T9" fmla="*/ 0 h 185"/>
                <a:gd name="T10" fmla="*/ 0 w 152"/>
                <a:gd name="T11" fmla="*/ 0 h 185"/>
                <a:gd name="T12" fmla="*/ 0 w 152"/>
                <a:gd name="T13" fmla="*/ 0 h 185"/>
                <a:gd name="T14" fmla="*/ 0 w 152"/>
                <a:gd name="T15" fmla="*/ 0 h 185"/>
                <a:gd name="T16" fmla="*/ 0 w 152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85"/>
                <a:gd name="T29" fmla="*/ 152 w 152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85">
                  <a:moveTo>
                    <a:pt x="0" y="185"/>
                  </a:moveTo>
                  <a:lnTo>
                    <a:pt x="0" y="185"/>
                  </a:lnTo>
                  <a:lnTo>
                    <a:pt x="152" y="185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8" name="Freeform 658"/>
            <p:cNvSpPr>
              <a:spLocks/>
            </p:cNvSpPr>
            <p:nvPr/>
          </p:nvSpPr>
          <p:spPr bwMode="auto">
            <a:xfrm>
              <a:off x="3693" y="1419"/>
              <a:ext cx="17" cy="27"/>
            </a:xfrm>
            <a:custGeom>
              <a:avLst/>
              <a:gdLst>
                <a:gd name="T0" fmla="*/ 0 w 101"/>
                <a:gd name="T1" fmla="*/ 0 h 185"/>
                <a:gd name="T2" fmla="*/ 0 w 101"/>
                <a:gd name="T3" fmla="*/ 0 h 185"/>
                <a:gd name="T4" fmla="*/ 0 w 101"/>
                <a:gd name="T5" fmla="*/ 0 h 185"/>
                <a:gd name="T6" fmla="*/ 0 w 101"/>
                <a:gd name="T7" fmla="*/ 0 h 185"/>
                <a:gd name="T8" fmla="*/ 0 w 101"/>
                <a:gd name="T9" fmla="*/ 0 h 185"/>
                <a:gd name="T10" fmla="*/ 0 w 101"/>
                <a:gd name="T11" fmla="*/ 0 h 185"/>
                <a:gd name="T12" fmla="*/ 0 w 101"/>
                <a:gd name="T13" fmla="*/ 0 h 185"/>
                <a:gd name="T14" fmla="*/ 0 w 101"/>
                <a:gd name="T15" fmla="*/ 0 h 185"/>
                <a:gd name="T16" fmla="*/ 0 w 101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5"/>
                <a:gd name="T29" fmla="*/ 101 w 101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5">
                  <a:moveTo>
                    <a:pt x="0" y="185"/>
                  </a:moveTo>
                  <a:lnTo>
                    <a:pt x="0" y="185"/>
                  </a:lnTo>
                  <a:lnTo>
                    <a:pt x="101" y="185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09" name="Freeform 659"/>
            <p:cNvSpPr>
              <a:spLocks/>
            </p:cNvSpPr>
            <p:nvPr/>
          </p:nvSpPr>
          <p:spPr bwMode="auto">
            <a:xfrm>
              <a:off x="3676" y="1419"/>
              <a:ext cx="17" cy="27"/>
            </a:xfrm>
            <a:custGeom>
              <a:avLst/>
              <a:gdLst>
                <a:gd name="T0" fmla="*/ 0 w 101"/>
                <a:gd name="T1" fmla="*/ 0 h 185"/>
                <a:gd name="T2" fmla="*/ 0 w 101"/>
                <a:gd name="T3" fmla="*/ 0 h 185"/>
                <a:gd name="T4" fmla="*/ 0 w 101"/>
                <a:gd name="T5" fmla="*/ 0 h 185"/>
                <a:gd name="T6" fmla="*/ 0 w 101"/>
                <a:gd name="T7" fmla="*/ 0 h 185"/>
                <a:gd name="T8" fmla="*/ 0 w 101"/>
                <a:gd name="T9" fmla="*/ 0 h 185"/>
                <a:gd name="T10" fmla="*/ 0 w 101"/>
                <a:gd name="T11" fmla="*/ 0 h 185"/>
                <a:gd name="T12" fmla="*/ 0 w 101"/>
                <a:gd name="T13" fmla="*/ 0 h 185"/>
                <a:gd name="T14" fmla="*/ 0 w 101"/>
                <a:gd name="T15" fmla="*/ 0 h 185"/>
                <a:gd name="T16" fmla="*/ 0 w 101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5"/>
                <a:gd name="T29" fmla="*/ 101 w 101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5">
                  <a:moveTo>
                    <a:pt x="0" y="185"/>
                  </a:moveTo>
                  <a:lnTo>
                    <a:pt x="0" y="185"/>
                  </a:lnTo>
                  <a:lnTo>
                    <a:pt x="101" y="185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0" name="Freeform 660"/>
            <p:cNvSpPr>
              <a:spLocks/>
            </p:cNvSpPr>
            <p:nvPr/>
          </p:nvSpPr>
          <p:spPr bwMode="auto">
            <a:xfrm>
              <a:off x="3659" y="1419"/>
              <a:ext cx="17" cy="27"/>
            </a:xfrm>
            <a:custGeom>
              <a:avLst/>
              <a:gdLst>
                <a:gd name="T0" fmla="*/ 0 w 102"/>
                <a:gd name="T1" fmla="*/ 0 h 185"/>
                <a:gd name="T2" fmla="*/ 0 w 102"/>
                <a:gd name="T3" fmla="*/ 0 h 185"/>
                <a:gd name="T4" fmla="*/ 0 w 102"/>
                <a:gd name="T5" fmla="*/ 0 h 185"/>
                <a:gd name="T6" fmla="*/ 0 w 102"/>
                <a:gd name="T7" fmla="*/ 0 h 185"/>
                <a:gd name="T8" fmla="*/ 0 w 102"/>
                <a:gd name="T9" fmla="*/ 0 h 185"/>
                <a:gd name="T10" fmla="*/ 0 w 102"/>
                <a:gd name="T11" fmla="*/ 0 h 185"/>
                <a:gd name="T12" fmla="*/ 0 w 102"/>
                <a:gd name="T13" fmla="*/ 0 h 185"/>
                <a:gd name="T14" fmla="*/ 0 w 102"/>
                <a:gd name="T15" fmla="*/ 0 h 185"/>
                <a:gd name="T16" fmla="*/ 0 w 102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5"/>
                <a:gd name="T29" fmla="*/ 102 w 102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5">
                  <a:moveTo>
                    <a:pt x="0" y="185"/>
                  </a:moveTo>
                  <a:lnTo>
                    <a:pt x="0" y="185"/>
                  </a:lnTo>
                  <a:lnTo>
                    <a:pt x="102" y="18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1" name="Freeform 661"/>
            <p:cNvSpPr>
              <a:spLocks/>
            </p:cNvSpPr>
            <p:nvPr/>
          </p:nvSpPr>
          <p:spPr bwMode="auto">
            <a:xfrm>
              <a:off x="3642" y="1419"/>
              <a:ext cx="17" cy="27"/>
            </a:xfrm>
            <a:custGeom>
              <a:avLst/>
              <a:gdLst>
                <a:gd name="T0" fmla="*/ 0 w 101"/>
                <a:gd name="T1" fmla="*/ 0 h 185"/>
                <a:gd name="T2" fmla="*/ 0 w 101"/>
                <a:gd name="T3" fmla="*/ 0 h 185"/>
                <a:gd name="T4" fmla="*/ 0 w 101"/>
                <a:gd name="T5" fmla="*/ 0 h 185"/>
                <a:gd name="T6" fmla="*/ 0 w 101"/>
                <a:gd name="T7" fmla="*/ 0 h 185"/>
                <a:gd name="T8" fmla="*/ 0 w 101"/>
                <a:gd name="T9" fmla="*/ 0 h 185"/>
                <a:gd name="T10" fmla="*/ 0 w 101"/>
                <a:gd name="T11" fmla="*/ 0 h 185"/>
                <a:gd name="T12" fmla="*/ 0 w 101"/>
                <a:gd name="T13" fmla="*/ 0 h 185"/>
                <a:gd name="T14" fmla="*/ 0 w 101"/>
                <a:gd name="T15" fmla="*/ 0 h 185"/>
                <a:gd name="T16" fmla="*/ 0 w 101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5"/>
                <a:gd name="T29" fmla="*/ 101 w 101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5">
                  <a:moveTo>
                    <a:pt x="0" y="185"/>
                  </a:moveTo>
                  <a:lnTo>
                    <a:pt x="0" y="185"/>
                  </a:lnTo>
                  <a:lnTo>
                    <a:pt x="101" y="185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2" name="Freeform 662"/>
            <p:cNvSpPr>
              <a:spLocks/>
            </p:cNvSpPr>
            <p:nvPr/>
          </p:nvSpPr>
          <p:spPr bwMode="auto">
            <a:xfrm>
              <a:off x="3610" y="1419"/>
              <a:ext cx="32" cy="27"/>
            </a:xfrm>
            <a:custGeom>
              <a:avLst/>
              <a:gdLst>
                <a:gd name="T0" fmla="*/ 0 w 197"/>
                <a:gd name="T1" fmla="*/ 0 h 185"/>
                <a:gd name="T2" fmla="*/ 0 w 197"/>
                <a:gd name="T3" fmla="*/ 0 h 185"/>
                <a:gd name="T4" fmla="*/ 0 w 197"/>
                <a:gd name="T5" fmla="*/ 0 h 185"/>
                <a:gd name="T6" fmla="*/ 0 w 197"/>
                <a:gd name="T7" fmla="*/ 0 h 185"/>
                <a:gd name="T8" fmla="*/ 0 w 197"/>
                <a:gd name="T9" fmla="*/ 0 h 185"/>
                <a:gd name="T10" fmla="*/ 0 w 197"/>
                <a:gd name="T11" fmla="*/ 0 h 185"/>
                <a:gd name="T12" fmla="*/ 0 w 197"/>
                <a:gd name="T13" fmla="*/ 0 h 185"/>
                <a:gd name="T14" fmla="*/ 0 w 197"/>
                <a:gd name="T15" fmla="*/ 0 h 185"/>
                <a:gd name="T16" fmla="*/ 0 w 197"/>
                <a:gd name="T17" fmla="*/ 0 h 185"/>
                <a:gd name="T18" fmla="*/ 0 w 197"/>
                <a:gd name="T19" fmla="*/ 0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"/>
                <a:gd name="T31" fmla="*/ 0 h 185"/>
                <a:gd name="T32" fmla="*/ 197 w 197"/>
                <a:gd name="T33" fmla="*/ 185 h 1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" h="185">
                  <a:moveTo>
                    <a:pt x="91" y="176"/>
                  </a:moveTo>
                  <a:lnTo>
                    <a:pt x="45" y="185"/>
                  </a:lnTo>
                  <a:lnTo>
                    <a:pt x="197" y="185"/>
                  </a:lnTo>
                  <a:lnTo>
                    <a:pt x="197" y="0"/>
                  </a:lnTo>
                  <a:lnTo>
                    <a:pt x="45" y="0"/>
                  </a:lnTo>
                  <a:lnTo>
                    <a:pt x="0" y="9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9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3" name="Freeform 663"/>
            <p:cNvSpPr>
              <a:spLocks/>
            </p:cNvSpPr>
            <p:nvPr/>
          </p:nvSpPr>
          <p:spPr bwMode="auto">
            <a:xfrm>
              <a:off x="3593" y="142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4" y="223"/>
                  </a:moveTo>
                  <a:lnTo>
                    <a:pt x="90" y="213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4" y="37"/>
                  </a:lnTo>
                  <a:lnTo>
                    <a:pt x="44" y="223"/>
                  </a:lnTo>
                  <a:lnTo>
                    <a:pt x="68" y="223"/>
                  </a:lnTo>
                  <a:lnTo>
                    <a:pt x="90" y="21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4" name="Freeform 664"/>
            <p:cNvSpPr>
              <a:spLocks/>
            </p:cNvSpPr>
            <p:nvPr/>
          </p:nvSpPr>
          <p:spPr bwMode="auto">
            <a:xfrm>
              <a:off x="3583" y="1426"/>
              <a:ext cx="17" cy="27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5" name="Freeform 665"/>
            <p:cNvSpPr>
              <a:spLocks/>
            </p:cNvSpPr>
            <p:nvPr/>
          </p:nvSpPr>
          <p:spPr bwMode="auto">
            <a:xfrm>
              <a:off x="3566" y="1426"/>
              <a:ext cx="17" cy="27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6" name="Freeform 666"/>
            <p:cNvSpPr>
              <a:spLocks/>
            </p:cNvSpPr>
            <p:nvPr/>
          </p:nvSpPr>
          <p:spPr bwMode="auto">
            <a:xfrm>
              <a:off x="3549" y="1426"/>
              <a:ext cx="17" cy="27"/>
            </a:xfrm>
            <a:custGeom>
              <a:avLst/>
              <a:gdLst>
                <a:gd name="T0" fmla="*/ 0 w 102"/>
                <a:gd name="T1" fmla="*/ 0 h 186"/>
                <a:gd name="T2" fmla="*/ 0 w 102"/>
                <a:gd name="T3" fmla="*/ 0 h 186"/>
                <a:gd name="T4" fmla="*/ 0 w 102"/>
                <a:gd name="T5" fmla="*/ 0 h 186"/>
                <a:gd name="T6" fmla="*/ 0 w 102"/>
                <a:gd name="T7" fmla="*/ 0 h 186"/>
                <a:gd name="T8" fmla="*/ 0 w 102"/>
                <a:gd name="T9" fmla="*/ 0 h 186"/>
                <a:gd name="T10" fmla="*/ 0 w 102"/>
                <a:gd name="T11" fmla="*/ 0 h 186"/>
                <a:gd name="T12" fmla="*/ 0 w 102"/>
                <a:gd name="T13" fmla="*/ 0 h 186"/>
                <a:gd name="T14" fmla="*/ 0 w 102"/>
                <a:gd name="T15" fmla="*/ 0 h 186"/>
                <a:gd name="T16" fmla="*/ 0 w 10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6"/>
                <a:gd name="T29" fmla="*/ 102 w 10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6">
                  <a:moveTo>
                    <a:pt x="0" y="186"/>
                  </a:moveTo>
                  <a:lnTo>
                    <a:pt x="0" y="186"/>
                  </a:lnTo>
                  <a:lnTo>
                    <a:pt x="102" y="18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7" name="Freeform 667"/>
            <p:cNvSpPr>
              <a:spLocks/>
            </p:cNvSpPr>
            <p:nvPr/>
          </p:nvSpPr>
          <p:spPr bwMode="auto">
            <a:xfrm>
              <a:off x="3524" y="1426"/>
              <a:ext cx="25" cy="27"/>
            </a:xfrm>
            <a:custGeom>
              <a:avLst/>
              <a:gdLst>
                <a:gd name="T0" fmla="*/ 0 w 152"/>
                <a:gd name="T1" fmla="*/ 0 h 186"/>
                <a:gd name="T2" fmla="*/ 0 w 152"/>
                <a:gd name="T3" fmla="*/ 0 h 186"/>
                <a:gd name="T4" fmla="*/ 0 w 152"/>
                <a:gd name="T5" fmla="*/ 0 h 186"/>
                <a:gd name="T6" fmla="*/ 0 w 152"/>
                <a:gd name="T7" fmla="*/ 0 h 186"/>
                <a:gd name="T8" fmla="*/ 0 w 152"/>
                <a:gd name="T9" fmla="*/ 0 h 186"/>
                <a:gd name="T10" fmla="*/ 0 w 152"/>
                <a:gd name="T11" fmla="*/ 0 h 186"/>
                <a:gd name="T12" fmla="*/ 0 w 152"/>
                <a:gd name="T13" fmla="*/ 0 h 186"/>
                <a:gd name="T14" fmla="*/ 0 w 152"/>
                <a:gd name="T15" fmla="*/ 0 h 186"/>
                <a:gd name="T16" fmla="*/ 0 w 15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86"/>
                <a:gd name="T29" fmla="*/ 152 w 15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86">
                  <a:moveTo>
                    <a:pt x="0" y="186"/>
                  </a:moveTo>
                  <a:lnTo>
                    <a:pt x="0" y="186"/>
                  </a:lnTo>
                  <a:lnTo>
                    <a:pt x="152" y="186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8" name="Freeform 668"/>
            <p:cNvSpPr>
              <a:spLocks/>
            </p:cNvSpPr>
            <p:nvPr/>
          </p:nvSpPr>
          <p:spPr bwMode="auto">
            <a:xfrm>
              <a:off x="3507" y="1426"/>
              <a:ext cx="17" cy="27"/>
            </a:xfrm>
            <a:custGeom>
              <a:avLst/>
              <a:gdLst>
                <a:gd name="T0" fmla="*/ 0 w 100"/>
                <a:gd name="T1" fmla="*/ 0 h 186"/>
                <a:gd name="T2" fmla="*/ 0 w 100"/>
                <a:gd name="T3" fmla="*/ 0 h 186"/>
                <a:gd name="T4" fmla="*/ 0 w 100"/>
                <a:gd name="T5" fmla="*/ 0 h 186"/>
                <a:gd name="T6" fmla="*/ 0 w 100"/>
                <a:gd name="T7" fmla="*/ 0 h 186"/>
                <a:gd name="T8" fmla="*/ 0 w 100"/>
                <a:gd name="T9" fmla="*/ 0 h 186"/>
                <a:gd name="T10" fmla="*/ 0 w 100"/>
                <a:gd name="T11" fmla="*/ 0 h 186"/>
                <a:gd name="T12" fmla="*/ 0 w 100"/>
                <a:gd name="T13" fmla="*/ 0 h 186"/>
                <a:gd name="T14" fmla="*/ 0 w 100"/>
                <a:gd name="T15" fmla="*/ 0 h 186"/>
                <a:gd name="T16" fmla="*/ 0 w 10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86"/>
                <a:gd name="T29" fmla="*/ 100 w 10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86">
                  <a:moveTo>
                    <a:pt x="0" y="186"/>
                  </a:moveTo>
                  <a:lnTo>
                    <a:pt x="0" y="186"/>
                  </a:lnTo>
                  <a:lnTo>
                    <a:pt x="100" y="186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19" name="Freeform 669"/>
            <p:cNvSpPr>
              <a:spLocks/>
            </p:cNvSpPr>
            <p:nvPr/>
          </p:nvSpPr>
          <p:spPr bwMode="auto">
            <a:xfrm>
              <a:off x="3483" y="1426"/>
              <a:ext cx="24" cy="27"/>
            </a:xfrm>
            <a:custGeom>
              <a:avLst/>
              <a:gdLst>
                <a:gd name="T0" fmla="*/ 0 w 147"/>
                <a:gd name="T1" fmla="*/ 0 h 186"/>
                <a:gd name="T2" fmla="*/ 0 w 147"/>
                <a:gd name="T3" fmla="*/ 0 h 186"/>
                <a:gd name="T4" fmla="*/ 0 w 147"/>
                <a:gd name="T5" fmla="*/ 0 h 186"/>
                <a:gd name="T6" fmla="*/ 0 w 147"/>
                <a:gd name="T7" fmla="*/ 0 h 186"/>
                <a:gd name="T8" fmla="*/ 0 w 147"/>
                <a:gd name="T9" fmla="*/ 0 h 186"/>
                <a:gd name="T10" fmla="*/ 0 w 147"/>
                <a:gd name="T11" fmla="*/ 0 h 186"/>
                <a:gd name="T12" fmla="*/ 0 w 147"/>
                <a:gd name="T13" fmla="*/ 0 h 186"/>
                <a:gd name="T14" fmla="*/ 0 w 147"/>
                <a:gd name="T15" fmla="*/ 0 h 186"/>
                <a:gd name="T16" fmla="*/ 0 w 147"/>
                <a:gd name="T17" fmla="*/ 0 h 186"/>
                <a:gd name="T18" fmla="*/ 0 w 147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6"/>
                <a:gd name="T32" fmla="*/ 147 w 147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6">
                  <a:moveTo>
                    <a:pt x="90" y="177"/>
                  </a:moveTo>
                  <a:lnTo>
                    <a:pt x="44" y="186"/>
                  </a:lnTo>
                  <a:lnTo>
                    <a:pt x="147" y="186"/>
                  </a:lnTo>
                  <a:lnTo>
                    <a:pt x="147" y="0"/>
                  </a:lnTo>
                  <a:lnTo>
                    <a:pt x="44" y="0"/>
                  </a:lnTo>
                  <a:lnTo>
                    <a:pt x="0" y="10"/>
                  </a:lnTo>
                  <a:lnTo>
                    <a:pt x="44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0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0" name="Freeform 670"/>
            <p:cNvSpPr>
              <a:spLocks/>
            </p:cNvSpPr>
            <p:nvPr/>
          </p:nvSpPr>
          <p:spPr bwMode="auto">
            <a:xfrm>
              <a:off x="3466" y="142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3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6"/>
                  </a:lnTo>
                  <a:lnTo>
                    <a:pt x="46" y="37"/>
                  </a:lnTo>
                  <a:lnTo>
                    <a:pt x="46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1" name="Freeform 671"/>
            <p:cNvSpPr>
              <a:spLocks/>
            </p:cNvSpPr>
            <p:nvPr/>
          </p:nvSpPr>
          <p:spPr bwMode="auto">
            <a:xfrm>
              <a:off x="3457" y="1433"/>
              <a:ext cx="16" cy="26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2" name="Freeform 672"/>
            <p:cNvSpPr>
              <a:spLocks/>
            </p:cNvSpPr>
            <p:nvPr/>
          </p:nvSpPr>
          <p:spPr bwMode="auto">
            <a:xfrm>
              <a:off x="3431" y="1433"/>
              <a:ext cx="26" cy="26"/>
            </a:xfrm>
            <a:custGeom>
              <a:avLst/>
              <a:gdLst>
                <a:gd name="T0" fmla="*/ 0 w 152"/>
                <a:gd name="T1" fmla="*/ 0 h 186"/>
                <a:gd name="T2" fmla="*/ 0 w 152"/>
                <a:gd name="T3" fmla="*/ 0 h 186"/>
                <a:gd name="T4" fmla="*/ 0 w 152"/>
                <a:gd name="T5" fmla="*/ 0 h 186"/>
                <a:gd name="T6" fmla="*/ 0 w 152"/>
                <a:gd name="T7" fmla="*/ 0 h 186"/>
                <a:gd name="T8" fmla="*/ 0 w 152"/>
                <a:gd name="T9" fmla="*/ 0 h 186"/>
                <a:gd name="T10" fmla="*/ 0 w 152"/>
                <a:gd name="T11" fmla="*/ 0 h 186"/>
                <a:gd name="T12" fmla="*/ 0 w 152"/>
                <a:gd name="T13" fmla="*/ 0 h 186"/>
                <a:gd name="T14" fmla="*/ 0 w 152"/>
                <a:gd name="T15" fmla="*/ 0 h 186"/>
                <a:gd name="T16" fmla="*/ 0 w 15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86"/>
                <a:gd name="T29" fmla="*/ 152 w 15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86">
                  <a:moveTo>
                    <a:pt x="0" y="186"/>
                  </a:moveTo>
                  <a:lnTo>
                    <a:pt x="0" y="186"/>
                  </a:lnTo>
                  <a:lnTo>
                    <a:pt x="152" y="186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3" name="Freeform 673"/>
            <p:cNvSpPr>
              <a:spLocks/>
            </p:cNvSpPr>
            <p:nvPr/>
          </p:nvSpPr>
          <p:spPr bwMode="auto">
            <a:xfrm>
              <a:off x="3414" y="1433"/>
              <a:ext cx="17" cy="26"/>
            </a:xfrm>
            <a:custGeom>
              <a:avLst/>
              <a:gdLst>
                <a:gd name="T0" fmla="*/ 0 w 102"/>
                <a:gd name="T1" fmla="*/ 0 h 186"/>
                <a:gd name="T2" fmla="*/ 0 w 102"/>
                <a:gd name="T3" fmla="*/ 0 h 186"/>
                <a:gd name="T4" fmla="*/ 0 w 102"/>
                <a:gd name="T5" fmla="*/ 0 h 186"/>
                <a:gd name="T6" fmla="*/ 0 w 102"/>
                <a:gd name="T7" fmla="*/ 0 h 186"/>
                <a:gd name="T8" fmla="*/ 0 w 102"/>
                <a:gd name="T9" fmla="*/ 0 h 186"/>
                <a:gd name="T10" fmla="*/ 0 w 102"/>
                <a:gd name="T11" fmla="*/ 0 h 186"/>
                <a:gd name="T12" fmla="*/ 0 w 102"/>
                <a:gd name="T13" fmla="*/ 0 h 186"/>
                <a:gd name="T14" fmla="*/ 0 w 102"/>
                <a:gd name="T15" fmla="*/ 0 h 186"/>
                <a:gd name="T16" fmla="*/ 0 w 10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6"/>
                <a:gd name="T29" fmla="*/ 102 w 10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6">
                  <a:moveTo>
                    <a:pt x="0" y="186"/>
                  </a:moveTo>
                  <a:lnTo>
                    <a:pt x="0" y="186"/>
                  </a:lnTo>
                  <a:lnTo>
                    <a:pt x="102" y="18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4" name="Freeform 674"/>
            <p:cNvSpPr>
              <a:spLocks/>
            </p:cNvSpPr>
            <p:nvPr/>
          </p:nvSpPr>
          <p:spPr bwMode="auto">
            <a:xfrm>
              <a:off x="3397" y="1433"/>
              <a:ext cx="17" cy="26"/>
            </a:xfrm>
            <a:custGeom>
              <a:avLst/>
              <a:gdLst>
                <a:gd name="T0" fmla="*/ 0 w 101"/>
                <a:gd name="T1" fmla="*/ 0 h 186"/>
                <a:gd name="T2" fmla="*/ 0 w 101"/>
                <a:gd name="T3" fmla="*/ 0 h 186"/>
                <a:gd name="T4" fmla="*/ 0 w 101"/>
                <a:gd name="T5" fmla="*/ 0 h 186"/>
                <a:gd name="T6" fmla="*/ 0 w 101"/>
                <a:gd name="T7" fmla="*/ 0 h 186"/>
                <a:gd name="T8" fmla="*/ 0 w 101"/>
                <a:gd name="T9" fmla="*/ 0 h 186"/>
                <a:gd name="T10" fmla="*/ 0 w 101"/>
                <a:gd name="T11" fmla="*/ 0 h 186"/>
                <a:gd name="T12" fmla="*/ 0 w 101"/>
                <a:gd name="T13" fmla="*/ 0 h 186"/>
                <a:gd name="T14" fmla="*/ 0 w 101"/>
                <a:gd name="T15" fmla="*/ 0 h 186"/>
                <a:gd name="T16" fmla="*/ 0 w 10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6"/>
                <a:gd name="T29" fmla="*/ 101 w 10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6">
                  <a:moveTo>
                    <a:pt x="0" y="186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5" name="Freeform 675"/>
            <p:cNvSpPr>
              <a:spLocks/>
            </p:cNvSpPr>
            <p:nvPr/>
          </p:nvSpPr>
          <p:spPr bwMode="auto">
            <a:xfrm>
              <a:off x="3380" y="1433"/>
              <a:ext cx="17" cy="26"/>
            </a:xfrm>
            <a:custGeom>
              <a:avLst/>
              <a:gdLst>
                <a:gd name="T0" fmla="*/ 0 w 102"/>
                <a:gd name="T1" fmla="*/ 0 h 186"/>
                <a:gd name="T2" fmla="*/ 0 w 102"/>
                <a:gd name="T3" fmla="*/ 0 h 186"/>
                <a:gd name="T4" fmla="*/ 0 w 102"/>
                <a:gd name="T5" fmla="*/ 0 h 186"/>
                <a:gd name="T6" fmla="*/ 0 w 102"/>
                <a:gd name="T7" fmla="*/ 0 h 186"/>
                <a:gd name="T8" fmla="*/ 0 w 102"/>
                <a:gd name="T9" fmla="*/ 0 h 186"/>
                <a:gd name="T10" fmla="*/ 0 w 102"/>
                <a:gd name="T11" fmla="*/ 0 h 186"/>
                <a:gd name="T12" fmla="*/ 0 w 102"/>
                <a:gd name="T13" fmla="*/ 0 h 186"/>
                <a:gd name="T14" fmla="*/ 0 w 102"/>
                <a:gd name="T15" fmla="*/ 0 h 186"/>
                <a:gd name="T16" fmla="*/ 0 w 102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6"/>
                <a:gd name="T29" fmla="*/ 102 w 102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6">
                  <a:moveTo>
                    <a:pt x="0" y="186"/>
                  </a:moveTo>
                  <a:lnTo>
                    <a:pt x="0" y="186"/>
                  </a:lnTo>
                  <a:lnTo>
                    <a:pt x="102" y="18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6" name="Freeform 676"/>
            <p:cNvSpPr>
              <a:spLocks/>
            </p:cNvSpPr>
            <p:nvPr/>
          </p:nvSpPr>
          <p:spPr bwMode="auto">
            <a:xfrm>
              <a:off x="3356" y="1433"/>
              <a:ext cx="24" cy="26"/>
            </a:xfrm>
            <a:custGeom>
              <a:avLst/>
              <a:gdLst>
                <a:gd name="T0" fmla="*/ 0 w 147"/>
                <a:gd name="T1" fmla="*/ 0 h 186"/>
                <a:gd name="T2" fmla="*/ 0 w 147"/>
                <a:gd name="T3" fmla="*/ 0 h 186"/>
                <a:gd name="T4" fmla="*/ 0 w 147"/>
                <a:gd name="T5" fmla="*/ 0 h 186"/>
                <a:gd name="T6" fmla="*/ 0 w 147"/>
                <a:gd name="T7" fmla="*/ 0 h 186"/>
                <a:gd name="T8" fmla="*/ 0 w 147"/>
                <a:gd name="T9" fmla="*/ 0 h 186"/>
                <a:gd name="T10" fmla="*/ 0 w 147"/>
                <a:gd name="T11" fmla="*/ 0 h 186"/>
                <a:gd name="T12" fmla="*/ 0 w 147"/>
                <a:gd name="T13" fmla="*/ 0 h 186"/>
                <a:gd name="T14" fmla="*/ 0 w 147"/>
                <a:gd name="T15" fmla="*/ 0 h 186"/>
                <a:gd name="T16" fmla="*/ 0 w 147"/>
                <a:gd name="T17" fmla="*/ 0 h 186"/>
                <a:gd name="T18" fmla="*/ 0 w 147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6"/>
                <a:gd name="T32" fmla="*/ 147 w 147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6">
                  <a:moveTo>
                    <a:pt x="91" y="176"/>
                  </a:moveTo>
                  <a:lnTo>
                    <a:pt x="46" y="186"/>
                  </a:lnTo>
                  <a:lnTo>
                    <a:pt x="147" y="186"/>
                  </a:lnTo>
                  <a:lnTo>
                    <a:pt x="147" y="0"/>
                  </a:lnTo>
                  <a:lnTo>
                    <a:pt x="46" y="0"/>
                  </a:lnTo>
                  <a:lnTo>
                    <a:pt x="0" y="9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7" name="Freeform 677"/>
            <p:cNvSpPr>
              <a:spLocks/>
            </p:cNvSpPr>
            <p:nvPr/>
          </p:nvSpPr>
          <p:spPr bwMode="auto">
            <a:xfrm>
              <a:off x="3339" y="1434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0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6" y="38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0" y="214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8" name="Freeform 678"/>
            <p:cNvSpPr>
              <a:spLocks/>
            </p:cNvSpPr>
            <p:nvPr/>
          </p:nvSpPr>
          <p:spPr bwMode="auto">
            <a:xfrm>
              <a:off x="3321" y="1439"/>
              <a:ext cx="26" cy="27"/>
            </a:xfrm>
            <a:custGeom>
              <a:avLst/>
              <a:gdLst>
                <a:gd name="T0" fmla="*/ 0 w 152"/>
                <a:gd name="T1" fmla="*/ 0 h 185"/>
                <a:gd name="T2" fmla="*/ 0 w 152"/>
                <a:gd name="T3" fmla="*/ 0 h 185"/>
                <a:gd name="T4" fmla="*/ 0 w 152"/>
                <a:gd name="T5" fmla="*/ 0 h 185"/>
                <a:gd name="T6" fmla="*/ 0 w 152"/>
                <a:gd name="T7" fmla="*/ 0 h 185"/>
                <a:gd name="T8" fmla="*/ 0 w 152"/>
                <a:gd name="T9" fmla="*/ 0 h 185"/>
                <a:gd name="T10" fmla="*/ 0 w 152"/>
                <a:gd name="T11" fmla="*/ 0 h 185"/>
                <a:gd name="T12" fmla="*/ 0 w 152"/>
                <a:gd name="T13" fmla="*/ 0 h 185"/>
                <a:gd name="T14" fmla="*/ 0 w 152"/>
                <a:gd name="T15" fmla="*/ 0 h 185"/>
                <a:gd name="T16" fmla="*/ 0 w 152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85"/>
                <a:gd name="T29" fmla="*/ 152 w 152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85">
                  <a:moveTo>
                    <a:pt x="0" y="185"/>
                  </a:moveTo>
                  <a:lnTo>
                    <a:pt x="0" y="185"/>
                  </a:lnTo>
                  <a:lnTo>
                    <a:pt x="152" y="185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29" name="Freeform 679"/>
            <p:cNvSpPr>
              <a:spLocks/>
            </p:cNvSpPr>
            <p:nvPr/>
          </p:nvSpPr>
          <p:spPr bwMode="auto">
            <a:xfrm>
              <a:off x="3304" y="1439"/>
              <a:ext cx="17" cy="27"/>
            </a:xfrm>
            <a:custGeom>
              <a:avLst/>
              <a:gdLst>
                <a:gd name="T0" fmla="*/ 0 w 102"/>
                <a:gd name="T1" fmla="*/ 0 h 185"/>
                <a:gd name="T2" fmla="*/ 0 w 102"/>
                <a:gd name="T3" fmla="*/ 0 h 185"/>
                <a:gd name="T4" fmla="*/ 0 w 102"/>
                <a:gd name="T5" fmla="*/ 0 h 185"/>
                <a:gd name="T6" fmla="*/ 0 w 102"/>
                <a:gd name="T7" fmla="*/ 0 h 185"/>
                <a:gd name="T8" fmla="*/ 0 w 102"/>
                <a:gd name="T9" fmla="*/ 0 h 185"/>
                <a:gd name="T10" fmla="*/ 0 w 102"/>
                <a:gd name="T11" fmla="*/ 0 h 185"/>
                <a:gd name="T12" fmla="*/ 0 w 102"/>
                <a:gd name="T13" fmla="*/ 0 h 185"/>
                <a:gd name="T14" fmla="*/ 0 w 102"/>
                <a:gd name="T15" fmla="*/ 0 h 185"/>
                <a:gd name="T16" fmla="*/ 0 w 102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5"/>
                <a:gd name="T29" fmla="*/ 102 w 102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5">
                  <a:moveTo>
                    <a:pt x="0" y="185"/>
                  </a:moveTo>
                  <a:lnTo>
                    <a:pt x="0" y="185"/>
                  </a:lnTo>
                  <a:lnTo>
                    <a:pt x="102" y="18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0" name="Freeform 680"/>
            <p:cNvSpPr>
              <a:spLocks/>
            </p:cNvSpPr>
            <p:nvPr/>
          </p:nvSpPr>
          <p:spPr bwMode="auto">
            <a:xfrm>
              <a:off x="3288" y="1439"/>
              <a:ext cx="16" cy="27"/>
            </a:xfrm>
            <a:custGeom>
              <a:avLst/>
              <a:gdLst>
                <a:gd name="T0" fmla="*/ 0 w 101"/>
                <a:gd name="T1" fmla="*/ 0 h 185"/>
                <a:gd name="T2" fmla="*/ 0 w 101"/>
                <a:gd name="T3" fmla="*/ 0 h 185"/>
                <a:gd name="T4" fmla="*/ 0 w 101"/>
                <a:gd name="T5" fmla="*/ 0 h 185"/>
                <a:gd name="T6" fmla="*/ 0 w 101"/>
                <a:gd name="T7" fmla="*/ 0 h 185"/>
                <a:gd name="T8" fmla="*/ 0 w 101"/>
                <a:gd name="T9" fmla="*/ 0 h 185"/>
                <a:gd name="T10" fmla="*/ 0 w 101"/>
                <a:gd name="T11" fmla="*/ 0 h 185"/>
                <a:gd name="T12" fmla="*/ 0 w 101"/>
                <a:gd name="T13" fmla="*/ 0 h 185"/>
                <a:gd name="T14" fmla="*/ 0 w 101"/>
                <a:gd name="T15" fmla="*/ 0 h 185"/>
                <a:gd name="T16" fmla="*/ 0 w 101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5"/>
                <a:gd name="T29" fmla="*/ 101 w 101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5">
                  <a:moveTo>
                    <a:pt x="0" y="185"/>
                  </a:moveTo>
                  <a:lnTo>
                    <a:pt x="0" y="185"/>
                  </a:lnTo>
                  <a:lnTo>
                    <a:pt x="101" y="185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1" name="Freeform 681"/>
            <p:cNvSpPr>
              <a:spLocks/>
            </p:cNvSpPr>
            <p:nvPr/>
          </p:nvSpPr>
          <p:spPr bwMode="auto">
            <a:xfrm>
              <a:off x="3263" y="1439"/>
              <a:ext cx="25" cy="27"/>
            </a:xfrm>
            <a:custGeom>
              <a:avLst/>
              <a:gdLst>
                <a:gd name="T0" fmla="*/ 0 w 146"/>
                <a:gd name="T1" fmla="*/ 0 h 185"/>
                <a:gd name="T2" fmla="*/ 0 w 146"/>
                <a:gd name="T3" fmla="*/ 0 h 185"/>
                <a:gd name="T4" fmla="*/ 0 w 146"/>
                <a:gd name="T5" fmla="*/ 0 h 185"/>
                <a:gd name="T6" fmla="*/ 0 w 146"/>
                <a:gd name="T7" fmla="*/ 0 h 185"/>
                <a:gd name="T8" fmla="*/ 0 w 146"/>
                <a:gd name="T9" fmla="*/ 0 h 185"/>
                <a:gd name="T10" fmla="*/ 0 w 146"/>
                <a:gd name="T11" fmla="*/ 0 h 185"/>
                <a:gd name="T12" fmla="*/ 0 w 146"/>
                <a:gd name="T13" fmla="*/ 0 h 185"/>
                <a:gd name="T14" fmla="*/ 0 w 146"/>
                <a:gd name="T15" fmla="*/ 0 h 185"/>
                <a:gd name="T16" fmla="*/ 0 w 146"/>
                <a:gd name="T17" fmla="*/ 0 h 185"/>
                <a:gd name="T18" fmla="*/ 0 w 146"/>
                <a:gd name="T19" fmla="*/ 0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5"/>
                <a:gd name="T32" fmla="*/ 146 w 146"/>
                <a:gd name="T33" fmla="*/ 185 h 1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5">
                  <a:moveTo>
                    <a:pt x="89" y="176"/>
                  </a:moveTo>
                  <a:lnTo>
                    <a:pt x="44" y="185"/>
                  </a:lnTo>
                  <a:lnTo>
                    <a:pt x="146" y="185"/>
                  </a:lnTo>
                  <a:lnTo>
                    <a:pt x="146" y="0"/>
                  </a:lnTo>
                  <a:lnTo>
                    <a:pt x="44" y="0"/>
                  </a:lnTo>
                  <a:lnTo>
                    <a:pt x="0" y="9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0" y="9"/>
                  </a:lnTo>
                  <a:lnTo>
                    <a:pt x="89" y="17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2" name="Freeform 682"/>
            <p:cNvSpPr>
              <a:spLocks/>
            </p:cNvSpPr>
            <p:nvPr/>
          </p:nvSpPr>
          <p:spPr bwMode="auto">
            <a:xfrm>
              <a:off x="3246" y="144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3"/>
                  </a:lnTo>
                  <a:lnTo>
                    <a:pt x="192" y="167"/>
                  </a:lnTo>
                  <a:lnTo>
                    <a:pt x="103" y="0"/>
                  </a:lnTo>
                  <a:lnTo>
                    <a:pt x="0" y="47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70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3" name="Freeform 683"/>
            <p:cNvSpPr>
              <a:spLocks/>
            </p:cNvSpPr>
            <p:nvPr/>
          </p:nvSpPr>
          <p:spPr bwMode="auto">
            <a:xfrm>
              <a:off x="3237" y="144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4" name="Freeform 684"/>
            <p:cNvSpPr>
              <a:spLocks/>
            </p:cNvSpPr>
            <p:nvPr/>
          </p:nvSpPr>
          <p:spPr bwMode="auto">
            <a:xfrm>
              <a:off x="3220" y="1446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5" name="Freeform 685"/>
            <p:cNvSpPr>
              <a:spLocks/>
            </p:cNvSpPr>
            <p:nvPr/>
          </p:nvSpPr>
          <p:spPr bwMode="auto">
            <a:xfrm>
              <a:off x="3203" y="144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6" name="Freeform 686"/>
            <p:cNvSpPr>
              <a:spLocks/>
            </p:cNvSpPr>
            <p:nvPr/>
          </p:nvSpPr>
          <p:spPr bwMode="auto">
            <a:xfrm>
              <a:off x="3181" y="1446"/>
              <a:ext cx="22" cy="27"/>
            </a:xfrm>
            <a:custGeom>
              <a:avLst/>
              <a:gdLst>
                <a:gd name="T0" fmla="*/ 0 w 133"/>
                <a:gd name="T1" fmla="*/ 0 h 187"/>
                <a:gd name="T2" fmla="*/ 0 w 133"/>
                <a:gd name="T3" fmla="*/ 0 h 187"/>
                <a:gd name="T4" fmla="*/ 0 w 133"/>
                <a:gd name="T5" fmla="*/ 0 h 187"/>
                <a:gd name="T6" fmla="*/ 0 w 133"/>
                <a:gd name="T7" fmla="*/ 0 h 187"/>
                <a:gd name="T8" fmla="*/ 0 w 133"/>
                <a:gd name="T9" fmla="*/ 0 h 187"/>
                <a:gd name="T10" fmla="*/ 0 w 133"/>
                <a:gd name="T11" fmla="*/ 0 h 187"/>
                <a:gd name="T12" fmla="*/ 0 w 133"/>
                <a:gd name="T13" fmla="*/ 0 h 187"/>
                <a:gd name="T14" fmla="*/ 0 w 133"/>
                <a:gd name="T15" fmla="*/ 0 h 187"/>
                <a:gd name="T16" fmla="*/ 0 w 133"/>
                <a:gd name="T17" fmla="*/ 0 h 187"/>
                <a:gd name="T18" fmla="*/ 0 w 13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187"/>
                <a:gd name="T32" fmla="*/ 133 w 13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187">
                  <a:moveTo>
                    <a:pt x="63" y="182"/>
                  </a:moveTo>
                  <a:lnTo>
                    <a:pt x="31" y="187"/>
                  </a:lnTo>
                  <a:lnTo>
                    <a:pt x="133" y="187"/>
                  </a:lnTo>
                  <a:lnTo>
                    <a:pt x="133" y="0"/>
                  </a:lnTo>
                  <a:lnTo>
                    <a:pt x="31" y="0"/>
                  </a:lnTo>
                  <a:lnTo>
                    <a:pt x="0" y="6"/>
                  </a:lnTo>
                  <a:lnTo>
                    <a:pt x="31" y="0"/>
                  </a:lnTo>
                  <a:lnTo>
                    <a:pt x="15" y="2"/>
                  </a:lnTo>
                  <a:lnTo>
                    <a:pt x="0" y="6"/>
                  </a:lnTo>
                  <a:lnTo>
                    <a:pt x="63" y="18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7" name="Freeform 687"/>
            <p:cNvSpPr>
              <a:spLocks/>
            </p:cNvSpPr>
            <p:nvPr/>
          </p:nvSpPr>
          <p:spPr bwMode="auto">
            <a:xfrm>
              <a:off x="3156" y="1447"/>
              <a:ext cx="35" cy="32"/>
            </a:xfrm>
            <a:custGeom>
              <a:avLst/>
              <a:gdLst>
                <a:gd name="T0" fmla="*/ 0 w 216"/>
                <a:gd name="T1" fmla="*/ 0 h 228"/>
                <a:gd name="T2" fmla="*/ 0 w 216"/>
                <a:gd name="T3" fmla="*/ 0 h 228"/>
                <a:gd name="T4" fmla="*/ 0 w 216"/>
                <a:gd name="T5" fmla="*/ 0 h 228"/>
                <a:gd name="T6" fmla="*/ 0 w 216"/>
                <a:gd name="T7" fmla="*/ 0 h 228"/>
                <a:gd name="T8" fmla="*/ 0 w 216"/>
                <a:gd name="T9" fmla="*/ 0 h 228"/>
                <a:gd name="T10" fmla="*/ 0 w 216"/>
                <a:gd name="T11" fmla="*/ 0 h 228"/>
                <a:gd name="T12" fmla="*/ 0 w 216"/>
                <a:gd name="T13" fmla="*/ 0 h 228"/>
                <a:gd name="T14" fmla="*/ 0 w 216"/>
                <a:gd name="T15" fmla="*/ 0 h 228"/>
                <a:gd name="T16" fmla="*/ 0 w 216"/>
                <a:gd name="T17" fmla="*/ 0 h 228"/>
                <a:gd name="T18" fmla="*/ 0 w 216"/>
                <a:gd name="T19" fmla="*/ 0 h 2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"/>
                <a:gd name="T31" fmla="*/ 0 h 228"/>
                <a:gd name="T32" fmla="*/ 216 w 216"/>
                <a:gd name="T33" fmla="*/ 228 h 2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" h="228">
                  <a:moveTo>
                    <a:pt x="32" y="228"/>
                  </a:moveTo>
                  <a:lnTo>
                    <a:pt x="64" y="223"/>
                  </a:lnTo>
                  <a:lnTo>
                    <a:pt x="216" y="176"/>
                  </a:lnTo>
                  <a:lnTo>
                    <a:pt x="153" y="0"/>
                  </a:lnTo>
                  <a:lnTo>
                    <a:pt x="0" y="47"/>
                  </a:lnTo>
                  <a:lnTo>
                    <a:pt x="32" y="41"/>
                  </a:lnTo>
                  <a:lnTo>
                    <a:pt x="32" y="228"/>
                  </a:lnTo>
                  <a:lnTo>
                    <a:pt x="49" y="228"/>
                  </a:lnTo>
                  <a:lnTo>
                    <a:pt x="64" y="223"/>
                  </a:lnTo>
                  <a:lnTo>
                    <a:pt x="32" y="22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8" name="Freeform 688"/>
            <p:cNvSpPr>
              <a:spLocks/>
            </p:cNvSpPr>
            <p:nvPr/>
          </p:nvSpPr>
          <p:spPr bwMode="auto">
            <a:xfrm>
              <a:off x="3144" y="145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39" name="Freeform 689"/>
            <p:cNvSpPr>
              <a:spLocks/>
            </p:cNvSpPr>
            <p:nvPr/>
          </p:nvSpPr>
          <p:spPr bwMode="auto">
            <a:xfrm>
              <a:off x="3127" y="145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0" name="Freeform 690"/>
            <p:cNvSpPr>
              <a:spLocks/>
            </p:cNvSpPr>
            <p:nvPr/>
          </p:nvSpPr>
          <p:spPr bwMode="auto">
            <a:xfrm>
              <a:off x="3103" y="1453"/>
              <a:ext cx="24" cy="26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0" y="177"/>
                  </a:moveTo>
                  <a:lnTo>
                    <a:pt x="45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0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1" name="Freeform 691"/>
            <p:cNvSpPr>
              <a:spLocks/>
            </p:cNvSpPr>
            <p:nvPr/>
          </p:nvSpPr>
          <p:spPr bwMode="auto">
            <a:xfrm>
              <a:off x="3086" y="1454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0" y="213"/>
                  </a:lnTo>
                  <a:lnTo>
                    <a:pt x="191" y="166"/>
                  </a:lnTo>
                  <a:lnTo>
                    <a:pt x="101" y="0"/>
                  </a:lnTo>
                  <a:lnTo>
                    <a:pt x="0" y="46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0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2" name="Freeform 692"/>
            <p:cNvSpPr>
              <a:spLocks/>
            </p:cNvSpPr>
            <p:nvPr/>
          </p:nvSpPr>
          <p:spPr bwMode="auto">
            <a:xfrm>
              <a:off x="3076" y="1459"/>
              <a:ext cx="17" cy="27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3" name="Freeform 693"/>
            <p:cNvSpPr>
              <a:spLocks/>
            </p:cNvSpPr>
            <p:nvPr/>
          </p:nvSpPr>
          <p:spPr bwMode="auto">
            <a:xfrm>
              <a:off x="3060" y="1459"/>
              <a:ext cx="16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4" name="Freeform 694"/>
            <p:cNvSpPr>
              <a:spLocks/>
            </p:cNvSpPr>
            <p:nvPr/>
          </p:nvSpPr>
          <p:spPr bwMode="auto">
            <a:xfrm>
              <a:off x="3035" y="1459"/>
              <a:ext cx="25" cy="27"/>
            </a:xfrm>
            <a:custGeom>
              <a:avLst/>
              <a:gdLst>
                <a:gd name="T0" fmla="*/ 0 w 146"/>
                <a:gd name="T1" fmla="*/ 0 h 187"/>
                <a:gd name="T2" fmla="*/ 0 w 146"/>
                <a:gd name="T3" fmla="*/ 0 h 187"/>
                <a:gd name="T4" fmla="*/ 0 w 146"/>
                <a:gd name="T5" fmla="*/ 0 h 187"/>
                <a:gd name="T6" fmla="*/ 0 w 146"/>
                <a:gd name="T7" fmla="*/ 0 h 187"/>
                <a:gd name="T8" fmla="*/ 0 w 146"/>
                <a:gd name="T9" fmla="*/ 0 h 187"/>
                <a:gd name="T10" fmla="*/ 0 w 146"/>
                <a:gd name="T11" fmla="*/ 0 h 187"/>
                <a:gd name="T12" fmla="*/ 0 w 146"/>
                <a:gd name="T13" fmla="*/ 0 h 187"/>
                <a:gd name="T14" fmla="*/ 0 w 146"/>
                <a:gd name="T15" fmla="*/ 0 h 187"/>
                <a:gd name="T16" fmla="*/ 0 w 146"/>
                <a:gd name="T17" fmla="*/ 0 h 187"/>
                <a:gd name="T18" fmla="*/ 0 w 14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7"/>
                <a:gd name="T32" fmla="*/ 146 w 14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7">
                  <a:moveTo>
                    <a:pt x="89" y="177"/>
                  </a:moveTo>
                  <a:lnTo>
                    <a:pt x="45" y="187"/>
                  </a:lnTo>
                  <a:lnTo>
                    <a:pt x="146" y="187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89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5" name="Freeform 695"/>
            <p:cNvSpPr>
              <a:spLocks/>
            </p:cNvSpPr>
            <p:nvPr/>
          </p:nvSpPr>
          <p:spPr bwMode="auto">
            <a:xfrm>
              <a:off x="3018" y="1461"/>
              <a:ext cx="32" cy="32"/>
            </a:xfrm>
            <a:custGeom>
              <a:avLst/>
              <a:gdLst>
                <a:gd name="T0" fmla="*/ 0 w 191"/>
                <a:gd name="T1" fmla="*/ 0 h 223"/>
                <a:gd name="T2" fmla="*/ 0 w 191"/>
                <a:gd name="T3" fmla="*/ 0 h 223"/>
                <a:gd name="T4" fmla="*/ 0 w 191"/>
                <a:gd name="T5" fmla="*/ 0 h 223"/>
                <a:gd name="T6" fmla="*/ 0 w 191"/>
                <a:gd name="T7" fmla="*/ 0 h 223"/>
                <a:gd name="T8" fmla="*/ 0 w 191"/>
                <a:gd name="T9" fmla="*/ 0 h 223"/>
                <a:gd name="T10" fmla="*/ 0 w 191"/>
                <a:gd name="T11" fmla="*/ 0 h 223"/>
                <a:gd name="T12" fmla="*/ 0 w 191"/>
                <a:gd name="T13" fmla="*/ 0 h 223"/>
                <a:gd name="T14" fmla="*/ 0 w 191"/>
                <a:gd name="T15" fmla="*/ 0 h 223"/>
                <a:gd name="T16" fmla="*/ 0 w 191"/>
                <a:gd name="T17" fmla="*/ 0 h 223"/>
                <a:gd name="T18" fmla="*/ 0 w 191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223"/>
                <a:gd name="T32" fmla="*/ 191 w 191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223">
                  <a:moveTo>
                    <a:pt x="45" y="223"/>
                  </a:moveTo>
                  <a:lnTo>
                    <a:pt x="90" y="214"/>
                  </a:lnTo>
                  <a:lnTo>
                    <a:pt x="191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0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6" name="Freeform 696"/>
            <p:cNvSpPr>
              <a:spLocks/>
            </p:cNvSpPr>
            <p:nvPr/>
          </p:nvSpPr>
          <p:spPr bwMode="auto">
            <a:xfrm>
              <a:off x="3017" y="1466"/>
              <a:ext cx="9" cy="27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7" name="Freeform 697"/>
            <p:cNvSpPr>
              <a:spLocks/>
            </p:cNvSpPr>
            <p:nvPr/>
          </p:nvSpPr>
          <p:spPr bwMode="auto">
            <a:xfrm>
              <a:off x="2993" y="1466"/>
              <a:ext cx="24" cy="27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1" y="177"/>
                  </a:moveTo>
                  <a:lnTo>
                    <a:pt x="45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5" y="0"/>
                  </a:lnTo>
                  <a:lnTo>
                    <a:pt x="0" y="11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8" name="Freeform 698"/>
            <p:cNvSpPr>
              <a:spLocks/>
            </p:cNvSpPr>
            <p:nvPr/>
          </p:nvSpPr>
          <p:spPr bwMode="auto">
            <a:xfrm>
              <a:off x="2976" y="146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5" y="223"/>
                  </a:moveTo>
                  <a:lnTo>
                    <a:pt x="91" y="213"/>
                  </a:lnTo>
                  <a:lnTo>
                    <a:pt x="192" y="166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6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49" name="Freeform 699"/>
            <p:cNvSpPr>
              <a:spLocks/>
            </p:cNvSpPr>
            <p:nvPr/>
          </p:nvSpPr>
          <p:spPr bwMode="auto">
            <a:xfrm>
              <a:off x="2967" y="1473"/>
              <a:ext cx="17" cy="26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0" name="Freeform 700"/>
            <p:cNvSpPr>
              <a:spLocks/>
            </p:cNvSpPr>
            <p:nvPr/>
          </p:nvSpPr>
          <p:spPr bwMode="auto">
            <a:xfrm>
              <a:off x="2950" y="1473"/>
              <a:ext cx="17" cy="26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1" name="Freeform 701"/>
            <p:cNvSpPr>
              <a:spLocks/>
            </p:cNvSpPr>
            <p:nvPr/>
          </p:nvSpPr>
          <p:spPr bwMode="auto">
            <a:xfrm>
              <a:off x="2921" y="1473"/>
              <a:ext cx="29" cy="26"/>
            </a:xfrm>
            <a:custGeom>
              <a:avLst/>
              <a:gdLst>
                <a:gd name="T0" fmla="*/ 0 w 173"/>
                <a:gd name="T1" fmla="*/ 0 h 187"/>
                <a:gd name="T2" fmla="*/ 0 w 173"/>
                <a:gd name="T3" fmla="*/ 0 h 187"/>
                <a:gd name="T4" fmla="*/ 0 w 173"/>
                <a:gd name="T5" fmla="*/ 0 h 187"/>
                <a:gd name="T6" fmla="*/ 0 w 173"/>
                <a:gd name="T7" fmla="*/ 0 h 187"/>
                <a:gd name="T8" fmla="*/ 0 w 173"/>
                <a:gd name="T9" fmla="*/ 0 h 187"/>
                <a:gd name="T10" fmla="*/ 0 w 173"/>
                <a:gd name="T11" fmla="*/ 0 h 187"/>
                <a:gd name="T12" fmla="*/ 0 w 173"/>
                <a:gd name="T13" fmla="*/ 0 h 187"/>
                <a:gd name="T14" fmla="*/ 0 w 173"/>
                <a:gd name="T15" fmla="*/ 0 h 187"/>
                <a:gd name="T16" fmla="*/ 0 w 173"/>
                <a:gd name="T17" fmla="*/ 0 h 187"/>
                <a:gd name="T18" fmla="*/ 0 w 17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187"/>
                <a:gd name="T32" fmla="*/ 173 w 17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187">
                  <a:moveTo>
                    <a:pt x="144" y="160"/>
                  </a:moveTo>
                  <a:lnTo>
                    <a:pt x="72" y="187"/>
                  </a:lnTo>
                  <a:lnTo>
                    <a:pt x="173" y="187"/>
                  </a:lnTo>
                  <a:lnTo>
                    <a:pt x="173" y="0"/>
                  </a:lnTo>
                  <a:lnTo>
                    <a:pt x="72" y="0"/>
                  </a:lnTo>
                  <a:lnTo>
                    <a:pt x="0" y="27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144" y="16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2" name="Freeform 702"/>
            <p:cNvSpPr>
              <a:spLocks/>
            </p:cNvSpPr>
            <p:nvPr/>
          </p:nvSpPr>
          <p:spPr bwMode="auto">
            <a:xfrm>
              <a:off x="2912" y="1476"/>
              <a:ext cx="33" cy="30"/>
            </a:xfrm>
            <a:custGeom>
              <a:avLst/>
              <a:gdLst>
                <a:gd name="T0" fmla="*/ 0 w 194"/>
                <a:gd name="T1" fmla="*/ 0 h 207"/>
                <a:gd name="T2" fmla="*/ 0 w 194"/>
                <a:gd name="T3" fmla="*/ 0 h 207"/>
                <a:gd name="T4" fmla="*/ 0 w 194"/>
                <a:gd name="T5" fmla="*/ 0 h 207"/>
                <a:gd name="T6" fmla="*/ 0 w 194"/>
                <a:gd name="T7" fmla="*/ 0 h 207"/>
                <a:gd name="T8" fmla="*/ 0 w 194"/>
                <a:gd name="T9" fmla="*/ 0 h 207"/>
                <a:gd name="T10" fmla="*/ 0 w 194"/>
                <a:gd name="T11" fmla="*/ 0 h 207"/>
                <a:gd name="T12" fmla="*/ 0 w 194"/>
                <a:gd name="T13" fmla="*/ 0 h 207"/>
                <a:gd name="T14" fmla="*/ 0 w 194"/>
                <a:gd name="T15" fmla="*/ 0 h 207"/>
                <a:gd name="T16" fmla="*/ 0 w 194"/>
                <a:gd name="T17" fmla="*/ 0 h 207"/>
                <a:gd name="T18" fmla="*/ 0 w 194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7"/>
                <a:gd name="T32" fmla="*/ 194 w 194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7">
                  <a:moveTo>
                    <a:pt x="71" y="207"/>
                  </a:moveTo>
                  <a:lnTo>
                    <a:pt x="143" y="179"/>
                  </a:lnTo>
                  <a:lnTo>
                    <a:pt x="194" y="133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71" y="20"/>
                  </a:lnTo>
                  <a:lnTo>
                    <a:pt x="71" y="207"/>
                  </a:lnTo>
                  <a:lnTo>
                    <a:pt x="113" y="207"/>
                  </a:lnTo>
                  <a:lnTo>
                    <a:pt x="143" y="179"/>
                  </a:lnTo>
                  <a:lnTo>
                    <a:pt x="71" y="20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3" name="Freeform 703"/>
            <p:cNvSpPr>
              <a:spLocks/>
            </p:cNvSpPr>
            <p:nvPr/>
          </p:nvSpPr>
          <p:spPr bwMode="auto">
            <a:xfrm>
              <a:off x="2908" y="1479"/>
              <a:ext cx="16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187"/>
                <a:gd name="T29" fmla="*/ 101 w 10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187">
                  <a:moveTo>
                    <a:pt x="0" y="187"/>
                  </a:moveTo>
                  <a:lnTo>
                    <a:pt x="0" y="187"/>
                  </a:lnTo>
                  <a:lnTo>
                    <a:pt x="101" y="18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4" name="Freeform 704"/>
            <p:cNvSpPr>
              <a:spLocks/>
            </p:cNvSpPr>
            <p:nvPr/>
          </p:nvSpPr>
          <p:spPr bwMode="auto">
            <a:xfrm>
              <a:off x="2883" y="1479"/>
              <a:ext cx="25" cy="27"/>
            </a:xfrm>
            <a:custGeom>
              <a:avLst/>
              <a:gdLst>
                <a:gd name="T0" fmla="*/ 0 w 147"/>
                <a:gd name="T1" fmla="*/ 0 h 187"/>
                <a:gd name="T2" fmla="*/ 0 w 147"/>
                <a:gd name="T3" fmla="*/ 0 h 187"/>
                <a:gd name="T4" fmla="*/ 0 w 147"/>
                <a:gd name="T5" fmla="*/ 0 h 187"/>
                <a:gd name="T6" fmla="*/ 0 w 147"/>
                <a:gd name="T7" fmla="*/ 0 h 187"/>
                <a:gd name="T8" fmla="*/ 0 w 147"/>
                <a:gd name="T9" fmla="*/ 0 h 187"/>
                <a:gd name="T10" fmla="*/ 0 w 147"/>
                <a:gd name="T11" fmla="*/ 0 h 187"/>
                <a:gd name="T12" fmla="*/ 0 w 147"/>
                <a:gd name="T13" fmla="*/ 0 h 187"/>
                <a:gd name="T14" fmla="*/ 0 w 147"/>
                <a:gd name="T15" fmla="*/ 0 h 187"/>
                <a:gd name="T16" fmla="*/ 0 w 147"/>
                <a:gd name="T17" fmla="*/ 0 h 187"/>
                <a:gd name="T18" fmla="*/ 0 w 147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87"/>
                <a:gd name="T32" fmla="*/ 147 w 147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87">
                  <a:moveTo>
                    <a:pt x="91" y="177"/>
                  </a:moveTo>
                  <a:lnTo>
                    <a:pt x="45" y="187"/>
                  </a:lnTo>
                  <a:lnTo>
                    <a:pt x="147" y="187"/>
                  </a:lnTo>
                  <a:lnTo>
                    <a:pt x="147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5" name="Freeform 705"/>
            <p:cNvSpPr>
              <a:spLocks/>
            </p:cNvSpPr>
            <p:nvPr/>
          </p:nvSpPr>
          <p:spPr bwMode="auto">
            <a:xfrm>
              <a:off x="2866" y="1481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5" y="223"/>
                  </a:moveTo>
                  <a:lnTo>
                    <a:pt x="91" y="214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5" y="37"/>
                  </a:lnTo>
                  <a:lnTo>
                    <a:pt x="45" y="223"/>
                  </a:lnTo>
                  <a:lnTo>
                    <a:pt x="69" y="223"/>
                  </a:lnTo>
                  <a:lnTo>
                    <a:pt x="91" y="214"/>
                  </a:lnTo>
                  <a:lnTo>
                    <a:pt x="45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6" name="Freeform 706"/>
            <p:cNvSpPr>
              <a:spLocks/>
            </p:cNvSpPr>
            <p:nvPr/>
          </p:nvSpPr>
          <p:spPr bwMode="auto">
            <a:xfrm>
              <a:off x="2865" y="1486"/>
              <a:ext cx="9" cy="27"/>
            </a:xfrm>
            <a:custGeom>
              <a:avLst/>
              <a:gdLst>
                <a:gd name="T0" fmla="*/ 0 w 51"/>
                <a:gd name="T1" fmla="*/ 0 h 186"/>
                <a:gd name="T2" fmla="*/ 0 w 51"/>
                <a:gd name="T3" fmla="*/ 0 h 186"/>
                <a:gd name="T4" fmla="*/ 0 w 51"/>
                <a:gd name="T5" fmla="*/ 0 h 186"/>
                <a:gd name="T6" fmla="*/ 0 w 51"/>
                <a:gd name="T7" fmla="*/ 0 h 186"/>
                <a:gd name="T8" fmla="*/ 0 w 51"/>
                <a:gd name="T9" fmla="*/ 0 h 186"/>
                <a:gd name="T10" fmla="*/ 0 w 51"/>
                <a:gd name="T11" fmla="*/ 0 h 186"/>
                <a:gd name="T12" fmla="*/ 0 w 51"/>
                <a:gd name="T13" fmla="*/ 0 h 186"/>
                <a:gd name="T14" fmla="*/ 0 w 51"/>
                <a:gd name="T15" fmla="*/ 0 h 186"/>
                <a:gd name="T16" fmla="*/ 0 w 51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6"/>
                <a:gd name="T29" fmla="*/ 51 w 51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6">
                  <a:moveTo>
                    <a:pt x="0" y="186"/>
                  </a:moveTo>
                  <a:lnTo>
                    <a:pt x="0" y="186"/>
                  </a:lnTo>
                  <a:lnTo>
                    <a:pt x="51" y="186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7" name="Freeform 707"/>
            <p:cNvSpPr>
              <a:spLocks/>
            </p:cNvSpPr>
            <p:nvPr/>
          </p:nvSpPr>
          <p:spPr bwMode="auto">
            <a:xfrm>
              <a:off x="2841" y="1486"/>
              <a:ext cx="24" cy="27"/>
            </a:xfrm>
            <a:custGeom>
              <a:avLst/>
              <a:gdLst>
                <a:gd name="T0" fmla="*/ 0 w 146"/>
                <a:gd name="T1" fmla="*/ 0 h 186"/>
                <a:gd name="T2" fmla="*/ 0 w 146"/>
                <a:gd name="T3" fmla="*/ 0 h 186"/>
                <a:gd name="T4" fmla="*/ 0 w 146"/>
                <a:gd name="T5" fmla="*/ 0 h 186"/>
                <a:gd name="T6" fmla="*/ 0 w 146"/>
                <a:gd name="T7" fmla="*/ 0 h 186"/>
                <a:gd name="T8" fmla="*/ 0 w 146"/>
                <a:gd name="T9" fmla="*/ 0 h 186"/>
                <a:gd name="T10" fmla="*/ 0 w 146"/>
                <a:gd name="T11" fmla="*/ 0 h 186"/>
                <a:gd name="T12" fmla="*/ 0 w 146"/>
                <a:gd name="T13" fmla="*/ 0 h 186"/>
                <a:gd name="T14" fmla="*/ 0 w 146"/>
                <a:gd name="T15" fmla="*/ 0 h 186"/>
                <a:gd name="T16" fmla="*/ 0 w 146"/>
                <a:gd name="T17" fmla="*/ 0 h 186"/>
                <a:gd name="T18" fmla="*/ 0 w 146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86"/>
                <a:gd name="T32" fmla="*/ 146 w 146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86">
                  <a:moveTo>
                    <a:pt x="91" y="177"/>
                  </a:moveTo>
                  <a:lnTo>
                    <a:pt x="45" y="186"/>
                  </a:lnTo>
                  <a:lnTo>
                    <a:pt x="146" y="186"/>
                  </a:lnTo>
                  <a:lnTo>
                    <a:pt x="146" y="0"/>
                  </a:lnTo>
                  <a:lnTo>
                    <a:pt x="45" y="0"/>
                  </a:lnTo>
                  <a:lnTo>
                    <a:pt x="0" y="10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91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8" name="Freeform 708"/>
            <p:cNvSpPr>
              <a:spLocks/>
            </p:cNvSpPr>
            <p:nvPr/>
          </p:nvSpPr>
          <p:spPr bwMode="auto">
            <a:xfrm>
              <a:off x="2824" y="1487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4" y="223"/>
                  </a:moveTo>
                  <a:lnTo>
                    <a:pt x="90" y="213"/>
                  </a:lnTo>
                  <a:lnTo>
                    <a:pt x="192" y="167"/>
                  </a:lnTo>
                  <a:lnTo>
                    <a:pt x="101" y="0"/>
                  </a:lnTo>
                  <a:lnTo>
                    <a:pt x="0" y="47"/>
                  </a:lnTo>
                  <a:lnTo>
                    <a:pt x="44" y="36"/>
                  </a:lnTo>
                  <a:lnTo>
                    <a:pt x="44" y="223"/>
                  </a:lnTo>
                  <a:lnTo>
                    <a:pt x="68" y="223"/>
                  </a:lnTo>
                  <a:lnTo>
                    <a:pt x="90" y="21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59" name="Freeform 709"/>
            <p:cNvSpPr>
              <a:spLocks/>
            </p:cNvSpPr>
            <p:nvPr/>
          </p:nvSpPr>
          <p:spPr bwMode="auto">
            <a:xfrm>
              <a:off x="2823" y="1493"/>
              <a:ext cx="8" cy="26"/>
            </a:xfrm>
            <a:custGeom>
              <a:avLst/>
              <a:gdLst>
                <a:gd name="T0" fmla="*/ 0 w 50"/>
                <a:gd name="T1" fmla="*/ 0 h 187"/>
                <a:gd name="T2" fmla="*/ 0 w 50"/>
                <a:gd name="T3" fmla="*/ 0 h 187"/>
                <a:gd name="T4" fmla="*/ 0 w 50"/>
                <a:gd name="T5" fmla="*/ 0 h 187"/>
                <a:gd name="T6" fmla="*/ 0 w 50"/>
                <a:gd name="T7" fmla="*/ 0 h 187"/>
                <a:gd name="T8" fmla="*/ 0 w 50"/>
                <a:gd name="T9" fmla="*/ 0 h 187"/>
                <a:gd name="T10" fmla="*/ 0 w 50"/>
                <a:gd name="T11" fmla="*/ 0 h 187"/>
                <a:gd name="T12" fmla="*/ 0 w 50"/>
                <a:gd name="T13" fmla="*/ 0 h 187"/>
                <a:gd name="T14" fmla="*/ 0 w 50"/>
                <a:gd name="T15" fmla="*/ 0 h 187"/>
                <a:gd name="T16" fmla="*/ 0 w 50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87"/>
                <a:gd name="T29" fmla="*/ 50 w 50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87">
                  <a:moveTo>
                    <a:pt x="0" y="187"/>
                  </a:moveTo>
                  <a:lnTo>
                    <a:pt x="0" y="187"/>
                  </a:lnTo>
                  <a:lnTo>
                    <a:pt x="50" y="18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0" name="Freeform 710"/>
            <p:cNvSpPr>
              <a:spLocks/>
            </p:cNvSpPr>
            <p:nvPr/>
          </p:nvSpPr>
          <p:spPr bwMode="auto">
            <a:xfrm>
              <a:off x="2794" y="1493"/>
              <a:ext cx="29" cy="26"/>
            </a:xfrm>
            <a:custGeom>
              <a:avLst/>
              <a:gdLst>
                <a:gd name="T0" fmla="*/ 0 w 173"/>
                <a:gd name="T1" fmla="*/ 0 h 187"/>
                <a:gd name="T2" fmla="*/ 0 w 173"/>
                <a:gd name="T3" fmla="*/ 0 h 187"/>
                <a:gd name="T4" fmla="*/ 0 w 173"/>
                <a:gd name="T5" fmla="*/ 0 h 187"/>
                <a:gd name="T6" fmla="*/ 0 w 173"/>
                <a:gd name="T7" fmla="*/ 0 h 187"/>
                <a:gd name="T8" fmla="*/ 0 w 173"/>
                <a:gd name="T9" fmla="*/ 0 h 187"/>
                <a:gd name="T10" fmla="*/ 0 w 173"/>
                <a:gd name="T11" fmla="*/ 0 h 187"/>
                <a:gd name="T12" fmla="*/ 0 w 173"/>
                <a:gd name="T13" fmla="*/ 0 h 187"/>
                <a:gd name="T14" fmla="*/ 0 w 173"/>
                <a:gd name="T15" fmla="*/ 0 h 187"/>
                <a:gd name="T16" fmla="*/ 0 w 173"/>
                <a:gd name="T17" fmla="*/ 0 h 187"/>
                <a:gd name="T18" fmla="*/ 0 w 17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187"/>
                <a:gd name="T32" fmla="*/ 173 w 17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187">
                  <a:moveTo>
                    <a:pt x="143" y="160"/>
                  </a:moveTo>
                  <a:lnTo>
                    <a:pt x="71" y="187"/>
                  </a:lnTo>
                  <a:lnTo>
                    <a:pt x="173" y="187"/>
                  </a:lnTo>
                  <a:lnTo>
                    <a:pt x="173" y="0"/>
                  </a:lnTo>
                  <a:lnTo>
                    <a:pt x="71" y="0"/>
                  </a:lnTo>
                  <a:lnTo>
                    <a:pt x="0" y="27"/>
                  </a:lnTo>
                  <a:lnTo>
                    <a:pt x="71" y="0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143" y="16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1" name="Freeform 711"/>
            <p:cNvSpPr>
              <a:spLocks/>
            </p:cNvSpPr>
            <p:nvPr/>
          </p:nvSpPr>
          <p:spPr bwMode="auto">
            <a:xfrm>
              <a:off x="2786" y="1496"/>
              <a:ext cx="32" cy="30"/>
            </a:xfrm>
            <a:custGeom>
              <a:avLst/>
              <a:gdLst>
                <a:gd name="T0" fmla="*/ 0 w 194"/>
                <a:gd name="T1" fmla="*/ 0 h 207"/>
                <a:gd name="T2" fmla="*/ 0 w 194"/>
                <a:gd name="T3" fmla="*/ 0 h 207"/>
                <a:gd name="T4" fmla="*/ 0 w 194"/>
                <a:gd name="T5" fmla="*/ 0 h 207"/>
                <a:gd name="T6" fmla="*/ 0 w 194"/>
                <a:gd name="T7" fmla="*/ 0 h 207"/>
                <a:gd name="T8" fmla="*/ 0 w 194"/>
                <a:gd name="T9" fmla="*/ 0 h 207"/>
                <a:gd name="T10" fmla="*/ 0 w 194"/>
                <a:gd name="T11" fmla="*/ 0 h 207"/>
                <a:gd name="T12" fmla="*/ 0 w 194"/>
                <a:gd name="T13" fmla="*/ 0 h 207"/>
                <a:gd name="T14" fmla="*/ 0 w 194"/>
                <a:gd name="T15" fmla="*/ 0 h 207"/>
                <a:gd name="T16" fmla="*/ 0 w 194"/>
                <a:gd name="T17" fmla="*/ 0 h 207"/>
                <a:gd name="T18" fmla="*/ 0 w 194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7"/>
                <a:gd name="T32" fmla="*/ 194 w 194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7">
                  <a:moveTo>
                    <a:pt x="73" y="207"/>
                  </a:moveTo>
                  <a:lnTo>
                    <a:pt x="144" y="180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3" y="20"/>
                  </a:lnTo>
                  <a:lnTo>
                    <a:pt x="73" y="207"/>
                  </a:lnTo>
                  <a:lnTo>
                    <a:pt x="114" y="207"/>
                  </a:lnTo>
                  <a:lnTo>
                    <a:pt x="144" y="180"/>
                  </a:lnTo>
                  <a:lnTo>
                    <a:pt x="73" y="20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2" name="Freeform 712"/>
            <p:cNvSpPr>
              <a:spLocks/>
            </p:cNvSpPr>
            <p:nvPr/>
          </p:nvSpPr>
          <p:spPr bwMode="auto">
            <a:xfrm>
              <a:off x="2769" y="1499"/>
              <a:ext cx="29" cy="27"/>
            </a:xfrm>
            <a:custGeom>
              <a:avLst/>
              <a:gdLst>
                <a:gd name="T0" fmla="*/ 0 w 174"/>
                <a:gd name="T1" fmla="*/ 0 h 187"/>
                <a:gd name="T2" fmla="*/ 0 w 174"/>
                <a:gd name="T3" fmla="*/ 0 h 187"/>
                <a:gd name="T4" fmla="*/ 0 w 174"/>
                <a:gd name="T5" fmla="*/ 0 h 187"/>
                <a:gd name="T6" fmla="*/ 0 w 174"/>
                <a:gd name="T7" fmla="*/ 0 h 187"/>
                <a:gd name="T8" fmla="*/ 0 w 174"/>
                <a:gd name="T9" fmla="*/ 0 h 187"/>
                <a:gd name="T10" fmla="*/ 0 w 174"/>
                <a:gd name="T11" fmla="*/ 0 h 187"/>
                <a:gd name="T12" fmla="*/ 0 w 174"/>
                <a:gd name="T13" fmla="*/ 0 h 187"/>
                <a:gd name="T14" fmla="*/ 0 w 174"/>
                <a:gd name="T15" fmla="*/ 0 h 187"/>
                <a:gd name="T16" fmla="*/ 0 w 174"/>
                <a:gd name="T17" fmla="*/ 0 h 187"/>
                <a:gd name="T18" fmla="*/ 0 w 174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187"/>
                <a:gd name="T32" fmla="*/ 174 w 174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187">
                  <a:moveTo>
                    <a:pt x="143" y="160"/>
                  </a:moveTo>
                  <a:lnTo>
                    <a:pt x="71" y="187"/>
                  </a:lnTo>
                  <a:lnTo>
                    <a:pt x="174" y="187"/>
                  </a:lnTo>
                  <a:lnTo>
                    <a:pt x="174" y="0"/>
                  </a:lnTo>
                  <a:lnTo>
                    <a:pt x="71" y="0"/>
                  </a:lnTo>
                  <a:lnTo>
                    <a:pt x="0" y="27"/>
                  </a:lnTo>
                  <a:lnTo>
                    <a:pt x="71" y="0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143" y="16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3" name="Freeform 713"/>
            <p:cNvSpPr>
              <a:spLocks/>
            </p:cNvSpPr>
            <p:nvPr/>
          </p:nvSpPr>
          <p:spPr bwMode="auto">
            <a:xfrm>
              <a:off x="2760" y="1503"/>
              <a:ext cx="33" cy="30"/>
            </a:xfrm>
            <a:custGeom>
              <a:avLst/>
              <a:gdLst>
                <a:gd name="T0" fmla="*/ 0 w 194"/>
                <a:gd name="T1" fmla="*/ 0 h 206"/>
                <a:gd name="T2" fmla="*/ 0 w 194"/>
                <a:gd name="T3" fmla="*/ 0 h 206"/>
                <a:gd name="T4" fmla="*/ 0 w 194"/>
                <a:gd name="T5" fmla="*/ 0 h 206"/>
                <a:gd name="T6" fmla="*/ 0 w 194"/>
                <a:gd name="T7" fmla="*/ 0 h 206"/>
                <a:gd name="T8" fmla="*/ 0 w 194"/>
                <a:gd name="T9" fmla="*/ 0 h 206"/>
                <a:gd name="T10" fmla="*/ 0 w 194"/>
                <a:gd name="T11" fmla="*/ 0 h 206"/>
                <a:gd name="T12" fmla="*/ 0 w 194"/>
                <a:gd name="T13" fmla="*/ 0 h 206"/>
                <a:gd name="T14" fmla="*/ 0 w 194"/>
                <a:gd name="T15" fmla="*/ 0 h 206"/>
                <a:gd name="T16" fmla="*/ 0 w 194"/>
                <a:gd name="T17" fmla="*/ 0 h 206"/>
                <a:gd name="T18" fmla="*/ 0 w 19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6"/>
                <a:gd name="T32" fmla="*/ 194 w 19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6">
                  <a:moveTo>
                    <a:pt x="73" y="206"/>
                  </a:moveTo>
                  <a:lnTo>
                    <a:pt x="144" y="179"/>
                  </a:lnTo>
                  <a:lnTo>
                    <a:pt x="194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3" y="20"/>
                  </a:lnTo>
                  <a:lnTo>
                    <a:pt x="73" y="206"/>
                  </a:lnTo>
                  <a:lnTo>
                    <a:pt x="115" y="206"/>
                  </a:lnTo>
                  <a:lnTo>
                    <a:pt x="144" y="179"/>
                  </a:lnTo>
                  <a:lnTo>
                    <a:pt x="73" y="20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4" name="Freeform 714"/>
            <p:cNvSpPr>
              <a:spLocks/>
            </p:cNvSpPr>
            <p:nvPr/>
          </p:nvSpPr>
          <p:spPr bwMode="auto">
            <a:xfrm>
              <a:off x="2755" y="1506"/>
              <a:ext cx="17" cy="27"/>
            </a:xfrm>
            <a:custGeom>
              <a:avLst/>
              <a:gdLst>
                <a:gd name="T0" fmla="*/ 0 w 103"/>
                <a:gd name="T1" fmla="*/ 0 h 186"/>
                <a:gd name="T2" fmla="*/ 0 w 103"/>
                <a:gd name="T3" fmla="*/ 0 h 186"/>
                <a:gd name="T4" fmla="*/ 0 w 103"/>
                <a:gd name="T5" fmla="*/ 0 h 186"/>
                <a:gd name="T6" fmla="*/ 0 w 103"/>
                <a:gd name="T7" fmla="*/ 0 h 186"/>
                <a:gd name="T8" fmla="*/ 0 w 103"/>
                <a:gd name="T9" fmla="*/ 0 h 186"/>
                <a:gd name="T10" fmla="*/ 0 w 103"/>
                <a:gd name="T11" fmla="*/ 0 h 186"/>
                <a:gd name="T12" fmla="*/ 0 w 103"/>
                <a:gd name="T13" fmla="*/ 0 h 186"/>
                <a:gd name="T14" fmla="*/ 0 w 103"/>
                <a:gd name="T15" fmla="*/ 0 h 186"/>
                <a:gd name="T16" fmla="*/ 0 w 103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"/>
                <a:gd name="T28" fmla="*/ 0 h 186"/>
                <a:gd name="T29" fmla="*/ 103 w 103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" h="186">
                  <a:moveTo>
                    <a:pt x="0" y="186"/>
                  </a:moveTo>
                  <a:lnTo>
                    <a:pt x="0" y="186"/>
                  </a:lnTo>
                  <a:lnTo>
                    <a:pt x="103" y="186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5" name="Freeform 715"/>
            <p:cNvSpPr>
              <a:spLocks/>
            </p:cNvSpPr>
            <p:nvPr/>
          </p:nvSpPr>
          <p:spPr bwMode="auto">
            <a:xfrm>
              <a:off x="2740" y="1506"/>
              <a:ext cx="15" cy="27"/>
            </a:xfrm>
            <a:custGeom>
              <a:avLst/>
              <a:gdLst>
                <a:gd name="T0" fmla="*/ 0 w 95"/>
                <a:gd name="T1" fmla="*/ 0 h 186"/>
                <a:gd name="T2" fmla="*/ 0 w 95"/>
                <a:gd name="T3" fmla="*/ 0 h 186"/>
                <a:gd name="T4" fmla="*/ 0 w 95"/>
                <a:gd name="T5" fmla="*/ 0 h 186"/>
                <a:gd name="T6" fmla="*/ 0 w 95"/>
                <a:gd name="T7" fmla="*/ 0 h 186"/>
                <a:gd name="T8" fmla="*/ 0 w 95"/>
                <a:gd name="T9" fmla="*/ 0 h 186"/>
                <a:gd name="T10" fmla="*/ 0 w 95"/>
                <a:gd name="T11" fmla="*/ 0 h 186"/>
                <a:gd name="T12" fmla="*/ 0 w 95"/>
                <a:gd name="T13" fmla="*/ 0 h 186"/>
                <a:gd name="T14" fmla="*/ 0 w 95"/>
                <a:gd name="T15" fmla="*/ 0 h 186"/>
                <a:gd name="T16" fmla="*/ 0 w 95"/>
                <a:gd name="T17" fmla="*/ 0 h 186"/>
                <a:gd name="T18" fmla="*/ 0 w 95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"/>
                <a:gd name="T31" fmla="*/ 0 h 186"/>
                <a:gd name="T32" fmla="*/ 95 w 95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" h="186">
                  <a:moveTo>
                    <a:pt x="90" y="177"/>
                  </a:moveTo>
                  <a:lnTo>
                    <a:pt x="44" y="186"/>
                  </a:lnTo>
                  <a:lnTo>
                    <a:pt x="95" y="186"/>
                  </a:lnTo>
                  <a:lnTo>
                    <a:pt x="95" y="0"/>
                  </a:lnTo>
                  <a:lnTo>
                    <a:pt x="44" y="0"/>
                  </a:lnTo>
                  <a:lnTo>
                    <a:pt x="0" y="10"/>
                  </a:lnTo>
                  <a:lnTo>
                    <a:pt x="44" y="0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90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6" name="Freeform 716"/>
            <p:cNvSpPr>
              <a:spLocks/>
            </p:cNvSpPr>
            <p:nvPr/>
          </p:nvSpPr>
          <p:spPr bwMode="auto">
            <a:xfrm>
              <a:off x="2723" y="1507"/>
              <a:ext cx="31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3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7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7" name="Freeform 717"/>
            <p:cNvSpPr>
              <a:spLocks/>
            </p:cNvSpPr>
            <p:nvPr/>
          </p:nvSpPr>
          <p:spPr bwMode="auto">
            <a:xfrm>
              <a:off x="2722" y="1513"/>
              <a:ext cx="8" cy="26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8" name="Freeform 718"/>
            <p:cNvSpPr>
              <a:spLocks/>
            </p:cNvSpPr>
            <p:nvPr/>
          </p:nvSpPr>
          <p:spPr bwMode="auto">
            <a:xfrm>
              <a:off x="2706" y="1513"/>
              <a:ext cx="16" cy="26"/>
            </a:xfrm>
            <a:custGeom>
              <a:avLst/>
              <a:gdLst>
                <a:gd name="T0" fmla="*/ 0 w 96"/>
                <a:gd name="T1" fmla="*/ 0 h 187"/>
                <a:gd name="T2" fmla="*/ 0 w 96"/>
                <a:gd name="T3" fmla="*/ 0 h 187"/>
                <a:gd name="T4" fmla="*/ 0 w 96"/>
                <a:gd name="T5" fmla="*/ 0 h 187"/>
                <a:gd name="T6" fmla="*/ 0 w 96"/>
                <a:gd name="T7" fmla="*/ 0 h 187"/>
                <a:gd name="T8" fmla="*/ 0 w 96"/>
                <a:gd name="T9" fmla="*/ 0 h 187"/>
                <a:gd name="T10" fmla="*/ 0 w 96"/>
                <a:gd name="T11" fmla="*/ 0 h 187"/>
                <a:gd name="T12" fmla="*/ 0 w 96"/>
                <a:gd name="T13" fmla="*/ 0 h 187"/>
                <a:gd name="T14" fmla="*/ 0 w 96"/>
                <a:gd name="T15" fmla="*/ 0 h 187"/>
                <a:gd name="T16" fmla="*/ 0 w 96"/>
                <a:gd name="T17" fmla="*/ 0 h 187"/>
                <a:gd name="T18" fmla="*/ 0 w 96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187"/>
                <a:gd name="T32" fmla="*/ 96 w 96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187">
                  <a:moveTo>
                    <a:pt x="90" y="178"/>
                  </a:moveTo>
                  <a:lnTo>
                    <a:pt x="46" y="187"/>
                  </a:lnTo>
                  <a:lnTo>
                    <a:pt x="96" y="187"/>
                  </a:lnTo>
                  <a:lnTo>
                    <a:pt x="96" y="0"/>
                  </a:lnTo>
                  <a:lnTo>
                    <a:pt x="46" y="0"/>
                  </a:lnTo>
                  <a:lnTo>
                    <a:pt x="0" y="11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90" y="17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69" name="Freeform 719"/>
            <p:cNvSpPr>
              <a:spLocks/>
            </p:cNvSpPr>
            <p:nvPr/>
          </p:nvSpPr>
          <p:spPr bwMode="auto">
            <a:xfrm>
              <a:off x="2689" y="1514"/>
              <a:ext cx="32" cy="32"/>
            </a:xfrm>
            <a:custGeom>
              <a:avLst/>
              <a:gdLst>
                <a:gd name="T0" fmla="*/ 0 w 192"/>
                <a:gd name="T1" fmla="*/ 0 h 223"/>
                <a:gd name="T2" fmla="*/ 0 w 192"/>
                <a:gd name="T3" fmla="*/ 0 h 223"/>
                <a:gd name="T4" fmla="*/ 0 w 192"/>
                <a:gd name="T5" fmla="*/ 0 h 223"/>
                <a:gd name="T6" fmla="*/ 0 w 192"/>
                <a:gd name="T7" fmla="*/ 0 h 223"/>
                <a:gd name="T8" fmla="*/ 0 w 192"/>
                <a:gd name="T9" fmla="*/ 0 h 223"/>
                <a:gd name="T10" fmla="*/ 0 w 192"/>
                <a:gd name="T11" fmla="*/ 0 h 223"/>
                <a:gd name="T12" fmla="*/ 0 w 192"/>
                <a:gd name="T13" fmla="*/ 0 h 223"/>
                <a:gd name="T14" fmla="*/ 0 w 192"/>
                <a:gd name="T15" fmla="*/ 0 h 223"/>
                <a:gd name="T16" fmla="*/ 0 w 192"/>
                <a:gd name="T17" fmla="*/ 0 h 223"/>
                <a:gd name="T18" fmla="*/ 0 w 192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23"/>
                <a:gd name="T32" fmla="*/ 192 w 192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23">
                  <a:moveTo>
                    <a:pt x="46" y="223"/>
                  </a:moveTo>
                  <a:lnTo>
                    <a:pt x="91" y="213"/>
                  </a:lnTo>
                  <a:lnTo>
                    <a:pt x="192" y="167"/>
                  </a:lnTo>
                  <a:lnTo>
                    <a:pt x="102" y="0"/>
                  </a:lnTo>
                  <a:lnTo>
                    <a:pt x="0" y="45"/>
                  </a:lnTo>
                  <a:lnTo>
                    <a:pt x="46" y="36"/>
                  </a:lnTo>
                  <a:lnTo>
                    <a:pt x="46" y="223"/>
                  </a:lnTo>
                  <a:lnTo>
                    <a:pt x="69" y="223"/>
                  </a:lnTo>
                  <a:lnTo>
                    <a:pt x="91" y="213"/>
                  </a:lnTo>
                  <a:lnTo>
                    <a:pt x="46" y="22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0" name="Freeform 720"/>
            <p:cNvSpPr>
              <a:spLocks/>
            </p:cNvSpPr>
            <p:nvPr/>
          </p:nvSpPr>
          <p:spPr bwMode="auto">
            <a:xfrm>
              <a:off x="2676" y="1519"/>
              <a:ext cx="24" cy="27"/>
            </a:xfrm>
            <a:custGeom>
              <a:avLst/>
              <a:gdLst>
                <a:gd name="T0" fmla="*/ 0 w 144"/>
                <a:gd name="T1" fmla="*/ 0 h 187"/>
                <a:gd name="T2" fmla="*/ 0 w 144"/>
                <a:gd name="T3" fmla="*/ 0 h 187"/>
                <a:gd name="T4" fmla="*/ 0 w 144"/>
                <a:gd name="T5" fmla="*/ 0 h 187"/>
                <a:gd name="T6" fmla="*/ 0 w 144"/>
                <a:gd name="T7" fmla="*/ 0 h 187"/>
                <a:gd name="T8" fmla="*/ 0 w 144"/>
                <a:gd name="T9" fmla="*/ 0 h 187"/>
                <a:gd name="T10" fmla="*/ 0 w 144"/>
                <a:gd name="T11" fmla="*/ 0 h 187"/>
                <a:gd name="T12" fmla="*/ 0 w 144"/>
                <a:gd name="T13" fmla="*/ 0 h 187"/>
                <a:gd name="T14" fmla="*/ 0 w 144"/>
                <a:gd name="T15" fmla="*/ 0 h 187"/>
                <a:gd name="T16" fmla="*/ 0 w 144"/>
                <a:gd name="T17" fmla="*/ 0 h 187"/>
                <a:gd name="T18" fmla="*/ 0 w 144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87"/>
                <a:gd name="T32" fmla="*/ 144 w 144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87">
                  <a:moveTo>
                    <a:pt x="144" y="160"/>
                  </a:moveTo>
                  <a:lnTo>
                    <a:pt x="73" y="187"/>
                  </a:lnTo>
                  <a:lnTo>
                    <a:pt x="123" y="187"/>
                  </a:lnTo>
                  <a:lnTo>
                    <a:pt x="123" y="0"/>
                  </a:lnTo>
                  <a:lnTo>
                    <a:pt x="73" y="0"/>
                  </a:lnTo>
                  <a:lnTo>
                    <a:pt x="0" y="27"/>
                  </a:lnTo>
                  <a:lnTo>
                    <a:pt x="73" y="0"/>
                  </a:lnTo>
                  <a:lnTo>
                    <a:pt x="31" y="0"/>
                  </a:lnTo>
                  <a:lnTo>
                    <a:pt x="0" y="27"/>
                  </a:lnTo>
                  <a:lnTo>
                    <a:pt x="144" y="16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1" name="Freeform 721"/>
            <p:cNvSpPr>
              <a:spLocks/>
            </p:cNvSpPr>
            <p:nvPr/>
          </p:nvSpPr>
          <p:spPr bwMode="auto">
            <a:xfrm>
              <a:off x="2668" y="1523"/>
              <a:ext cx="32" cy="30"/>
            </a:xfrm>
            <a:custGeom>
              <a:avLst/>
              <a:gdLst>
                <a:gd name="T0" fmla="*/ 0 w 194"/>
                <a:gd name="T1" fmla="*/ 0 h 206"/>
                <a:gd name="T2" fmla="*/ 0 w 194"/>
                <a:gd name="T3" fmla="*/ 0 h 206"/>
                <a:gd name="T4" fmla="*/ 0 w 194"/>
                <a:gd name="T5" fmla="*/ 0 h 206"/>
                <a:gd name="T6" fmla="*/ 0 w 194"/>
                <a:gd name="T7" fmla="*/ 0 h 206"/>
                <a:gd name="T8" fmla="*/ 0 w 194"/>
                <a:gd name="T9" fmla="*/ 0 h 206"/>
                <a:gd name="T10" fmla="*/ 0 w 194"/>
                <a:gd name="T11" fmla="*/ 0 h 206"/>
                <a:gd name="T12" fmla="*/ 0 w 194"/>
                <a:gd name="T13" fmla="*/ 0 h 206"/>
                <a:gd name="T14" fmla="*/ 0 w 194"/>
                <a:gd name="T15" fmla="*/ 0 h 206"/>
                <a:gd name="T16" fmla="*/ 0 w 194"/>
                <a:gd name="T17" fmla="*/ 0 h 206"/>
                <a:gd name="T18" fmla="*/ 0 w 19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6"/>
                <a:gd name="T32" fmla="*/ 194 w 19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6">
                  <a:moveTo>
                    <a:pt x="72" y="206"/>
                  </a:moveTo>
                  <a:lnTo>
                    <a:pt x="143" y="179"/>
                  </a:lnTo>
                  <a:lnTo>
                    <a:pt x="194" y="133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72" y="20"/>
                  </a:lnTo>
                  <a:lnTo>
                    <a:pt x="72" y="206"/>
                  </a:lnTo>
                  <a:lnTo>
                    <a:pt x="114" y="206"/>
                  </a:lnTo>
                  <a:lnTo>
                    <a:pt x="143" y="179"/>
                  </a:lnTo>
                  <a:lnTo>
                    <a:pt x="72" y="20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2" name="Freeform 722"/>
            <p:cNvSpPr>
              <a:spLocks/>
            </p:cNvSpPr>
            <p:nvPr/>
          </p:nvSpPr>
          <p:spPr bwMode="auto">
            <a:xfrm>
              <a:off x="2659" y="1526"/>
              <a:ext cx="24" cy="27"/>
            </a:xfrm>
            <a:custGeom>
              <a:avLst/>
              <a:gdLst>
                <a:gd name="T0" fmla="*/ 0 w 143"/>
                <a:gd name="T1" fmla="*/ 0 h 186"/>
                <a:gd name="T2" fmla="*/ 0 w 143"/>
                <a:gd name="T3" fmla="*/ 0 h 186"/>
                <a:gd name="T4" fmla="*/ 0 w 143"/>
                <a:gd name="T5" fmla="*/ 0 h 186"/>
                <a:gd name="T6" fmla="*/ 0 w 143"/>
                <a:gd name="T7" fmla="*/ 0 h 186"/>
                <a:gd name="T8" fmla="*/ 0 w 143"/>
                <a:gd name="T9" fmla="*/ 0 h 186"/>
                <a:gd name="T10" fmla="*/ 0 w 143"/>
                <a:gd name="T11" fmla="*/ 0 h 186"/>
                <a:gd name="T12" fmla="*/ 0 w 143"/>
                <a:gd name="T13" fmla="*/ 0 h 186"/>
                <a:gd name="T14" fmla="*/ 0 w 143"/>
                <a:gd name="T15" fmla="*/ 0 h 186"/>
                <a:gd name="T16" fmla="*/ 0 w 143"/>
                <a:gd name="T17" fmla="*/ 0 h 186"/>
                <a:gd name="T18" fmla="*/ 0 w 143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186"/>
                <a:gd name="T32" fmla="*/ 143 w 143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186">
                  <a:moveTo>
                    <a:pt x="143" y="159"/>
                  </a:moveTo>
                  <a:lnTo>
                    <a:pt x="72" y="186"/>
                  </a:lnTo>
                  <a:lnTo>
                    <a:pt x="123" y="186"/>
                  </a:lnTo>
                  <a:lnTo>
                    <a:pt x="123" y="0"/>
                  </a:lnTo>
                  <a:lnTo>
                    <a:pt x="72" y="0"/>
                  </a:lnTo>
                  <a:lnTo>
                    <a:pt x="0" y="27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143" y="15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3" name="Freeform 723"/>
            <p:cNvSpPr>
              <a:spLocks/>
            </p:cNvSpPr>
            <p:nvPr/>
          </p:nvSpPr>
          <p:spPr bwMode="auto">
            <a:xfrm>
              <a:off x="2651" y="1530"/>
              <a:ext cx="32" cy="29"/>
            </a:xfrm>
            <a:custGeom>
              <a:avLst/>
              <a:gdLst>
                <a:gd name="T0" fmla="*/ 0 w 194"/>
                <a:gd name="T1" fmla="*/ 0 h 206"/>
                <a:gd name="T2" fmla="*/ 0 w 194"/>
                <a:gd name="T3" fmla="*/ 0 h 206"/>
                <a:gd name="T4" fmla="*/ 0 w 194"/>
                <a:gd name="T5" fmla="*/ 0 h 206"/>
                <a:gd name="T6" fmla="*/ 0 w 194"/>
                <a:gd name="T7" fmla="*/ 0 h 206"/>
                <a:gd name="T8" fmla="*/ 0 w 194"/>
                <a:gd name="T9" fmla="*/ 0 h 206"/>
                <a:gd name="T10" fmla="*/ 0 w 194"/>
                <a:gd name="T11" fmla="*/ 0 h 206"/>
                <a:gd name="T12" fmla="*/ 0 w 194"/>
                <a:gd name="T13" fmla="*/ 0 h 206"/>
                <a:gd name="T14" fmla="*/ 0 w 194"/>
                <a:gd name="T15" fmla="*/ 0 h 206"/>
                <a:gd name="T16" fmla="*/ 0 w 194"/>
                <a:gd name="T17" fmla="*/ 0 h 206"/>
                <a:gd name="T18" fmla="*/ 0 w 19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6"/>
                <a:gd name="T32" fmla="*/ 194 w 19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6">
                  <a:moveTo>
                    <a:pt x="73" y="206"/>
                  </a:moveTo>
                  <a:lnTo>
                    <a:pt x="144" y="179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3" y="19"/>
                  </a:lnTo>
                  <a:lnTo>
                    <a:pt x="73" y="206"/>
                  </a:lnTo>
                  <a:lnTo>
                    <a:pt x="115" y="206"/>
                  </a:lnTo>
                  <a:lnTo>
                    <a:pt x="144" y="179"/>
                  </a:lnTo>
                  <a:lnTo>
                    <a:pt x="73" y="20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4" name="Freeform 724"/>
            <p:cNvSpPr>
              <a:spLocks/>
            </p:cNvSpPr>
            <p:nvPr/>
          </p:nvSpPr>
          <p:spPr bwMode="auto">
            <a:xfrm>
              <a:off x="2646" y="1533"/>
              <a:ext cx="17" cy="26"/>
            </a:xfrm>
            <a:custGeom>
              <a:avLst/>
              <a:gdLst>
                <a:gd name="T0" fmla="*/ 0 w 102"/>
                <a:gd name="T1" fmla="*/ 0 h 187"/>
                <a:gd name="T2" fmla="*/ 0 w 102"/>
                <a:gd name="T3" fmla="*/ 0 h 187"/>
                <a:gd name="T4" fmla="*/ 0 w 102"/>
                <a:gd name="T5" fmla="*/ 0 h 187"/>
                <a:gd name="T6" fmla="*/ 0 w 102"/>
                <a:gd name="T7" fmla="*/ 0 h 187"/>
                <a:gd name="T8" fmla="*/ 0 w 102"/>
                <a:gd name="T9" fmla="*/ 0 h 187"/>
                <a:gd name="T10" fmla="*/ 0 w 102"/>
                <a:gd name="T11" fmla="*/ 0 h 187"/>
                <a:gd name="T12" fmla="*/ 0 w 102"/>
                <a:gd name="T13" fmla="*/ 0 h 187"/>
                <a:gd name="T14" fmla="*/ 0 w 102"/>
                <a:gd name="T15" fmla="*/ 0 h 187"/>
                <a:gd name="T16" fmla="*/ 0 w 102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187"/>
                <a:gd name="T29" fmla="*/ 102 w 102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187">
                  <a:moveTo>
                    <a:pt x="0" y="187"/>
                  </a:moveTo>
                  <a:lnTo>
                    <a:pt x="0" y="187"/>
                  </a:lnTo>
                  <a:lnTo>
                    <a:pt x="102" y="187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5" name="Freeform 725"/>
            <p:cNvSpPr>
              <a:spLocks/>
            </p:cNvSpPr>
            <p:nvPr/>
          </p:nvSpPr>
          <p:spPr bwMode="auto">
            <a:xfrm>
              <a:off x="2625" y="1533"/>
              <a:ext cx="24" cy="26"/>
            </a:xfrm>
            <a:custGeom>
              <a:avLst/>
              <a:gdLst>
                <a:gd name="T0" fmla="*/ 0 w 144"/>
                <a:gd name="T1" fmla="*/ 0 h 187"/>
                <a:gd name="T2" fmla="*/ 0 w 144"/>
                <a:gd name="T3" fmla="*/ 0 h 187"/>
                <a:gd name="T4" fmla="*/ 0 w 144"/>
                <a:gd name="T5" fmla="*/ 0 h 187"/>
                <a:gd name="T6" fmla="*/ 0 w 144"/>
                <a:gd name="T7" fmla="*/ 0 h 187"/>
                <a:gd name="T8" fmla="*/ 0 w 144"/>
                <a:gd name="T9" fmla="*/ 0 h 187"/>
                <a:gd name="T10" fmla="*/ 0 w 144"/>
                <a:gd name="T11" fmla="*/ 0 h 187"/>
                <a:gd name="T12" fmla="*/ 0 w 144"/>
                <a:gd name="T13" fmla="*/ 0 h 187"/>
                <a:gd name="T14" fmla="*/ 0 w 144"/>
                <a:gd name="T15" fmla="*/ 0 h 187"/>
                <a:gd name="T16" fmla="*/ 0 w 144"/>
                <a:gd name="T17" fmla="*/ 0 h 187"/>
                <a:gd name="T18" fmla="*/ 0 w 144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87"/>
                <a:gd name="T32" fmla="*/ 144 w 144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87">
                  <a:moveTo>
                    <a:pt x="144" y="160"/>
                  </a:moveTo>
                  <a:lnTo>
                    <a:pt x="72" y="187"/>
                  </a:lnTo>
                  <a:lnTo>
                    <a:pt x="123" y="187"/>
                  </a:lnTo>
                  <a:lnTo>
                    <a:pt x="123" y="0"/>
                  </a:lnTo>
                  <a:lnTo>
                    <a:pt x="72" y="0"/>
                  </a:lnTo>
                  <a:lnTo>
                    <a:pt x="0" y="28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8"/>
                  </a:lnTo>
                  <a:lnTo>
                    <a:pt x="144" y="16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6" name="Freeform 726"/>
            <p:cNvSpPr>
              <a:spLocks/>
            </p:cNvSpPr>
            <p:nvPr/>
          </p:nvSpPr>
          <p:spPr bwMode="auto">
            <a:xfrm>
              <a:off x="2617" y="1537"/>
              <a:ext cx="32" cy="29"/>
            </a:xfrm>
            <a:custGeom>
              <a:avLst/>
              <a:gdLst>
                <a:gd name="T0" fmla="*/ 0 w 194"/>
                <a:gd name="T1" fmla="*/ 0 h 206"/>
                <a:gd name="T2" fmla="*/ 0 w 194"/>
                <a:gd name="T3" fmla="*/ 0 h 206"/>
                <a:gd name="T4" fmla="*/ 0 w 194"/>
                <a:gd name="T5" fmla="*/ 0 h 206"/>
                <a:gd name="T6" fmla="*/ 0 w 194"/>
                <a:gd name="T7" fmla="*/ 0 h 206"/>
                <a:gd name="T8" fmla="*/ 0 w 194"/>
                <a:gd name="T9" fmla="*/ 0 h 206"/>
                <a:gd name="T10" fmla="*/ 0 w 194"/>
                <a:gd name="T11" fmla="*/ 0 h 206"/>
                <a:gd name="T12" fmla="*/ 0 w 194"/>
                <a:gd name="T13" fmla="*/ 0 h 206"/>
                <a:gd name="T14" fmla="*/ 0 w 194"/>
                <a:gd name="T15" fmla="*/ 0 h 206"/>
                <a:gd name="T16" fmla="*/ 0 w 194"/>
                <a:gd name="T17" fmla="*/ 0 h 206"/>
                <a:gd name="T18" fmla="*/ 0 w 19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6"/>
                <a:gd name="T32" fmla="*/ 194 w 19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6">
                  <a:moveTo>
                    <a:pt x="72" y="206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6"/>
                  </a:lnTo>
                  <a:lnTo>
                    <a:pt x="72" y="19"/>
                  </a:lnTo>
                  <a:lnTo>
                    <a:pt x="72" y="206"/>
                  </a:lnTo>
                  <a:lnTo>
                    <a:pt x="114" y="206"/>
                  </a:lnTo>
                  <a:lnTo>
                    <a:pt x="143" y="179"/>
                  </a:lnTo>
                  <a:lnTo>
                    <a:pt x="72" y="20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7" name="Freeform 727"/>
            <p:cNvSpPr>
              <a:spLocks/>
            </p:cNvSpPr>
            <p:nvPr/>
          </p:nvSpPr>
          <p:spPr bwMode="auto">
            <a:xfrm>
              <a:off x="2620" y="1539"/>
              <a:ext cx="9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187"/>
                <a:gd name="T20" fmla="*/ 51 w 51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187">
                  <a:moveTo>
                    <a:pt x="0" y="93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8" name="Freeform 728"/>
            <p:cNvSpPr>
              <a:spLocks/>
            </p:cNvSpPr>
            <p:nvPr/>
          </p:nvSpPr>
          <p:spPr bwMode="auto">
            <a:xfrm>
              <a:off x="2603" y="1546"/>
              <a:ext cx="34" cy="27"/>
            </a:xfrm>
            <a:custGeom>
              <a:avLst/>
              <a:gdLst>
                <a:gd name="T0" fmla="*/ 0 w 202"/>
                <a:gd name="T1" fmla="*/ 0 h 187"/>
                <a:gd name="T2" fmla="*/ 0 w 202"/>
                <a:gd name="T3" fmla="*/ 0 h 187"/>
                <a:gd name="T4" fmla="*/ 0 w 202"/>
                <a:gd name="T5" fmla="*/ 0 h 187"/>
                <a:gd name="T6" fmla="*/ 0 w 202"/>
                <a:gd name="T7" fmla="*/ 0 h 187"/>
                <a:gd name="T8" fmla="*/ 0 w 202"/>
                <a:gd name="T9" fmla="*/ 0 h 187"/>
                <a:gd name="T10" fmla="*/ 0 w 202"/>
                <a:gd name="T11" fmla="*/ 0 h 187"/>
                <a:gd name="T12" fmla="*/ 0 w 202"/>
                <a:gd name="T13" fmla="*/ 0 h 187"/>
                <a:gd name="T14" fmla="*/ 0 w 202"/>
                <a:gd name="T15" fmla="*/ 0 h 187"/>
                <a:gd name="T16" fmla="*/ 0 w 202"/>
                <a:gd name="T17" fmla="*/ 0 h 187"/>
                <a:gd name="T18" fmla="*/ 0 w 202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87"/>
                <a:gd name="T32" fmla="*/ 202 w 202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87">
                  <a:moveTo>
                    <a:pt x="101" y="187"/>
                  </a:moveTo>
                  <a:lnTo>
                    <a:pt x="202" y="93"/>
                  </a:lnTo>
                  <a:lnTo>
                    <a:pt x="202" y="46"/>
                  </a:lnTo>
                  <a:lnTo>
                    <a:pt x="0" y="46"/>
                  </a:lnTo>
                  <a:lnTo>
                    <a:pt x="0" y="93"/>
                  </a:lnTo>
                  <a:lnTo>
                    <a:pt x="101" y="0"/>
                  </a:lnTo>
                  <a:lnTo>
                    <a:pt x="101" y="187"/>
                  </a:lnTo>
                  <a:lnTo>
                    <a:pt x="202" y="187"/>
                  </a:lnTo>
                  <a:lnTo>
                    <a:pt x="202" y="93"/>
                  </a:lnTo>
                  <a:lnTo>
                    <a:pt x="101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79" name="Freeform 729"/>
            <p:cNvSpPr>
              <a:spLocks/>
            </p:cNvSpPr>
            <p:nvPr/>
          </p:nvSpPr>
          <p:spPr bwMode="auto">
            <a:xfrm>
              <a:off x="2620" y="154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w 101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187"/>
                <a:gd name="T32" fmla="*/ 101 w 101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lnTo>
                    <a:pt x="101" y="187"/>
                  </a:lnTo>
                  <a:lnTo>
                    <a:pt x="101" y="93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0" name="Freeform 730"/>
            <p:cNvSpPr>
              <a:spLocks/>
            </p:cNvSpPr>
            <p:nvPr/>
          </p:nvSpPr>
          <p:spPr bwMode="auto">
            <a:xfrm>
              <a:off x="2620" y="1546"/>
              <a:ext cx="17" cy="27"/>
            </a:xfrm>
            <a:custGeom>
              <a:avLst/>
              <a:gdLst>
                <a:gd name="T0" fmla="*/ 0 w 101"/>
                <a:gd name="T1" fmla="*/ 0 h 187"/>
                <a:gd name="T2" fmla="*/ 0 w 101"/>
                <a:gd name="T3" fmla="*/ 0 h 187"/>
                <a:gd name="T4" fmla="*/ 0 w 101"/>
                <a:gd name="T5" fmla="*/ 0 h 187"/>
                <a:gd name="T6" fmla="*/ 0 w 101"/>
                <a:gd name="T7" fmla="*/ 0 h 187"/>
                <a:gd name="T8" fmla="*/ 0 w 101"/>
                <a:gd name="T9" fmla="*/ 0 h 187"/>
                <a:gd name="T10" fmla="*/ 0 w 101"/>
                <a:gd name="T11" fmla="*/ 0 h 187"/>
                <a:gd name="T12" fmla="*/ 0 w 101"/>
                <a:gd name="T13" fmla="*/ 0 h 187"/>
                <a:gd name="T14" fmla="*/ 0 w 101"/>
                <a:gd name="T15" fmla="*/ 0 h 187"/>
                <a:gd name="T16" fmla="*/ 0 w 101"/>
                <a:gd name="T17" fmla="*/ 0 h 187"/>
                <a:gd name="T18" fmla="*/ 0 w 101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187"/>
                <a:gd name="T32" fmla="*/ 101 w 101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lnTo>
                    <a:pt x="101" y="187"/>
                  </a:lnTo>
                  <a:lnTo>
                    <a:pt x="101" y="93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1" name="Freeform 731"/>
            <p:cNvSpPr>
              <a:spLocks/>
            </p:cNvSpPr>
            <p:nvPr/>
          </p:nvSpPr>
          <p:spPr bwMode="auto">
            <a:xfrm>
              <a:off x="2612" y="1546"/>
              <a:ext cx="8" cy="27"/>
            </a:xfrm>
            <a:custGeom>
              <a:avLst/>
              <a:gdLst>
                <a:gd name="T0" fmla="*/ 0 w 51"/>
                <a:gd name="T1" fmla="*/ 0 h 187"/>
                <a:gd name="T2" fmla="*/ 0 w 51"/>
                <a:gd name="T3" fmla="*/ 0 h 187"/>
                <a:gd name="T4" fmla="*/ 0 w 51"/>
                <a:gd name="T5" fmla="*/ 0 h 187"/>
                <a:gd name="T6" fmla="*/ 0 w 51"/>
                <a:gd name="T7" fmla="*/ 0 h 187"/>
                <a:gd name="T8" fmla="*/ 0 w 51"/>
                <a:gd name="T9" fmla="*/ 0 h 187"/>
                <a:gd name="T10" fmla="*/ 0 w 51"/>
                <a:gd name="T11" fmla="*/ 0 h 187"/>
                <a:gd name="T12" fmla="*/ 0 w 51"/>
                <a:gd name="T13" fmla="*/ 0 h 187"/>
                <a:gd name="T14" fmla="*/ 0 w 51"/>
                <a:gd name="T15" fmla="*/ 0 h 187"/>
                <a:gd name="T16" fmla="*/ 0 w 5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87"/>
                <a:gd name="T29" fmla="*/ 51 w 5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87">
                  <a:moveTo>
                    <a:pt x="0" y="187"/>
                  </a:moveTo>
                  <a:lnTo>
                    <a:pt x="0" y="187"/>
                  </a:lnTo>
                  <a:lnTo>
                    <a:pt x="51" y="18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2" name="Freeform 732"/>
            <p:cNvSpPr>
              <a:spLocks/>
            </p:cNvSpPr>
            <p:nvPr/>
          </p:nvSpPr>
          <p:spPr bwMode="auto">
            <a:xfrm>
              <a:off x="2612" y="154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3" name="Freeform 733"/>
            <p:cNvSpPr>
              <a:spLocks/>
            </p:cNvSpPr>
            <p:nvPr/>
          </p:nvSpPr>
          <p:spPr bwMode="auto">
            <a:xfrm>
              <a:off x="2612" y="1546"/>
              <a:ext cx="1" cy="27"/>
            </a:xfrm>
            <a:custGeom>
              <a:avLst/>
              <a:gdLst>
                <a:gd name="T0" fmla="*/ 0 w 1"/>
                <a:gd name="T1" fmla="*/ 0 h 187"/>
                <a:gd name="T2" fmla="*/ 0 w 1"/>
                <a:gd name="T3" fmla="*/ 0 h 187"/>
                <a:gd name="T4" fmla="*/ 0 w 1"/>
                <a:gd name="T5" fmla="*/ 0 h 187"/>
                <a:gd name="T6" fmla="*/ 0 w 1"/>
                <a:gd name="T7" fmla="*/ 0 h 187"/>
                <a:gd name="T8" fmla="*/ 0 w 1"/>
                <a:gd name="T9" fmla="*/ 0 h 187"/>
                <a:gd name="T10" fmla="*/ 0 w 1"/>
                <a:gd name="T11" fmla="*/ 0 h 187"/>
                <a:gd name="T12" fmla="*/ 0 w 1"/>
                <a:gd name="T13" fmla="*/ 0 h 187"/>
                <a:gd name="T14" fmla="*/ 0 w 1"/>
                <a:gd name="T15" fmla="*/ 0 h 187"/>
                <a:gd name="T16" fmla="*/ 0 w 1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87"/>
                <a:gd name="T29" fmla="*/ 1 w 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87">
                  <a:moveTo>
                    <a:pt x="0" y="187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4" name="Freeform 734"/>
            <p:cNvSpPr>
              <a:spLocks/>
            </p:cNvSpPr>
            <p:nvPr/>
          </p:nvSpPr>
          <p:spPr bwMode="auto">
            <a:xfrm>
              <a:off x="2586" y="1546"/>
              <a:ext cx="34" cy="27"/>
            </a:xfrm>
            <a:custGeom>
              <a:avLst/>
              <a:gdLst>
                <a:gd name="T0" fmla="*/ 0 w 203"/>
                <a:gd name="T1" fmla="*/ 0 h 187"/>
                <a:gd name="T2" fmla="*/ 0 w 203"/>
                <a:gd name="T3" fmla="*/ 0 h 187"/>
                <a:gd name="T4" fmla="*/ 0 w 203"/>
                <a:gd name="T5" fmla="*/ 0 h 187"/>
                <a:gd name="T6" fmla="*/ 0 w 203"/>
                <a:gd name="T7" fmla="*/ 0 h 187"/>
                <a:gd name="T8" fmla="*/ 0 w 203"/>
                <a:gd name="T9" fmla="*/ 0 h 187"/>
                <a:gd name="T10" fmla="*/ 0 w 203"/>
                <a:gd name="T11" fmla="*/ 0 h 187"/>
                <a:gd name="T12" fmla="*/ 0 w 203"/>
                <a:gd name="T13" fmla="*/ 0 h 187"/>
                <a:gd name="T14" fmla="*/ 0 w 203"/>
                <a:gd name="T15" fmla="*/ 0 h 187"/>
                <a:gd name="T16" fmla="*/ 0 w 203"/>
                <a:gd name="T17" fmla="*/ 0 h 187"/>
                <a:gd name="T18" fmla="*/ 0 w 20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87"/>
                <a:gd name="T32" fmla="*/ 203 w 20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87">
                  <a:moveTo>
                    <a:pt x="203" y="93"/>
                  </a:moveTo>
                  <a:lnTo>
                    <a:pt x="102" y="187"/>
                  </a:lnTo>
                  <a:lnTo>
                    <a:pt x="152" y="187"/>
                  </a:lnTo>
                  <a:lnTo>
                    <a:pt x="152" y="0"/>
                  </a:lnTo>
                  <a:lnTo>
                    <a:pt x="102" y="0"/>
                  </a:lnTo>
                  <a:lnTo>
                    <a:pt x="0" y="93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5" name="Freeform 735"/>
            <p:cNvSpPr>
              <a:spLocks/>
            </p:cNvSpPr>
            <p:nvPr/>
          </p:nvSpPr>
          <p:spPr bwMode="auto">
            <a:xfrm>
              <a:off x="2586" y="1553"/>
              <a:ext cx="34" cy="26"/>
            </a:xfrm>
            <a:custGeom>
              <a:avLst/>
              <a:gdLst>
                <a:gd name="T0" fmla="*/ 0 w 203"/>
                <a:gd name="T1" fmla="*/ 0 h 187"/>
                <a:gd name="T2" fmla="*/ 0 w 203"/>
                <a:gd name="T3" fmla="*/ 0 h 187"/>
                <a:gd name="T4" fmla="*/ 0 w 203"/>
                <a:gd name="T5" fmla="*/ 0 h 187"/>
                <a:gd name="T6" fmla="*/ 0 w 203"/>
                <a:gd name="T7" fmla="*/ 0 h 187"/>
                <a:gd name="T8" fmla="*/ 0 w 203"/>
                <a:gd name="T9" fmla="*/ 0 h 187"/>
                <a:gd name="T10" fmla="*/ 0 w 203"/>
                <a:gd name="T11" fmla="*/ 0 h 187"/>
                <a:gd name="T12" fmla="*/ 0 w 203"/>
                <a:gd name="T13" fmla="*/ 0 h 187"/>
                <a:gd name="T14" fmla="*/ 0 w 203"/>
                <a:gd name="T15" fmla="*/ 0 h 187"/>
                <a:gd name="T16" fmla="*/ 0 w 203"/>
                <a:gd name="T17" fmla="*/ 0 h 187"/>
                <a:gd name="T18" fmla="*/ 0 w 20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87"/>
                <a:gd name="T32" fmla="*/ 203 w 20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87">
                  <a:moveTo>
                    <a:pt x="102" y="187"/>
                  </a:moveTo>
                  <a:lnTo>
                    <a:pt x="203" y="94"/>
                  </a:lnTo>
                  <a:lnTo>
                    <a:pt x="203" y="47"/>
                  </a:lnTo>
                  <a:lnTo>
                    <a:pt x="0" y="47"/>
                  </a:lnTo>
                  <a:lnTo>
                    <a:pt x="0" y="94"/>
                  </a:lnTo>
                  <a:lnTo>
                    <a:pt x="102" y="0"/>
                  </a:lnTo>
                  <a:lnTo>
                    <a:pt x="102" y="187"/>
                  </a:lnTo>
                  <a:lnTo>
                    <a:pt x="203" y="187"/>
                  </a:lnTo>
                  <a:lnTo>
                    <a:pt x="203" y="94"/>
                  </a:lnTo>
                  <a:lnTo>
                    <a:pt x="102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6" name="Freeform 736"/>
            <p:cNvSpPr>
              <a:spLocks/>
            </p:cNvSpPr>
            <p:nvPr/>
          </p:nvSpPr>
          <p:spPr bwMode="auto">
            <a:xfrm>
              <a:off x="2583" y="1553"/>
              <a:ext cx="24" cy="26"/>
            </a:xfrm>
            <a:custGeom>
              <a:avLst/>
              <a:gdLst>
                <a:gd name="T0" fmla="*/ 0 w 143"/>
                <a:gd name="T1" fmla="*/ 0 h 187"/>
                <a:gd name="T2" fmla="*/ 0 w 143"/>
                <a:gd name="T3" fmla="*/ 0 h 187"/>
                <a:gd name="T4" fmla="*/ 0 w 143"/>
                <a:gd name="T5" fmla="*/ 0 h 187"/>
                <a:gd name="T6" fmla="*/ 0 w 143"/>
                <a:gd name="T7" fmla="*/ 0 h 187"/>
                <a:gd name="T8" fmla="*/ 0 w 143"/>
                <a:gd name="T9" fmla="*/ 0 h 187"/>
                <a:gd name="T10" fmla="*/ 0 w 143"/>
                <a:gd name="T11" fmla="*/ 0 h 187"/>
                <a:gd name="T12" fmla="*/ 0 w 143"/>
                <a:gd name="T13" fmla="*/ 0 h 187"/>
                <a:gd name="T14" fmla="*/ 0 w 143"/>
                <a:gd name="T15" fmla="*/ 0 h 187"/>
                <a:gd name="T16" fmla="*/ 0 w 143"/>
                <a:gd name="T17" fmla="*/ 0 h 187"/>
                <a:gd name="T18" fmla="*/ 0 w 14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187"/>
                <a:gd name="T32" fmla="*/ 143 w 14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187">
                  <a:moveTo>
                    <a:pt x="143" y="160"/>
                  </a:moveTo>
                  <a:lnTo>
                    <a:pt x="72" y="187"/>
                  </a:lnTo>
                  <a:lnTo>
                    <a:pt x="123" y="187"/>
                  </a:lnTo>
                  <a:lnTo>
                    <a:pt x="123" y="0"/>
                  </a:lnTo>
                  <a:lnTo>
                    <a:pt x="72" y="0"/>
                  </a:lnTo>
                  <a:lnTo>
                    <a:pt x="0" y="28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8"/>
                  </a:lnTo>
                  <a:lnTo>
                    <a:pt x="143" y="16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7" name="Freeform 737"/>
            <p:cNvSpPr>
              <a:spLocks/>
            </p:cNvSpPr>
            <p:nvPr/>
          </p:nvSpPr>
          <p:spPr bwMode="auto">
            <a:xfrm>
              <a:off x="2583" y="1553"/>
              <a:ext cx="24" cy="22"/>
            </a:xfrm>
            <a:custGeom>
              <a:avLst/>
              <a:gdLst>
                <a:gd name="T0" fmla="*/ 0 w 143"/>
                <a:gd name="T1" fmla="*/ 0 h 160"/>
                <a:gd name="T2" fmla="*/ 0 w 143"/>
                <a:gd name="T3" fmla="*/ 0 h 160"/>
                <a:gd name="T4" fmla="*/ 0 w 143"/>
                <a:gd name="T5" fmla="*/ 0 h 160"/>
                <a:gd name="T6" fmla="*/ 0 w 143"/>
                <a:gd name="T7" fmla="*/ 0 h 160"/>
                <a:gd name="T8" fmla="*/ 0 w 143"/>
                <a:gd name="T9" fmla="*/ 0 h 160"/>
                <a:gd name="T10" fmla="*/ 0 w 143"/>
                <a:gd name="T11" fmla="*/ 0 h 160"/>
                <a:gd name="T12" fmla="*/ 0 w 143"/>
                <a:gd name="T13" fmla="*/ 0 h 160"/>
                <a:gd name="T14" fmla="*/ 0 w 143"/>
                <a:gd name="T15" fmla="*/ 0 h 160"/>
                <a:gd name="T16" fmla="*/ 0 w 143"/>
                <a:gd name="T17" fmla="*/ 0 h 160"/>
                <a:gd name="T18" fmla="*/ 0 w 143"/>
                <a:gd name="T19" fmla="*/ 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160"/>
                <a:gd name="T32" fmla="*/ 143 w 143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160">
                  <a:moveTo>
                    <a:pt x="143" y="160"/>
                  </a:moveTo>
                  <a:lnTo>
                    <a:pt x="72" y="94"/>
                  </a:lnTo>
                  <a:lnTo>
                    <a:pt x="0" y="28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8"/>
                  </a:lnTo>
                  <a:lnTo>
                    <a:pt x="143" y="16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8" name="Freeform 738"/>
            <p:cNvSpPr>
              <a:spLocks/>
            </p:cNvSpPr>
            <p:nvPr/>
          </p:nvSpPr>
          <p:spPr bwMode="auto">
            <a:xfrm>
              <a:off x="2583" y="1553"/>
              <a:ext cx="24" cy="22"/>
            </a:xfrm>
            <a:custGeom>
              <a:avLst/>
              <a:gdLst>
                <a:gd name="T0" fmla="*/ 0 w 143"/>
                <a:gd name="T1" fmla="*/ 0 h 160"/>
                <a:gd name="T2" fmla="*/ 0 w 143"/>
                <a:gd name="T3" fmla="*/ 0 h 160"/>
                <a:gd name="T4" fmla="*/ 0 w 143"/>
                <a:gd name="T5" fmla="*/ 0 h 160"/>
                <a:gd name="T6" fmla="*/ 0 w 143"/>
                <a:gd name="T7" fmla="*/ 0 h 160"/>
                <a:gd name="T8" fmla="*/ 0 w 143"/>
                <a:gd name="T9" fmla="*/ 0 h 160"/>
                <a:gd name="T10" fmla="*/ 0 w 143"/>
                <a:gd name="T11" fmla="*/ 0 h 160"/>
                <a:gd name="T12" fmla="*/ 0 w 143"/>
                <a:gd name="T13" fmla="*/ 0 h 160"/>
                <a:gd name="T14" fmla="*/ 0 w 143"/>
                <a:gd name="T15" fmla="*/ 0 h 160"/>
                <a:gd name="T16" fmla="*/ 0 w 143"/>
                <a:gd name="T17" fmla="*/ 0 h 160"/>
                <a:gd name="T18" fmla="*/ 0 w 143"/>
                <a:gd name="T19" fmla="*/ 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160"/>
                <a:gd name="T32" fmla="*/ 143 w 143"/>
                <a:gd name="T33" fmla="*/ 160 h 1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160">
                  <a:moveTo>
                    <a:pt x="143" y="160"/>
                  </a:moveTo>
                  <a:lnTo>
                    <a:pt x="72" y="94"/>
                  </a:lnTo>
                  <a:lnTo>
                    <a:pt x="0" y="28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8"/>
                  </a:lnTo>
                  <a:lnTo>
                    <a:pt x="143" y="16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89" name="Freeform 739"/>
            <p:cNvSpPr>
              <a:spLocks/>
            </p:cNvSpPr>
            <p:nvPr/>
          </p:nvSpPr>
          <p:spPr bwMode="auto">
            <a:xfrm>
              <a:off x="2575" y="1557"/>
              <a:ext cx="32" cy="29"/>
            </a:xfrm>
            <a:custGeom>
              <a:avLst/>
              <a:gdLst>
                <a:gd name="T0" fmla="*/ 0 w 194"/>
                <a:gd name="T1" fmla="*/ 0 h 206"/>
                <a:gd name="T2" fmla="*/ 0 w 194"/>
                <a:gd name="T3" fmla="*/ 0 h 206"/>
                <a:gd name="T4" fmla="*/ 0 w 194"/>
                <a:gd name="T5" fmla="*/ 0 h 206"/>
                <a:gd name="T6" fmla="*/ 0 w 194"/>
                <a:gd name="T7" fmla="*/ 0 h 206"/>
                <a:gd name="T8" fmla="*/ 0 w 194"/>
                <a:gd name="T9" fmla="*/ 0 h 206"/>
                <a:gd name="T10" fmla="*/ 0 w 194"/>
                <a:gd name="T11" fmla="*/ 0 h 206"/>
                <a:gd name="T12" fmla="*/ 0 w 194"/>
                <a:gd name="T13" fmla="*/ 0 h 206"/>
                <a:gd name="T14" fmla="*/ 0 w 194"/>
                <a:gd name="T15" fmla="*/ 0 h 206"/>
                <a:gd name="T16" fmla="*/ 0 w 194"/>
                <a:gd name="T17" fmla="*/ 0 h 206"/>
                <a:gd name="T18" fmla="*/ 0 w 19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6"/>
                <a:gd name="T32" fmla="*/ 194 w 19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6">
                  <a:moveTo>
                    <a:pt x="72" y="206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72" y="19"/>
                  </a:lnTo>
                  <a:lnTo>
                    <a:pt x="72" y="206"/>
                  </a:lnTo>
                  <a:lnTo>
                    <a:pt x="114" y="206"/>
                  </a:lnTo>
                  <a:lnTo>
                    <a:pt x="143" y="179"/>
                  </a:lnTo>
                  <a:lnTo>
                    <a:pt x="72" y="20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0" name="Freeform 740"/>
            <p:cNvSpPr>
              <a:spLocks/>
            </p:cNvSpPr>
            <p:nvPr/>
          </p:nvSpPr>
          <p:spPr bwMode="auto">
            <a:xfrm>
              <a:off x="2586" y="1559"/>
              <a:ext cx="12" cy="27"/>
            </a:xfrm>
            <a:custGeom>
              <a:avLst/>
              <a:gdLst>
                <a:gd name="T0" fmla="*/ 0 w 71"/>
                <a:gd name="T1" fmla="*/ 0 h 187"/>
                <a:gd name="T2" fmla="*/ 0 w 71"/>
                <a:gd name="T3" fmla="*/ 0 h 187"/>
                <a:gd name="T4" fmla="*/ 0 w 71"/>
                <a:gd name="T5" fmla="*/ 0 h 187"/>
                <a:gd name="T6" fmla="*/ 0 w 71"/>
                <a:gd name="T7" fmla="*/ 0 h 187"/>
                <a:gd name="T8" fmla="*/ 0 w 71"/>
                <a:gd name="T9" fmla="*/ 0 h 187"/>
                <a:gd name="T10" fmla="*/ 0 w 71"/>
                <a:gd name="T11" fmla="*/ 0 h 187"/>
                <a:gd name="T12" fmla="*/ 0 w 71"/>
                <a:gd name="T13" fmla="*/ 0 h 187"/>
                <a:gd name="T14" fmla="*/ 0 w 71"/>
                <a:gd name="T15" fmla="*/ 0 h 187"/>
                <a:gd name="T16" fmla="*/ 0 w 71"/>
                <a:gd name="T17" fmla="*/ 0 h 187"/>
                <a:gd name="T18" fmla="*/ 0 w 71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187"/>
                <a:gd name="T32" fmla="*/ 71 w 71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187">
                  <a:moveTo>
                    <a:pt x="0" y="187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0" y="187"/>
                  </a:lnTo>
                  <a:lnTo>
                    <a:pt x="42" y="187"/>
                  </a:lnTo>
                  <a:lnTo>
                    <a:pt x="71" y="16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1" name="Freeform 741"/>
            <p:cNvSpPr>
              <a:spLocks/>
            </p:cNvSpPr>
            <p:nvPr/>
          </p:nvSpPr>
          <p:spPr bwMode="auto">
            <a:xfrm>
              <a:off x="2561" y="1559"/>
              <a:ext cx="34" cy="27"/>
            </a:xfrm>
            <a:custGeom>
              <a:avLst/>
              <a:gdLst>
                <a:gd name="T0" fmla="*/ 0 w 203"/>
                <a:gd name="T1" fmla="*/ 0 h 187"/>
                <a:gd name="T2" fmla="*/ 0 w 203"/>
                <a:gd name="T3" fmla="*/ 0 h 187"/>
                <a:gd name="T4" fmla="*/ 0 w 203"/>
                <a:gd name="T5" fmla="*/ 0 h 187"/>
                <a:gd name="T6" fmla="*/ 0 w 203"/>
                <a:gd name="T7" fmla="*/ 0 h 187"/>
                <a:gd name="T8" fmla="*/ 0 w 203"/>
                <a:gd name="T9" fmla="*/ 0 h 187"/>
                <a:gd name="T10" fmla="*/ 0 w 203"/>
                <a:gd name="T11" fmla="*/ 0 h 187"/>
                <a:gd name="T12" fmla="*/ 0 w 203"/>
                <a:gd name="T13" fmla="*/ 0 h 187"/>
                <a:gd name="T14" fmla="*/ 0 w 203"/>
                <a:gd name="T15" fmla="*/ 0 h 187"/>
                <a:gd name="T16" fmla="*/ 0 w 203"/>
                <a:gd name="T17" fmla="*/ 0 h 187"/>
                <a:gd name="T18" fmla="*/ 0 w 20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87"/>
                <a:gd name="T32" fmla="*/ 203 w 20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87">
                  <a:moveTo>
                    <a:pt x="203" y="94"/>
                  </a:moveTo>
                  <a:lnTo>
                    <a:pt x="102" y="187"/>
                  </a:lnTo>
                  <a:lnTo>
                    <a:pt x="152" y="187"/>
                  </a:lnTo>
                  <a:lnTo>
                    <a:pt x="152" y="0"/>
                  </a:lnTo>
                  <a:lnTo>
                    <a:pt x="102" y="0"/>
                  </a:lnTo>
                  <a:lnTo>
                    <a:pt x="0" y="9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03" y="9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2" name="Freeform 742"/>
            <p:cNvSpPr>
              <a:spLocks/>
            </p:cNvSpPr>
            <p:nvPr/>
          </p:nvSpPr>
          <p:spPr bwMode="auto">
            <a:xfrm>
              <a:off x="2561" y="1566"/>
              <a:ext cx="34" cy="27"/>
            </a:xfrm>
            <a:custGeom>
              <a:avLst/>
              <a:gdLst>
                <a:gd name="T0" fmla="*/ 0 w 203"/>
                <a:gd name="T1" fmla="*/ 0 h 187"/>
                <a:gd name="T2" fmla="*/ 0 w 203"/>
                <a:gd name="T3" fmla="*/ 0 h 187"/>
                <a:gd name="T4" fmla="*/ 0 w 203"/>
                <a:gd name="T5" fmla="*/ 0 h 187"/>
                <a:gd name="T6" fmla="*/ 0 w 203"/>
                <a:gd name="T7" fmla="*/ 0 h 187"/>
                <a:gd name="T8" fmla="*/ 0 w 203"/>
                <a:gd name="T9" fmla="*/ 0 h 187"/>
                <a:gd name="T10" fmla="*/ 0 w 203"/>
                <a:gd name="T11" fmla="*/ 0 h 187"/>
                <a:gd name="T12" fmla="*/ 0 w 203"/>
                <a:gd name="T13" fmla="*/ 0 h 187"/>
                <a:gd name="T14" fmla="*/ 0 w 203"/>
                <a:gd name="T15" fmla="*/ 0 h 187"/>
                <a:gd name="T16" fmla="*/ 0 w 203"/>
                <a:gd name="T17" fmla="*/ 0 h 187"/>
                <a:gd name="T18" fmla="*/ 0 w 20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87"/>
                <a:gd name="T32" fmla="*/ 203 w 20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87">
                  <a:moveTo>
                    <a:pt x="102" y="187"/>
                  </a:moveTo>
                  <a:lnTo>
                    <a:pt x="203" y="93"/>
                  </a:lnTo>
                  <a:lnTo>
                    <a:pt x="203" y="47"/>
                  </a:lnTo>
                  <a:lnTo>
                    <a:pt x="0" y="47"/>
                  </a:lnTo>
                  <a:lnTo>
                    <a:pt x="0" y="93"/>
                  </a:lnTo>
                  <a:lnTo>
                    <a:pt x="102" y="0"/>
                  </a:lnTo>
                  <a:lnTo>
                    <a:pt x="102" y="187"/>
                  </a:lnTo>
                  <a:lnTo>
                    <a:pt x="203" y="187"/>
                  </a:lnTo>
                  <a:lnTo>
                    <a:pt x="203" y="93"/>
                  </a:lnTo>
                  <a:lnTo>
                    <a:pt x="102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3" name="Freeform 743"/>
            <p:cNvSpPr>
              <a:spLocks/>
            </p:cNvSpPr>
            <p:nvPr/>
          </p:nvSpPr>
          <p:spPr bwMode="auto">
            <a:xfrm>
              <a:off x="2553" y="1566"/>
              <a:ext cx="33" cy="27"/>
            </a:xfrm>
            <a:custGeom>
              <a:avLst/>
              <a:gdLst>
                <a:gd name="T0" fmla="*/ 0 w 202"/>
                <a:gd name="T1" fmla="*/ 0 h 187"/>
                <a:gd name="T2" fmla="*/ 0 w 202"/>
                <a:gd name="T3" fmla="*/ 0 h 187"/>
                <a:gd name="T4" fmla="*/ 0 w 202"/>
                <a:gd name="T5" fmla="*/ 0 h 187"/>
                <a:gd name="T6" fmla="*/ 0 w 202"/>
                <a:gd name="T7" fmla="*/ 0 h 187"/>
                <a:gd name="T8" fmla="*/ 0 w 202"/>
                <a:gd name="T9" fmla="*/ 0 h 187"/>
                <a:gd name="T10" fmla="*/ 0 w 202"/>
                <a:gd name="T11" fmla="*/ 0 h 187"/>
                <a:gd name="T12" fmla="*/ 0 w 202"/>
                <a:gd name="T13" fmla="*/ 0 h 187"/>
                <a:gd name="T14" fmla="*/ 0 w 202"/>
                <a:gd name="T15" fmla="*/ 0 h 187"/>
                <a:gd name="T16" fmla="*/ 0 w 202"/>
                <a:gd name="T17" fmla="*/ 0 h 187"/>
                <a:gd name="T18" fmla="*/ 0 w 202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87"/>
                <a:gd name="T32" fmla="*/ 202 w 202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87">
                  <a:moveTo>
                    <a:pt x="202" y="93"/>
                  </a:moveTo>
                  <a:lnTo>
                    <a:pt x="101" y="187"/>
                  </a:lnTo>
                  <a:lnTo>
                    <a:pt x="152" y="187"/>
                  </a:lnTo>
                  <a:lnTo>
                    <a:pt x="152" y="0"/>
                  </a:lnTo>
                  <a:lnTo>
                    <a:pt x="101" y="0"/>
                  </a:lnTo>
                  <a:lnTo>
                    <a:pt x="0" y="93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2" y="9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4" name="Freeform 744"/>
            <p:cNvSpPr>
              <a:spLocks/>
            </p:cNvSpPr>
            <p:nvPr/>
          </p:nvSpPr>
          <p:spPr bwMode="auto">
            <a:xfrm>
              <a:off x="2553" y="1573"/>
              <a:ext cx="33" cy="26"/>
            </a:xfrm>
            <a:custGeom>
              <a:avLst/>
              <a:gdLst>
                <a:gd name="T0" fmla="*/ 0 w 202"/>
                <a:gd name="T1" fmla="*/ 0 h 186"/>
                <a:gd name="T2" fmla="*/ 0 w 202"/>
                <a:gd name="T3" fmla="*/ 0 h 186"/>
                <a:gd name="T4" fmla="*/ 0 w 202"/>
                <a:gd name="T5" fmla="*/ 0 h 186"/>
                <a:gd name="T6" fmla="*/ 0 w 202"/>
                <a:gd name="T7" fmla="*/ 0 h 186"/>
                <a:gd name="T8" fmla="*/ 0 w 202"/>
                <a:gd name="T9" fmla="*/ 0 h 186"/>
                <a:gd name="T10" fmla="*/ 0 w 202"/>
                <a:gd name="T11" fmla="*/ 0 h 186"/>
                <a:gd name="T12" fmla="*/ 0 w 202"/>
                <a:gd name="T13" fmla="*/ 0 h 186"/>
                <a:gd name="T14" fmla="*/ 0 w 202"/>
                <a:gd name="T15" fmla="*/ 0 h 186"/>
                <a:gd name="T16" fmla="*/ 0 w 202"/>
                <a:gd name="T17" fmla="*/ 0 h 186"/>
                <a:gd name="T18" fmla="*/ 0 w 202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"/>
                <a:gd name="T31" fmla="*/ 0 h 186"/>
                <a:gd name="T32" fmla="*/ 202 w 202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" h="186">
                  <a:moveTo>
                    <a:pt x="101" y="186"/>
                  </a:moveTo>
                  <a:lnTo>
                    <a:pt x="202" y="93"/>
                  </a:lnTo>
                  <a:lnTo>
                    <a:pt x="202" y="46"/>
                  </a:lnTo>
                  <a:lnTo>
                    <a:pt x="0" y="46"/>
                  </a:lnTo>
                  <a:lnTo>
                    <a:pt x="0" y="93"/>
                  </a:lnTo>
                  <a:lnTo>
                    <a:pt x="101" y="0"/>
                  </a:lnTo>
                  <a:lnTo>
                    <a:pt x="101" y="186"/>
                  </a:lnTo>
                  <a:lnTo>
                    <a:pt x="202" y="186"/>
                  </a:lnTo>
                  <a:lnTo>
                    <a:pt x="202" y="93"/>
                  </a:lnTo>
                  <a:lnTo>
                    <a:pt x="101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5" name="Freeform 745"/>
            <p:cNvSpPr>
              <a:spLocks/>
            </p:cNvSpPr>
            <p:nvPr/>
          </p:nvSpPr>
          <p:spPr bwMode="auto">
            <a:xfrm>
              <a:off x="2549" y="1573"/>
              <a:ext cx="24" cy="26"/>
            </a:xfrm>
            <a:custGeom>
              <a:avLst/>
              <a:gdLst>
                <a:gd name="T0" fmla="*/ 0 w 143"/>
                <a:gd name="T1" fmla="*/ 0 h 186"/>
                <a:gd name="T2" fmla="*/ 0 w 143"/>
                <a:gd name="T3" fmla="*/ 0 h 186"/>
                <a:gd name="T4" fmla="*/ 0 w 143"/>
                <a:gd name="T5" fmla="*/ 0 h 186"/>
                <a:gd name="T6" fmla="*/ 0 w 143"/>
                <a:gd name="T7" fmla="*/ 0 h 186"/>
                <a:gd name="T8" fmla="*/ 0 w 143"/>
                <a:gd name="T9" fmla="*/ 0 h 186"/>
                <a:gd name="T10" fmla="*/ 0 w 143"/>
                <a:gd name="T11" fmla="*/ 0 h 186"/>
                <a:gd name="T12" fmla="*/ 0 w 143"/>
                <a:gd name="T13" fmla="*/ 0 h 186"/>
                <a:gd name="T14" fmla="*/ 0 w 143"/>
                <a:gd name="T15" fmla="*/ 0 h 186"/>
                <a:gd name="T16" fmla="*/ 0 w 143"/>
                <a:gd name="T17" fmla="*/ 0 h 186"/>
                <a:gd name="T18" fmla="*/ 0 w 143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186"/>
                <a:gd name="T32" fmla="*/ 143 w 143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186">
                  <a:moveTo>
                    <a:pt x="143" y="159"/>
                  </a:moveTo>
                  <a:lnTo>
                    <a:pt x="72" y="186"/>
                  </a:lnTo>
                  <a:lnTo>
                    <a:pt x="123" y="186"/>
                  </a:lnTo>
                  <a:lnTo>
                    <a:pt x="123" y="0"/>
                  </a:lnTo>
                  <a:lnTo>
                    <a:pt x="72" y="0"/>
                  </a:lnTo>
                  <a:lnTo>
                    <a:pt x="0" y="27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143" y="15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6" name="Freeform 746"/>
            <p:cNvSpPr>
              <a:spLocks/>
            </p:cNvSpPr>
            <p:nvPr/>
          </p:nvSpPr>
          <p:spPr bwMode="auto">
            <a:xfrm>
              <a:off x="2541" y="1577"/>
              <a:ext cx="32" cy="25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4" y="178"/>
                  </a:moveTo>
                  <a:lnTo>
                    <a:pt x="144" y="178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144" y="17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7" name="Freeform 747"/>
            <p:cNvSpPr>
              <a:spLocks/>
            </p:cNvSpPr>
            <p:nvPr/>
          </p:nvSpPr>
          <p:spPr bwMode="auto">
            <a:xfrm>
              <a:off x="2541" y="1583"/>
              <a:ext cx="24" cy="19"/>
            </a:xfrm>
            <a:custGeom>
              <a:avLst/>
              <a:gdLst>
                <a:gd name="T0" fmla="*/ 0 w 144"/>
                <a:gd name="T1" fmla="*/ 0 h 132"/>
                <a:gd name="T2" fmla="*/ 0 w 144"/>
                <a:gd name="T3" fmla="*/ 0 h 132"/>
                <a:gd name="T4" fmla="*/ 0 w 144"/>
                <a:gd name="T5" fmla="*/ 0 h 132"/>
                <a:gd name="T6" fmla="*/ 0 w 144"/>
                <a:gd name="T7" fmla="*/ 0 h 132"/>
                <a:gd name="T8" fmla="*/ 0 w 144"/>
                <a:gd name="T9" fmla="*/ 0 h 132"/>
                <a:gd name="T10" fmla="*/ 0 w 144"/>
                <a:gd name="T11" fmla="*/ 0 h 132"/>
                <a:gd name="T12" fmla="*/ 0 w 144"/>
                <a:gd name="T13" fmla="*/ 0 h 132"/>
                <a:gd name="T14" fmla="*/ 0 w 144"/>
                <a:gd name="T15" fmla="*/ 0 h 132"/>
                <a:gd name="T16" fmla="*/ 0 w 144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32"/>
                <a:gd name="T29" fmla="*/ 144 w 144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32">
                  <a:moveTo>
                    <a:pt x="144" y="132"/>
                  </a:moveTo>
                  <a:lnTo>
                    <a:pt x="73" y="67"/>
                  </a:lnTo>
                  <a:lnTo>
                    <a:pt x="0" y="0"/>
                  </a:lnTo>
                  <a:lnTo>
                    <a:pt x="144" y="13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8" name="Freeform 748"/>
            <p:cNvSpPr>
              <a:spLocks/>
            </p:cNvSpPr>
            <p:nvPr/>
          </p:nvSpPr>
          <p:spPr bwMode="auto">
            <a:xfrm>
              <a:off x="2532" y="1583"/>
              <a:ext cx="33" cy="26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w 194"/>
                <a:gd name="T13" fmla="*/ 0 h 179"/>
                <a:gd name="T14" fmla="*/ 0 w 194"/>
                <a:gd name="T15" fmla="*/ 0 h 179"/>
                <a:gd name="T16" fmla="*/ 0 w 19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9"/>
                <a:gd name="T29" fmla="*/ 194 w 194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9">
                  <a:moveTo>
                    <a:pt x="143" y="179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143" y="17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399" name="Freeform 749"/>
            <p:cNvSpPr>
              <a:spLocks/>
            </p:cNvSpPr>
            <p:nvPr/>
          </p:nvSpPr>
          <p:spPr bwMode="auto">
            <a:xfrm>
              <a:off x="2532" y="1590"/>
              <a:ext cx="24" cy="19"/>
            </a:xfrm>
            <a:custGeom>
              <a:avLst/>
              <a:gdLst>
                <a:gd name="T0" fmla="*/ 0 w 143"/>
                <a:gd name="T1" fmla="*/ 0 h 132"/>
                <a:gd name="T2" fmla="*/ 0 w 143"/>
                <a:gd name="T3" fmla="*/ 0 h 132"/>
                <a:gd name="T4" fmla="*/ 0 w 143"/>
                <a:gd name="T5" fmla="*/ 0 h 132"/>
                <a:gd name="T6" fmla="*/ 0 w 143"/>
                <a:gd name="T7" fmla="*/ 0 h 132"/>
                <a:gd name="T8" fmla="*/ 0 w 143"/>
                <a:gd name="T9" fmla="*/ 0 h 132"/>
                <a:gd name="T10" fmla="*/ 0 w 143"/>
                <a:gd name="T11" fmla="*/ 0 h 132"/>
                <a:gd name="T12" fmla="*/ 0 w 143"/>
                <a:gd name="T13" fmla="*/ 0 h 132"/>
                <a:gd name="T14" fmla="*/ 0 w 143"/>
                <a:gd name="T15" fmla="*/ 0 h 132"/>
                <a:gd name="T16" fmla="*/ 0 w 143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"/>
                <a:gd name="T28" fmla="*/ 0 h 132"/>
                <a:gd name="T29" fmla="*/ 143 w 143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" h="132">
                  <a:moveTo>
                    <a:pt x="143" y="132"/>
                  </a:moveTo>
                  <a:lnTo>
                    <a:pt x="72" y="66"/>
                  </a:lnTo>
                  <a:lnTo>
                    <a:pt x="0" y="0"/>
                  </a:lnTo>
                  <a:lnTo>
                    <a:pt x="143" y="13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0" name="Freeform 750"/>
            <p:cNvSpPr>
              <a:spLocks/>
            </p:cNvSpPr>
            <p:nvPr/>
          </p:nvSpPr>
          <p:spPr bwMode="auto">
            <a:xfrm>
              <a:off x="2524" y="1590"/>
              <a:ext cx="32" cy="29"/>
            </a:xfrm>
            <a:custGeom>
              <a:avLst/>
              <a:gdLst>
                <a:gd name="T0" fmla="*/ 0 w 194"/>
                <a:gd name="T1" fmla="*/ 0 h 206"/>
                <a:gd name="T2" fmla="*/ 0 w 194"/>
                <a:gd name="T3" fmla="*/ 0 h 206"/>
                <a:gd name="T4" fmla="*/ 0 w 194"/>
                <a:gd name="T5" fmla="*/ 0 h 206"/>
                <a:gd name="T6" fmla="*/ 0 w 194"/>
                <a:gd name="T7" fmla="*/ 0 h 206"/>
                <a:gd name="T8" fmla="*/ 0 w 194"/>
                <a:gd name="T9" fmla="*/ 0 h 206"/>
                <a:gd name="T10" fmla="*/ 0 w 194"/>
                <a:gd name="T11" fmla="*/ 0 h 206"/>
                <a:gd name="T12" fmla="*/ 0 w 194"/>
                <a:gd name="T13" fmla="*/ 0 h 206"/>
                <a:gd name="T14" fmla="*/ 0 w 194"/>
                <a:gd name="T15" fmla="*/ 0 h 206"/>
                <a:gd name="T16" fmla="*/ 0 w 194"/>
                <a:gd name="T17" fmla="*/ 0 h 206"/>
                <a:gd name="T18" fmla="*/ 0 w 19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206"/>
                <a:gd name="T32" fmla="*/ 194 w 19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206">
                  <a:moveTo>
                    <a:pt x="72" y="206"/>
                  </a:moveTo>
                  <a:lnTo>
                    <a:pt x="143" y="178"/>
                  </a:lnTo>
                  <a:lnTo>
                    <a:pt x="194" y="132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72" y="20"/>
                  </a:lnTo>
                  <a:lnTo>
                    <a:pt x="72" y="206"/>
                  </a:lnTo>
                  <a:lnTo>
                    <a:pt x="114" y="206"/>
                  </a:lnTo>
                  <a:lnTo>
                    <a:pt x="143" y="178"/>
                  </a:lnTo>
                  <a:lnTo>
                    <a:pt x="72" y="20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1" name="Freeform 751"/>
            <p:cNvSpPr>
              <a:spLocks/>
            </p:cNvSpPr>
            <p:nvPr/>
          </p:nvSpPr>
          <p:spPr bwMode="auto">
            <a:xfrm>
              <a:off x="2510" y="1593"/>
              <a:ext cx="34" cy="26"/>
            </a:xfrm>
            <a:custGeom>
              <a:avLst/>
              <a:gdLst>
                <a:gd name="T0" fmla="*/ 0 w 203"/>
                <a:gd name="T1" fmla="*/ 0 h 186"/>
                <a:gd name="T2" fmla="*/ 0 w 203"/>
                <a:gd name="T3" fmla="*/ 0 h 186"/>
                <a:gd name="T4" fmla="*/ 0 w 203"/>
                <a:gd name="T5" fmla="*/ 0 h 186"/>
                <a:gd name="T6" fmla="*/ 0 w 203"/>
                <a:gd name="T7" fmla="*/ 0 h 186"/>
                <a:gd name="T8" fmla="*/ 0 w 203"/>
                <a:gd name="T9" fmla="*/ 0 h 186"/>
                <a:gd name="T10" fmla="*/ 0 w 203"/>
                <a:gd name="T11" fmla="*/ 0 h 186"/>
                <a:gd name="T12" fmla="*/ 0 w 203"/>
                <a:gd name="T13" fmla="*/ 0 h 186"/>
                <a:gd name="T14" fmla="*/ 0 w 203"/>
                <a:gd name="T15" fmla="*/ 0 h 186"/>
                <a:gd name="T16" fmla="*/ 0 w 203"/>
                <a:gd name="T17" fmla="*/ 0 h 186"/>
                <a:gd name="T18" fmla="*/ 0 w 203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86"/>
                <a:gd name="T32" fmla="*/ 203 w 203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86">
                  <a:moveTo>
                    <a:pt x="203" y="93"/>
                  </a:moveTo>
                  <a:lnTo>
                    <a:pt x="101" y="186"/>
                  </a:lnTo>
                  <a:lnTo>
                    <a:pt x="152" y="186"/>
                  </a:lnTo>
                  <a:lnTo>
                    <a:pt x="152" y="0"/>
                  </a:lnTo>
                  <a:lnTo>
                    <a:pt x="101" y="0"/>
                  </a:lnTo>
                  <a:lnTo>
                    <a:pt x="0" y="93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2" name="Freeform 752"/>
            <p:cNvSpPr>
              <a:spLocks/>
            </p:cNvSpPr>
            <p:nvPr/>
          </p:nvSpPr>
          <p:spPr bwMode="auto">
            <a:xfrm>
              <a:off x="2510" y="1599"/>
              <a:ext cx="34" cy="27"/>
            </a:xfrm>
            <a:custGeom>
              <a:avLst/>
              <a:gdLst>
                <a:gd name="T0" fmla="*/ 0 w 203"/>
                <a:gd name="T1" fmla="*/ 0 h 187"/>
                <a:gd name="T2" fmla="*/ 0 w 203"/>
                <a:gd name="T3" fmla="*/ 0 h 187"/>
                <a:gd name="T4" fmla="*/ 0 w 203"/>
                <a:gd name="T5" fmla="*/ 0 h 187"/>
                <a:gd name="T6" fmla="*/ 0 w 203"/>
                <a:gd name="T7" fmla="*/ 0 h 187"/>
                <a:gd name="T8" fmla="*/ 0 w 203"/>
                <a:gd name="T9" fmla="*/ 0 h 187"/>
                <a:gd name="T10" fmla="*/ 0 w 203"/>
                <a:gd name="T11" fmla="*/ 0 h 187"/>
                <a:gd name="T12" fmla="*/ 0 w 203"/>
                <a:gd name="T13" fmla="*/ 0 h 187"/>
                <a:gd name="T14" fmla="*/ 0 w 203"/>
                <a:gd name="T15" fmla="*/ 0 h 187"/>
                <a:gd name="T16" fmla="*/ 0 w 203"/>
                <a:gd name="T17" fmla="*/ 0 h 187"/>
                <a:gd name="T18" fmla="*/ 0 w 20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87"/>
                <a:gd name="T32" fmla="*/ 203 w 20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87">
                  <a:moveTo>
                    <a:pt x="101" y="187"/>
                  </a:moveTo>
                  <a:lnTo>
                    <a:pt x="203" y="94"/>
                  </a:lnTo>
                  <a:lnTo>
                    <a:pt x="203" y="47"/>
                  </a:lnTo>
                  <a:lnTo>
                    <a:pt x="0" y="47"/>
                  </a:lnTo>
                  <a:lnTo>
                    <a:pt x="0" y="94"/>
                  </a:lnTo>
                  <a:lnTo>
                    <a:pt x="101" y="0"/>
                  </a:lnTo>
                  <a:lnTo>
                    <a:pt x="101" y="187"/>
                  </a:lnTo>
                  <a:lnTo>
                    <a:pt x="203" y="187"/>
                  </a:lnTo>
                  <a:lnTo>
                    <a:pt x="203" y="94"/>
                  </a:lnTo>
                  <a:lnTo>
                    <a:pt x="101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3" name="Freeform 753"/>
            <p:cNvSpPr>
              <a:spLocks/>
            </p:cNvSpPr>
            <p:nvPr/>
          </p:nvSpPr>
          <p:spPr bwMode="auto">
            <a:xfrm>
              <a:off x="2507" y="1599"/>
              <a:ext cx="24" cy="27"/>
            </a:xfrm>
            <a:custGeom>
              <a:avLst/>
              <a:gdLst>
                <a:gd name="T0" fmla="*/ 0 w 143"/>
                <a:gd name="T1" fmla="*/ 0 h 187"/>
                <a:gd name="T2" fmla="*/ 0 w 143"/>
                <a:gd name="T3" fmla="*/ 0 h 187"/>
                <a:gd name="T4" fmla="*/ 0 w 143"/>
                <a:gd name="T5" fmla="*/ 0 h 187"/>
                <a:gd name="T6" fmla="*/ 0 w 143"/>
                <a:gd name="T7" fmla="*/ 0 h 187"/>
                <a:gd name="T8" fmla="*/ 0 w 143"/>
                <a:gd name="T9" fmla="*/ 0 h 187"/>
                <a:gd name="T10" fmla="*/ 0 w 143"/>
                <a:gd name="T11" fmla="*/ 0 h 187"/>
                <a:gd name="T12" fmla="*/ 0 w 143"/>
                <a:gd name="T13" fmla="*/ 0 h 187"/>
                <a:gd name="T14" fmla="*/ 0 w 143"/>
                <a:gd name="T15" fmla="*/ 0 h 187"/>
                <a:gd name="T16" fmla="*/ 0 w 143"/>
                <a:gd name="T17" fmla="*/ 0 h 187"/>
                <a:gd name="T18" fmla="*/ 0 w 14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187"/>
                <a:gd name="T32" fmla="*/ 143 w 143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187">
                  <a:moveTo>
                    <a:pt x="143" y="159"/>
                  </a:moveTo>
                  <a:lnTo>
                    <a:pt x="72" y="187"/>
                  </a:lnTo>
                  <a:lnTo>
                    <a:pt x="122" y="187"/>
                  </a:lnTo>
                  <a:lnTo>
                    <a:pt x="122" y="0"/>
                  </a:lnTo>
                  <a:lnTo>
                    <a:pt x="72" y="0"/>
                  </a:lnTo>
                  <a:lnTo>
                    <a:pt x="0" y="28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8"/>
                  </a:lnTo>
                  <a:lnTo>
                    <a:pt x="143" y="15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4" name="Freeform 754"/>
            <p:cNvSpPr>
              <a:spLocks/>
            </p:cNvSpPr>
            <p:nvPr/>
          </p:nvSpPr>
          <p:spPr bwMode="auto">
            <a:xfrm>
              <a:off x="2499" y="1603"/>
              <a:ext cx="32" cy="26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3" y="178"/>
                  </a:moveTo>
                  <a:lnTo>
                    <a:pt x="143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143" y="17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5" name="Freeform 755"/>
            <p:cNvSpPr>
              <a:spLocks/>
            </p:cNvSpPr>
            <p:nvPr/>
          </p:nvSpPr>
          <p:spPr bwMode="auto">
            <a:xfrm>
              <a:off x="2485" y="1610"/>
              <a:ext cx="37" cy="25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3" y="113"/>
                  </a:moveTo>
                  <a:lnTo>
                    <a:pt x="173" y="178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6" name="Freeform 756"/>
            <p:cNvSpPr>
              <a:spLocks/>
            </p:cNvSpPr>
            <p:nvPr/>
          </p:nvSpPr>
          <p:spPr bwMode="auto">
            <a:xfrm>
              <a:off x="2485" y="1619"/>
              <a:ext cx="34" cy="27"/>
            </a:xfrm>
            <a:custGeom>
              <a:avLst/>
              <a:gdLst>
                <a:gd name="T0" fmla="*/ 0 w 203"/>
                <a:gd name="T1" fmla="*/ 0 h 186"/>
                <a:gd name="T2" fmla="*/ 0 w 203"/>
                <a:gd name="T3" fmla="*/ 0 h 186"/>
                <a:gd name="T4" fmla="*/ 0 w 203"/>
                <a:gd name="T5" fmla="*/ 0 h 186"/>
                <a:gd name="T6" fmla="*/ 0 w 203"/>
                <a:gd name="T7" fmla="*/ 0 h 186"/>
                <a:gd name="T8" fmla="*/ 0 w 203"/>
                <a:gd name="T9" fmla="*/ 0 h 186"/>
                <a:gd name="T10" fmla="*/ 0 w 203"/>
                <a:gd name="T11" fmla="*/ 0 h 186"/>
                <a:gd name="T12" fmla="*/ 0 w 203"/>
                <a:gd name="T13" fmla="*/ 0 h 186"/>
                <a:gd name="T14" fmla="*/ 0 w 203"/>
                <a:gd name="T15" fmla="*/ 0 h 186"/>
                <a:gd name="T16" fmla="*/ 0 w 203"/>
                <a:gd name="T17" fmla="*/ 0 h 186"/>
                <a:gd name="T18" fmla="*/ 0 w 203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86"/>
                <a:gd name="T32" fmla="*/ 203 w 203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86">
                  <a:moveTo>
                    <a:pt x="101" y="186"/>
                  </a:moveTo>
                  <a:lnTo>
                    <a:pt x="203" y="94"/>
                  </a:lnTo>
                  <a:lnTo>
                    <a:pt x="203" y="47"/>
                  </a:lnTo>
                  <a:lnTo>
                    <a:pt x="0" y="47"/>
                  </a:lnTo>
                  <a:lnTo>
                    <a:pt x="0" y="94"/>
                  </a:lnTo>
                  <a:lnTo>
                    <a:pt x="101" y="0"/>
                  </a:lnTo>
                  <a:lnTo>
                    <a:pt x="101" y="186"/>
                  </a:lnTo>
                  <a:lnTo>
                    <a:pt x="203" y="186"/>
                  </a:lnTo>
                  <a:lnTo>
                    <a:pt x="203" y="94"/>
                  </a:lnTo>
                  <a:lnTo>
                    <a:pt x="101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7" name="Freeform 757"/>
            <p:cNvSpPr>
              <a:spLocks/>
            </p:cNvSpPr>
            <p:nvPr/>
          </p:nvSpPr>
          <p:spPr bwMode="auto">
            <a:xfrm>
              <a:off x="2482" y="1619"/>
              <a:ext cx="24" cy="27"/>
            </a:xfrm>
            <a:custGeom>
              <a:avLst/>
              <a:gdLst>
                <a:gd name="T0" fmla="*/ 0 w 144"/>
                <a:gd name="T1" fmla="*/ 0 h 186"/>
                <a:gd name="T2" fmla="*/ 0 w 144"/>
                <a:gd name="T3" fmla="*/ 0 h 186"/>
                <a:gd name="T4" fmla="*/ 0 w 144"/>
                <a:gd name="T5" fmla="*/ 0 h 186"/>
                <a:gd name="T6" fmla="*/ 0 w 144"/>
                <a:gd name="T7" fmla="*/ 0 h 186"/>
                <a:gd name="T8" fmla="*/ 0 w 144"/>
                <a:gd name="T9" fmla="*/ 0 h 186"/>
                <a:gd name="T10" fmla="*/ 0 w 144"/>
                <a:gd name="T11" fmla="*/ 0 h 186"/>
                <a:gd name="T12" fmla="*/ 0 w 144"/>
                <a:gd name="T13" fmla="*/ 0 h 186"/>
                <a:gd name="T14" fmla="*/ 0 w 144"/>
                <a:gd name="T15" fmla="*/ 0 h 186"/>
                <a:gd name="T16" fmla="*/ 0 w 144"/>
                <a:gd name="T17" fmla="*/ 0 h 186"/>
                <a:gd name="T18" fmla="*/ 0 w 144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86"/>
                <a:gd name="T32" fmla="*/ 144 w 144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86">
                  <a:moveTo>
                    <a:pt x="144" y="159"/>
                  </a:moveTo>
                  <a:lnTo>
                    <a:pt x="73" y="186"/>
                  </a:lnTo>
                  <a:lnTo>
                    <a:pt x="123" y="186"/>
                  </a:lnTo>
                  <a:lnTo>
                    <a:pt x="123" y="0"/>
                  </a:lnTo>
                  <a:lnTo>
                    <a:pt x="73" y="0"/>
                  </a:lnTo>
                  <a:lnTo>
                    <a:pt x="0" y="28"/>
                  </a:lnTo>
                  <a:lnTo>
                    <a:pt x="73" y="0"/>
                  </a:lnTo>
                  <a:lnTo>
                    <a:pt x="31" y="0"/>
                  </a:lnTo>
                  <a:lnTo>
                    <a:pt x="0" y="28"/>
                  </a:lnTo>
                  <a:lnTo>
                    <a:pt x="144" y="15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8" name="Freeform 758"/>
            <p:cNvSpPr>
              <a:spLocks/>
            </p:cNvSpPr>
            <p:nvPr/>
          </p:nvSpPr>
          <p:spPr bwMode="auto">
            <a:xfrm>
              <a:off x="2473" y="1623"/>
              <a:ext cx="33" cy="26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3" y="178"/>
                  </a:moveTo>
                  <a:lnTo>
                    <a:pt x="143" y="178"/>
                  </a:lnTo>
                  <a:lnTo>
                    <a:pt x="194" y="131"/>
                  </a:lnTo>
                  <a:lnTo>
                    <a:pt x="50" y="0"/>
                  </a:lnTo>
                  <a:lnTo>
                    <a:pt x="0" y="46"/>
                  </a:lnTo>
                  <a:lnTo>
                    <a:pt x="143" y="17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09" name="Freeform 759"/>
            <p:cNvSpPr>
              <a:spLocks/>
            </p:cNvSpPr>
            <p:nvPr/>
          </p:nvSpPr>
          <p:spPr bwMode="auto">
            <a:xfrm>
              <a:off x="2460" y="1630"/>
              <a:ext cx="37" cy="25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8"/>
                <a:gd name="T32" fmla="*/ 223 w 22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8">
                  <a:moveTo>
                    <a:pt x="203" y="112"/>
                  </a:moveTo>
                  <a:lnTo>
                    <a:pt x="172" y="178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2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3" y="11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0" name="Freeform 760"/>
            <p:cNvSpPr>
              <a:spLocks/>
            </p:cNvSpPr>
            <p:nvPr/>
          </p:nvSpPr>
          <p:spPr bwMode="auto">
            <a:xfrm>
              <a:off x="2460" y="1643"/>
              <a:ext cx="34" cy="19"/>
            </a:xfrm>
            <a:custGeom>
              <a:avLst/>
              <a:gdLst>
                <a:gd name="T0" fmla="*/ 0 w 203"/>
                <a:gd name="T1" fmla="*/ 0 h 131"/>
                <a:gd name="T2" fmla="*/ 0 w 203"/>
                <a:gd name="T3" fmla="*/ 0 h 131"/>
                <a:gd name="T4" fmla="*/ 0 w 203"/>
                <a:gd name="T5" fmla="*/ 0 h 131"/>
                <a:gd name="T6" fmla="*/ 0 w 203"/>
                <a:gd name="T7" fmla="*/ 0 h 131"/>
                <a:gd name="T8" fmla="*/ 0 w 203"/>
                <a:gd name="T9" fmla="*/ 0 h 131"/>
                <a:gd name="T10" fmla="*/ 0 w 203"/>
                <a:gd name="T11" fmla="*/ 0 h 131"/>
                <a:gd name="T12" fmla="*/ 0 w 203"/>
                <a:gd name="T13" fmla="*/ 0 h 131"/>
                <a:gd name="T14" fmla="*/ 0 w 203"/>
                <a:gd name="T15" fmla="*/ 0 h 131"/>
                <a:gd name="T16" fmla="*/ 0 w 203"/>
                <a:gd name="T17" fmla="*/ 0 h 131"/>
                <a:gd name="T18" fmla="*/ 0 w 203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1"/>
                <a:gd name="T32" fmla="*/ 203 w 203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1">
                  <a:moveTo>
                    <a:pt x="172" y="131"/>
                  </a:moveTo>
                  <a:lnTo>
                    <a:pt x="203" y="65"/>
                  </a:lnTo>
                  <a:lnTo>
                    <a:pt x="203" y="18"/>
                  </a:lnTo>
                  <a:lnTo>
                    <a:pt x="0" y="18"/>
                  </a:lnTo>
                  <a:lnTo>
                    <a:pt x="0" y="65"/>
                  </a:lnTo>
                  <a:lnTo>
                    <a:pt x="29" y="0"/>
                  </a:lnTo>
                  <a:lnTo>
                    <a:pt x="172" y="131"/>
                  </a:lnTo>
                  <a:lnTo>
                    <a:pt x="203" y="104"/>
                  </a:lnTo>
                  <a:lnTo>
                    <a:pt x="203" y="65"/>
                  </a:lnTo>
                  <a:lnTo>
                    <a:pt x="172" y="13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1" name="Freeform 761"/>
            <p:cNvSpPr>
              <a:spLocks/>
            </p:cNvSpPr>
            <p:nvPr/>
          </p:nvSpPr>
          <p:spPr bwMode="auto">
            <a:xfrm>
              <a:off x="2456" y="1643"/>
              <a:ext cx="33" cy="26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4" y="178"/>
                  </a:moveTo>
                  <a:lnTo>
                    <a:pt x="144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144" y="17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2" name="Freeform 762"/>
            <p:cNvSpPr>
              <a:spLocks/>
            </p:cNvSpPr>
            <p:nvPr/>
          </p:nvSpPr>
          <p:spPr bwMode="auto">
            <a:xfrm>
              <a:off x="2448" y="1650"/>
              <a:ext cx="32" cy="25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3" y="178"/>
                  </a:moveTo>
                  <a:lnTo>
                    <a:pt x="143" y="178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143" y="17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3" name="Freeform 763"/>
            <p:cNvSpPr>
              <a:spLocks/>
            </p:cNvSpPr>
            <p:nvPr/>
          </p:nvSpPr>
          <p:spPr bwMode="auto">
            <a:xfrm>
              <a:off x="2439" y="1657"/>
              <a:ext cx="33" cy="25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3" y="178"/>
                  </a:moveTo>
                  <a:lnTo>
                    <a:pt x="143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3" y="17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4" name="Freeform 764"/>
            <p:cNvSpPr>
              <a:spLocks/>
            </p:cNvSpPr>
            <p:nvPr/>
          </p:nvSpPr>
          <p:spPr bwMode="auto">
            <a:xfrm>
              <a:off x="2431" y="1663"/>
              <a:ext cx="32" cy="26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78"/>
                <a:gd name="T29" fmla="*/ 194 w 194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78">
                  <a:moveTo>
                    <a:pt x="144" y="178"/>
                  </a:moveTo>
                  <a:lnTo>
                    <a:pt x="144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5"/>
                  </a:lnTo>
                  <a:lnTo>
                    <a:pt x="144" y="17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5" name="Freeform 765"/>
            <p:cNvSpPr>
              <a:spLocks/>
            </p:cNvSpPr>
            <p:nvPr/>
          </p:nvSpPr>
          <p:spPr bwMode="auto">
            <a:xfrm>
              <a:off x="2423" y="1670"/>
              <a:ext cx="32" cy="25"/>
            </a:xfrm>
            <a:custGeom>
              <a:avLst/>
              <a:gdLst>
                <a:gd name="T0" fmla="*/ 0 w 193"/>
                <a:gd name="T1" fmla="*/ 0 h 180"/>
                <a:gd name="T2" fmla="*/ 0 w 193"/>
                <a:gd name="T3" fmla="*/ 0 h 180"/>
                <a:gd name="T4" fmla="*/ 0 w 193"/>
                <a:gd name="T5" fmla="*/ 0 h 180"/>
                <a:gd name="T6" fmla="*/ 0 w 193"/>
                <a:gd name="T7" fmla="*/ 0 h 180"/>
                <a:gd name="T8" fmla="*/ 0 w 193"/>
                <a:gd name="T9" fmla="*/ 0 h 180"/>
                <a:gd name="T10" fmla="*/ 0 w 193"/>
                <a:gd name="T11" fmla="*/ 0 h 180"/>
                <a:gd name="T12" fmla="*/ 0 w 193"/>
                <a:gd name="T13" fmla="*/ 0 h 180"/>
                <a:gd name="T14" fmla="*/ 0 w 193"/>
                <a:gd name="T15" fmla="*/ 0 h 180"/>
                <a:gd name="T16" fmla="*/ 0 w 193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3"/>
                <a:gd name="T28" fmla="*/ 0 h 180"/>
                <a:gd name="T29" fmla="*/ 193 w 193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3" h="180">
                  <a:moveTo>
                    <a:pt x="142" y="180"/>
                  </a:moveTo>
                  <a:lnTo>
                    <a:pt x="142" y="180"/>
                  </a:lnTo>
                  <a:lnTo>
                    <a:pt x="193" y="133"/>
                  </a:lnTo>
                  <a:lnTo>
                    <a:pt x="49" y="0"/>
                  </a:lnTo>
                  <a:lnTo>
                    <a:pt x="0" y="47"/>
                  </a:lnTo>
                  <a:lnTo>
                    <a:pt x="142" y="18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6" name="Freeform 766"/>
            <p:cNvSpPr>
              <a:spLocks/>
            </p:cNvSpPr>
            <p:nvPr/>
          </p:nvSpPr>
          <p:spPr bwMode="auto">
            <a:xfrm>
              <a:off x="2409" y="1676"/>
              <a:ext cx="37" cy="26"/>
            </a:xfrm>
            <a:custGeom>
              <a:avLst/>
              <a:gdLst>
                <a:gd name="T0" fmla="*/ 0 w 223"/>
                <a:gd name="T1" fmla="*/ 0 h 179"/>
                <a:gd name="T2" fmla="*/ 0 w 223"/>
                <a:gd name="T3" fmla="*/ 0 h 179"/>
                <a:gd name="T4" fmla="*/ 0 w 223"/>
                <a:gd name="T5" fmla="*/ 0 h 179"/>
                <a:gd name="T6" fmla="*/ 0 w 223"/>
                <a:gd name="T7" fmla="*/ 0 h 179"/>
                <a:gd name="T8" fmla="*/ 0 w 223"/>
                <a:gd name="T9" fmla="*/ 0 h 179"/>
                <a:gd name="T10" fmla="*/ 0 w 223"/>
                <a:gd name="T11" fmla="*/ 0 h 179"/>
                <a:gd name="T12" fmla="*/ 0 w 223"/>
                <a:gd name="T13" fmla="*/ 0 h 179"/>
                <a:gd name="T14" fmla="*/ 0 w 223"/>
                <a:gd name="T15" fmla="*/ 0 h 179"/>
                <a:gd name="T16" fmla="*/ 0 w 223"/>
                <a:gd name="T17" fmla="*/ 0 h 179"/>
                <a:gd name="T18" fmla="*/ 0 w 223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179"/>
                <a:gd name="T32" fmla="*/ 223 w 223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179">
                  <a:moveTo>
                    <a:pt x="203" y="113"/>
                  </a:moveTo>
                  <a:lnTo>
                    <a:pt x="172" y="179"/>
                  </a:lnTo>
                  <a:lnTo>
                    <a:pt x="223" y="133"/>
                  </a:lnTo>
                  <a:lnTo>
                    <a:pt x="81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5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7" name="Freeform 767"/>
            <p:cNvSpPr>
              <a:spLocks/>
            </p:cNvSpPr>
            <p:nvPr/>
          </p:nvSpPr>
          <p:spPr bwMode="auto">
            <a:xfrm>
              <a:off x="2409" y="1690"/>
              <a:ext cx="34" cy="19"/>
            </a:xfrm>
            <a:custGeom>
              <a:avLst/>
              <a:gdLst>
                <a:gd name="T0" fmla="*/ 0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0 h 132"/>
                <a:gd name="T10" fmla="*/ 0 w 203"/>
                <a:gd name="T11" fmla="*/ 0 h 132"/>
                <a:gd name="T12" fmla="*/ 0 w 203"/>
                <a:gd name="T13" fmla="*/ 0 h 132"/>
                <a:gd name="T14" fmla="*/ 0 w 203"/>
                <a:gd name="T15" fmla="*/ 0 h 132"/>
                <a:gd name="T16" fmla="*/ 0 w 203"/>
                <a:gd name="T17" fmla="*/ 0 h 132"/>
                <a:gd name="T18" fmla="*/ 0 w 203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2"/>
                <a:gd name="T32" fmla="*/ 203 w 203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2">
                  <a:moveTo>
                    <a:pt x="172" y="132"/>
                  </a:moveTo>
                  <a:lnTo>
                    <a:pt x="203" y="66"/>
                  </a:lnTo>
                  <a:lnTo>
                    <a:pt x="203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2" y="132"/>
                  </a:lnTo>
                  <a:lnTo>
                    <a:pt x="203" y="105"/>
                  </a:lnTo>
                  <a:lnTo>
                    <a:pt x="203" y="66"/>
                  </a:lnTo>
                  <a:lnTo>
                    <a:pt x="172" y="13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8" name="Freeform 768"/>
            <p:cNvSpPr>
              <a:spLocks/>
            </p:cNvSpPr>
            <p:nvPr/>
          </p:nvSpPr>
          <p:spPr bwMode="auto">
            <a:xfrm>
              <a:off x="2403" y="1690"/>
              <a:ext cx="35" cy="25"/>
            </a:xfrm>
            <a:custGeom>
              <a:avLst/>
              <a:gdLst>
                <a:gd name="T0" fmla="*/ 0 w 212"/>
                <a:gd name="T1" fmla="*/ 0 h 179"/>
                <a:gd name="T2" fmla="*/ 0 w 212"/>
                <a:gd name="T3" fmla="*/ 0 h 179"/>
                <a:gd name="T4" fmla="*/ 0 w 212"/>
                <a:gd name="T5" fmla="*/ 0 h 179"/>
                <a:gd name="T6" fmla="*/ 0 w 212"/>
                <a:gd name="T7" fmla="*/ 0 h 179"/>
                <a:gd name="T8" fmla="*/ 0 w 212"/>
                <a:gd name="T9" fmla="*/ 0 h 179"/>
                <a:gd name="T10" fmla="*/ 0 w 212"/>
                <a:gd name="T11" fmla="*/ 0 h 179"/>
                <a:gd name="T12" fmla="*/ 0 w 212"/>
                <a:gd name="T13" fmla="*/ 0 h 179"/>
                <a:gd name="T14" fmla="*/ 0 w 212"/>
                <a:gd name="T15" fmla="*/ 0 h 179"/>
                <a:gd name="T16" fmla="*/ 0 w 212"/>
                <a:gd name="T17" fmla="*/ 0 h 179"/>
                <a:gd name="T18" fmla="*/ 0 w 212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"/>
                <a:gd name="T31" fmla="*/ 0 h 179"/>
                <a:gd name="T32" fmla="*/ 212 w 212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" h="179">
                  <a:moveTo>
                    <a:pt x="181" y="154"/>
                  </a:moveTo>
                  <a:lnTo>
                    <a:pt x="162" y="179"/>
                  </a:lnTo>
                  <a:lnTo>
                    <a:pt x="212" y="132"/>
                  </a:lnTo>
                  <a:lnTo>
                    <a:pt x="69" y="0"/>
                  </a:lnTo>
                  <a:lnTo>
                    <a:pt x="18" y="46"/>
                  </a:lnTo>
                  <a:lnTo>
                    <a:pt x="0" y="71"/>
                  </a:lnTo>
                  <a:lnTo>
                    <a:pt x="18" y="46"/>
                  </a:lnTo>
                  <a:lnTo>
                    <a:pt x="7" y="58"/>
                  </a:lnTo>
                  <a:lnTo>
                    <a:pt x="0" y="71"/>
                  </a:lnTo>
                  <a:lnTo>
                    <a:pt x="181" y="15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19" name="Freeform 769"/>
            <p:cNvSpPr>
              <a:spLocks/>
            </p:cNvSpPr>
            <p:nvPr/>
          </p:nvSpPr>
          <p:spPr bwMode="auto">
            <a:xfrm>
              <a:off x="2394" y="1700"/>
              <a:ext cx="39" cy="29"/>
            </a:xfrm>
            <a:custGeom>
              <a:avLst/>
              <a:gdLst>
                <a:gd name="T0" fmla="*/ 0 w 232"/>
                <a:gd name="T1" fmla="*/ 0 h 201"/>
                <a:gd name="T2" fmla="*/ 0 w 232"/>
                <a:gd name="T3" fmla="*/ 0 h 201"/>
                <a:gd name="T4" fmla="*/ 0 w 232"/>
                <a:gd name="T5" fmla="*/ 0 h 201"/>
                <a:gd name="T6" fmla="*/ 0 w 232"/>
                <a:gd name="T7" fmla="*/ 0 h 201"/>
                <a:gd name="T8" fmla="*/ 0 w 232"/>
                <a:gd name="T9" fmla="*/ 0 h 201"/>
                <a:gd name="T10" fmla="*/ 0 w 232"/>
                <a:gd name="T11" fmla="*/ 0 h 201"/>
                <a:gd name="T12" fmla="*/ 0 w 232"/>
                <a:gd name="T13" fmla="*/ 0 h 201"/>
                <a:gd name="T14" fmla="*/ 0 w 232"/>
                <a:gd name="T15" fmla="*/ 0 h 201"/>
                <a:gd name="T16" fmla="*/ 0 w 232"/>
                <a:gd name="T17" fmla="*/ 0 h 201"/>
                <a:gd name="T18" fmla="*/ 0 w 232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201"/>
                <a:gd name="T32" fmla="*/ 232 w 232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201">
                  <a:moveTo>
                    <a:pt x="162" y="201"/>
                  </a:moveTo>
                  <a:lnTo>
                    <a:pt x="181" y="177"/>
                  </a:lnTo>
                  <a:lnTo>
                    <a:pt x="232" y="83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20" y="69"/>
                  </a:lnTo>
                  <a:lnTo>
                    <a:pt x="162" y="201"/>
                  </a:lnTo>
                  <a:lnTo>
                    <a:pt x="174" y="190"/>
                  </a:lnTo>
                  <a:lnTo>
                    <a:pt x="181" y="177"/>
                  </a:lnTo>
                  <a:lnTo>
                    <a:pt x="162" y="20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0" name="Freeform 770"/>
            <p:cNvSpPr>
              <a:spLocks/>
            </p:cNvSpPr>
            <p:nvPr/>
          </p:nvSpPr>
          <p:spPr bwMode="auto">
            <a:xfrm>
              <a:off x="2389" y="1710"/>
              <a:ext cx="32" cy="25"/>
            </a:xfrm>
            <a:custGeom>
              <a:avLst/>
              <a:gdLst>
                <a:gd name="T0" fmla="*/ 0 w 193"/>
                <a:gd name="T1" fmla="*/ 0 h 179"/>
                <a:gd name="T2" fmla="*/ 0 w 193"/>
                <a:gd name="T3" fmla="*/ 0 h 179"/>
                <a:gd name="T4" fmla="*/ 0 w 193"/>
                <a:gd name="T5" fmla="*/ 0 h 179"/>
                <a:gd name="T6" fmla="*/ 0 w 193"/>
                <a:gd name="T7" fmla="*/ 0 h 179"/>
                <a:gd name="T8" fmla="*/ 0 w 193"/>
                <a:gd name="T9" fmla="*/ 0 h 179"/>
                <a:gd name="T10" fmla="*/ 0 w 193"/>
                <a:gd name="T11" fmla="*/ 0 h 179"/>
                <a:gd name="T12" fmla="*/ 0 w 193"/>
                <a:gd name="T13" fmla="*/ 0 h 179"/>
                <a:gd name="T14" fmla="*/ 0 w 193"/>
                <a:gd name="T15" fmla="*/ 0 h 179"/>
                <a:gd name="T16" fmla="*/ 0 w 193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3"/>
                <a:gd name="T28" fmla="*/ 0 h 179"/>
                <a:gd name="T29" fmla="*/ 193 w 193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3" h="179">
                  <a:moveTo>
                    <a:pt x="142" y="179"/>
                  </a:moveTo>
                  <a:lnTo>
                    <a:pt x="142" y="179"/>
                  </a:lnTo>
                  <a:lnTo>
                    <a:pt x="193" y="132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1" name="Freeform 771"/>
            <p:cNvSpPr>
              <a:spLocks/>
            </p:cNvSpPr>
            <p:nvPr/>
          </p:nvSpPr>
          <p:spPr bwMode="auto">
            <a:xfrm>
              <a:off x="2380" y="1716"/>
              <a:ext cx="33" cy="26"/>
            </a:xfrm>
            <a:custGeom>
              <a:avLst/>
              <a:gdLst>
                <a:gd name="T0" fmla="*/ 0 w 193"/>
                <a:gd name="T1" fmla="*/ 0 h 179"/>
                <a:gd name="T2" fmla="*/ 0 w 193"/>
                <a:gd name="T3" fmla="*/ 0 h 179"/>
                <a:gd name="T4" fmla="*/ 0 w 193"/>
                <a:gd name="T5" fmla="*/ 0 h 179"/>
                <a:gd name="T6" fmla="*/ 0 w 193"/>
                <a:gd name="T7" fmla="*/ 0 h 179"/>
                <a:gd name="T8" fmla="*/ 0 w 193"/>
                <a:gd name="T9" fmla="*/ 0 h 179"/>
                <a:gd name="T10" fmla="*/ 0 w 193"/>
                <a:gd name="T11" fmla="*/ 0 h 179"/>
                <a:gd name="T12" fmla="*/ 0 w 193"/>
                <a:gd name="T13" fmla="*/ 0 h 179"/>
                <a:gd name="T14" fmla="*/ 0 w 193"/>
                <a:gd name="T15" fmla="*/ 0 h 179"/>
                <a:gd name="T16" fmla="*/ 0 w 193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3"/>
                <a:gd name="T28" fmla="*/ 0 h 179"/>
                <a:gd name="T29" fmla="*/ 193 w 193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3" h="179">
                  <a:moveTo>
                    <a:pt x="144" y="179"/>
                  </a:moveTo>
                  <a:lnTo>
                    <a:pt x="144" y="179"/>
                  </a:lnTo>
                  <a:lnTo>
                    <a:pt x="193" y="133"/>
                  </a:lnTo>
                  <a:lnTo>
                    <a:pt x="51" y="0"/>
                  </a:lnTo>
                  <a:lnTo>
                    <a:pt x="0" y="47"/>
                  </a:lnTo>
                  <a:lnTo>
                    <a:pt x="144" y="17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2" name="Freeform 772"/>
            <p:cNvSpPr>
              <a:spLocks/>
            </p:cNvSpPr>
            <p:nvPr/>
          </p:nvSpPr>
          <p:spPr bwMode="auto">
            <a:xfrm>
              <a:off x="2369" y="1723"/>
              <a:ext cx="35" cy="26"/>
            </a:xfrm>
            <a:custGeom>
              <a:avLst/>
              <a:gdLst>
                <a:gd name="T0" fmla="*/ 0 w 214"/>
                <a:gd name="T1" fmla="*/ 0 h 179"/>
                <a:gd name="T2" fmla="*/ 0 w 214"/>
                <a:gd name="T3" fmla="*/ 0 h 179"/>
                <a:gd name="T4" fmla="*/ 0 w 214"/>
                <a:gd name="T5" fmla="*/ 0 h 179"/>
                <a:gd name="T6" fmla="*/ 0 w 214"/>
                <a:gd name="T7" fmla="*/ 0 h 179"/>
                <a:gd name="T8" fmla="*/ 0 w 214"/>
                <a:gd name="T9" fmla="*/ 0 h 179"/>
                <a:gd name="T10" fmla="*/ 0 w 214"/>
                <a:gd name="T11" fmla="*/ 0 h 179"/>
                <a:gd name="T12" fmla="*/ 0 w 214"/>
                <a:gd name="T13" fmla="*/ 0 h 179"/>
                <a:gd name="T14" fmla="*/ 0 w 214"/>
                <a:gd name="T15" fmla="*/ 0 h 179"/>
                <a:gd name="T16" fmla="*/ 0 w 214"/>
                <a:gd name="T17" fmla="*/ 0 h 179"/>
                <a:gd name="T18" fmla="*/ 0 w 214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4"/>
                <a:gd name="T31" fmla="*/ 0 h 179"/>
                <a:gd name="T32" fmla="*/ 214 w 214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4" h="179">
                  <a:moveTo>
                    <a:pt x="182" y="155"/>
                  </a:moveTo>
                  <a:lnTo>
                    <a:pt x="162" y="179"/>
                  </a:lnTo>
                  <a:lnTo>
                    <a:pt x="214" y="132"/>
                  </a:lnTo>
                  <a:lnTo>
                    <a:pt x="70" y="0"/>
                  </a:lnTo>
                  <a:lnTo>
                    <a:pt x="18" y="47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7" y="58"/>
                  </a:lnTo>
                  <a:lnTo>
                    <a:pt x="0" y="71"/>
                  </a:lnTo>
                  <a:lnTo>
                    <a:pt x="182" y="15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3" name="Freeform 773"/>
            <p:cNvSpPr>
              <a:spLocks/>
            </p:cNvSpPr>
            <p:nvPr/>
          </p:nvSpPr>
          <p:spPr bwMode="auto">
            <a:xfrm>
              <a:off x="2360" y="1733"/>
              <a:ext cx="39" cy="29"/>
            </a:xfrm>
            <a:custGeom>
              <a:avLst/>
              <a:gdLst>
                <a:gd name="T0" fmla="*/ 0 w 233"/>
                <a:gd name="T1" fmla="*/ 0 h 201"/>
                <a:gd name="T2" fmla="*/ 0 w 233"/>
                <a:gd name="T3" fmla="*/ 0 h 201"/>
                <a:gd name="T4" fmla="*/ 0 w 233"/>
                <a:gd name="T5" fmla="*/ 0 h 201"/>
                <a:gd name="T6" fmla="*/ 0 w 233"/>
                <a:gd name="T7" fmla="*/ 0 h 201"/>
                <a:gd name="T8" fmla="*/ 0 w 233"/>
                <a:gd name="T9" fmla="*/ 0 h 201"/>
                <a:gd name="T10" fmla="*/ 0 w 233"/>
                <a:gd name="T11" fmla="*/ 0 h 201"/>
                <a:gd name="T12" fmla="*/ 0 w 233"/>
                <a:gd name="T13" fmla="*/ 0 h 201"/>
                <a:gd name="T14" fmla="*/ 0 w 233"/>
                <a:gd name="T15" fmla="*/ 0 h 201"/>
                <a:gd name="T16" fmla="*/ 0 w 233"/>
                <a:gd name="T17" fmla="*/ 0 h 201"/>
                <a:gd name="T18" fmla="*/ 0 w 233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201"/>
                <a:gd name="T32" fmla="*/ 233 w 233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201">
                  <a:moveTo>
                    <a:pt x="162" y="201"/>
                  </a:moveTo>
                  <a:lnTo>
                    <a:pt x="182" y="177"/>
                  </a:lnTo>
                  <a:lnTo>
                    <a:pt x="233" y="84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20" y="69"/>
                  </a:lnTo>
                  <a:lnTo>
                    <a:pt x="162" y="201"/>
                  </a:lnTo>
                  <a:lnTo>
                    <a:pt x="174" y="190"/>
                  </a:lnTo>
                  <a:lnTo>
                    <a:pt x="182" y="177"/>
                  </a:lnTo>
                  <a:lnTo>
                    <a:pt x="162" y="20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4" name="Freeform 774"/>
            <p:cNvSpPr>
              <a:spLocks/>
            </p:cNvSpPr>
            <p:nvPr/>
          </p:nvSpPr>
          <p:spPr bwMode="auto">
            <a:xfrm>
              <a:off x="2352" y="1743"/>
              <a:ext cx="35" cy="26"/>
            </a:xfrm>
            <a:custGeom>
              <a:avLst/>
              <a:gdLst>
                <a:gd name="T0" fmla="*/ 0 w 212"/>
                <a:gd name="T1" fmla="*/ 0 h 179"/>
                <a:gd name="T2" fmla="*/ 0 w 212"/>
                <a:gd name="T3" fmla="*/ 0 h 179"/>
                <a:gd name="T4" fmla="*/ 0 w 212"/>
                <a:gd name="T5" fmla="*/ 0 h 179"/>
                <a:gd name="T6" fmla="*/ 0 w 212"/>
                <a:gd name="T7" fmla="*/ 0 h 179"/>
                <a:gd name="T8" fmla="*/ 0 w 212"/>
                <a:gd name="T9" fmla="*/ 0 h 179"/>
                <a:gd name="T10" fmla="*/ 0 w 212"/>
                <a:gd name="T11" fmla="*/ 0 h 179"/>
                <a:gd name="T12" fmla="*/ 0 w 212"/>
                <a:gd name="T13" fmla="*/ 0 h 179"/>
                <a:gd name="T14" fmla="*/ 0 w 212"/>
                <a:gd name="T15" fmla="*/ 0 h 179"/>
                <a:gd name="T16" fmla="*/ 0 w 212"/>
                <a:gd name="T17" fmla="*/ 0 h 179"/>
                <a:gd name="T18" fmla="*/ 0 w 212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"/>
                <a:gd name="T31" fmla="*/ 0 h 179"/>
                <a:gd name="T32" fmla="*/ 212 w 212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" h="179">
                  <a:moveTo>
                    <a:pt x="181" y="155"/>
                  </a:moveTo>
                  <a:lnTo>
                    <a:pt x="161" y="179"/>
                  </a:lnTo>
                  <a:lnTo>
                    <a:pt x="212" y="132"/>
                  </a:lnTo>
                  <a:lnTo>
                    <a:pt x="70" y="0"/>
                  </a:lnTo>
                  <a:lnTo>
                    <a:pt x="19" y="47"/>
                  </a:lnTo>
                  <a:lnTo>
                    <a:pt x="0" y="71"/>
                  </a:lnTo>
                  <a:lnTo>
                    <a:pt x="19" y="47"/>
                  </a:lnTo>
                  <a:lnTo>
                    <a:pt x="7" y="58"/>
                  </a:lnTo>
                  <a:lnTo>
                    <a:pt x="0" y="71"/>
                  </a:lnTo>
                  <a:lnTo>
                    <a:pt x="181" y="15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5" name="Freeform 775"/>
            <p:cNvSpPr>
              <a:spLocks/>
            </p:cNvSpPr>
            <p:nvPr/>
          </p:nvSpPr>
          <p:spPr bwMode="auto">
            <a:xfrm>
              <a:off x="2343" y="1753"/>
              <a:ext cx="39" cy="29"/>
            </a:xfrm>
            <a:custGeom>
              <a:avLst/>
              <a:gdLst>
                <a:gd name="T0" fmla="*/ 0 w 232"/>
                <a:gd name="T1" fmla="*/ 0 h 202"/>
                <a:gd name="T2" fmla="*/ 0 w 232"/>
                <a:gd name="T3" fmla="*/ 0 h 202"/>
                <a:gd name="T4" fmla="*/ 0 w 232"/>
                <a:gd name="T5" fmla="*/ 0 h 202"/>
                <a:gd name="T6" fmla="*/ 0 w 232"/>
                <a:gd name="T7" fmla="*/ 0 h 202"/>
                <a:gd name="T8" fmla="*/ 0 w 232"/>
                <a:gd name="T9" fmla="*/ 0 h 202"/>
                <a:gd name="T10" fmla="*/ 0 w 232"/>
                <a:gd name="T11" fmla="*/ 0 h 202"/>
                <a:gd name="T12" fmla="*/ 0 w 232"/>
                <a:gd name="T13" fmla="*/ 0 h 202"/>
                <a:gd name="T14" fmla="*/ 0 w 232"/>
                <a:gd name="T15" fmla="*/ 0 h 202"/>
                <a:gd name="T16" fmla="*/ 0 w 232"/>
                <a:gd name="T17" fmla="*/ 0 h 202"/>
                <a:gd name="T18" fmla="*/ 0 w 232"/>
                <a:gd name="T19" fmla="*/ 0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202"/>
                <a:gd name="T32" fmla="*/ 232 w 232"/>
                <a:gd name="T33" fmla="*/ 202 h 2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202">
                  <a:moveTo>
                    <a:pt x="163" y="202"/>
                  </a:moveTo>
                  <a:lnTo>
                    <a:pt x="181" y="177"/>
                  </a:lnTo>
                  <a:lnTo>
                    <a:pt x="232" y="84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9" y="69"/>
                  </a:lnTo>
                  <a:lnTo>
                    <a:pt x="163" y="202"/>
                  </a:lnTo>
                  <a:lnTo>
                    <a:pt x="174" y="190"/>
                  </a:lnTo>
                  <a:lnTo>
                    <a:pt x="181" y="177"/>
                  </a:lnTo>
                  <a:lnTo>
                    <a:pt x="163" y="20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6" name="Freeform 776"/>
            <p:cNvSpPr>
              <a:spLocks/>
            </p:cNvSpPr>
            <p:nvPr/>
          </p:nvSpPr>
          <p:spPr bwMode="auto">
            <a:xfrm>
              <a:off x="2335" y="1763"/>
              <a:ext cx="35" cy="26"/>
            </a:xfrm>
            <a:custGeom>
              <a:avLst/>
              <a:gdLst>
                <a:gd name="T0" fmla="*/ 0 w 214"/>
                <a:gd name="T1" fmla="*/ 0 h 179"/>
                <a:gd name="T2" fmla="*/ 0 w 214"/>
                <a:gd name="T3" fmla="*/ 0 h 179"/>
                <a:gd name="T4" fmla="*/ 0 w 214"/>
                <a:gd name="T5" fmla="*/ 0 h 179"/>
                <a:gd name="T6" fmla="*/ 0 w 214"/>
                <a:gd name="T7" fmla="*/ 0 h 179"/>
                <a:gd name="T8" fmla="*/ 0 w 214"/>
                <a:gd name="T9" fmla="*/ 0 h 179"/>
                <a:gd name="T10" fmla="*/ 0 w 214"/>
                <a:gd name="T11" fmla="*/ 0 h 179"/>
                <a:gd name="T12" fmla="*/ 0 w 214"/>
                <a:gd name="T13" fmla="*/ 0 h 179"/>
                <a:gd name="T14" fmla="*/ 0 w 214"/>
                <a:gd name="T15" fmla="*/ 0 h 179"/>
                <a:gd name="T16" fmla="*/ 0 w 214"/>
                <a:gd name="T17" fmla="*/ 0 h 179"/>
                <a:gd name="T18" fmla="*/ 0 w 214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4"/>
                <a:gd name="T31" fmla="*/ 0 h 179"/>
                <a:gd name="T32" fmla="*/ 214 w 214"/>
                <a:gd name="T33" fmla="*/ 179 h 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4" h="179">
                  <a:moveTo>
                    <a:pt x="182" y="154"/>
                  </a:moveTo>
                  <a:lnTo>
                    <a:pt x="163" y="179"/>
                  </a:lnTo>
                  <a:lnTo>
                    <a:pt x="214" y="133"/>
                  </a:lnTo>
                  <a:lnTo>
                    <a:pt x="70" y="0"/>
                  </a:lnTo>
                  <a:lnTo>
                    <a:pt x="20" y="47"/>
                  </a:lnTo>
                  <a:lnTo>
                    <a:pt x="0" y="71"/>
                  </a:lnTo>
                  <a:lnTo>
                    <a:pt x="20" y="47"/>
                  </a:lnTo>
                  <a:lnTo>
                    <a:pt x="8" y="57"/>
                  </a:lnTo>
                  <a:lnTo>
                    <a:pt x="0" y="71"/>
                  </a:lnTo>
                  <a:lnTo>
                    <a:pt x="182" y="15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7" name="Freeform 777"/>
            <p:cNvSpPr>
              <a:spLocks/>
            </p:cNvSpPr>
            <p:nvPr/>
          </p:nvSpPr>
          <p:spPr bwMode="auto">
            <a:xfrm>
              <a:off x="2326" y="1773"/>
              <a:ext cx="39" cy="29"/>
            </a:xfrm>
            <a:custGeom>
              <a:avLst/>
              <a:gdLst>
                <a:gd name="T0" fmla="*/ 0 w 233"/>
                <a:gd name="T1" fmla="*/ 0 h 201"/>
                <a:gd name="T2" fmla="*/ 0 w 233"/>
                <a:gd name="T3" fmla="*/ 0 h 201"/>
                <a:gd name="T4" fmla="*/ 0 w 233"/>
                <a:gd name="T5" fmla="*/ 0 h 201"/>
                <a:gd name="T6" fmla="*/ 0 w 233"/>
                <a:gd name="T7" fmla="*/ 0 h 201"/>
                <a:gd name="T8" fmla="*/ 0 w 233"/>
                <a:gd name="T9" fmla="*/ 0 h 201"/>
                <a:gd name="T10" fmla="*/ 0 w 233"/>
                <a:gd name="T11" fmla="*/ 0 h 201"/>
                <a:gd name="T12" fmla="*/ 0 w 233"/>
                <a:gd name="T13" fmla="*/ 0 h 201"/>
                <a:gd name="T14" fmla="*/ 0 w 233"/>
                <a:gd name="T15" fmla="*/ 0 h 201"/>
                <a:gd name="T16" fmla="*/ 0 w 233"/>
                <a:gd name="T17" fmla="*/ 0 h 201"/>
                <a:gd name="T18" fmla="*/ 0 w 233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201"/>
                <a:gd name="T32" fmla="*/ 233 w 233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201">
                  <a:moveTo>
                    <a:pt x="162" y="201"/>
                  </a:moveTo>
                  <a:lnTo>
                    <a:pt x="182" y="176"/>
                  </a:lnTo>
                  <a:lnTo>
                    <a:pt x="233" y="83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20" y="69"/>
                  </a:lnTo>
                  <a:lnTo>
                    <a:pt x="162" y="201"/>
                  </a:lnTo>
                  <a:lnTo>
                    <a:pt x="175" y="190"/>
                  </a:lnTo>
                  <a:lnTo>
                    <a:pt x="182" y="176"/>
                  </a:lnTo>
                  <a:lnTo>
                    <a:pt x="162" y="20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8" name="Freeform 778"/>
            <p:cNvSpPr>
              <a:spLocks/>
            </p:cNvSpPr>
            <p:nvPr/>
          </p:nvSpPr>
          <p:spPr bwMode="auto">
            <a:xfrm>
              <a:off x="2318" y="1783"/>
              <a:ext cx="35" cy="26"/>
            </a:xfrm>
            <a:custGeom>
              <a:avLst/>
              <a:gdLst>
                <a:gd name="T0" fmla="*/ 0 w 212"/>
                <a:gd name="T1" fmla="*/ 0 h 178"/>
                <a:gd name="T2" fmla="*/ 0 w 212"/>
                <a:gd name="T3" fmla="*/ 0 h 178"/>
                <a:gd name="T4" fmla="*/ 0 w 212"/>
                <a:gd name="T5" fmla="*/ 0 h 178"/>
                <a:gd name="T6" fmla="*/ 0 w 212"/>
                <a:gd name="T7" fmla="*/ 0 h 178"/>
                <a:gd name="T8" fmla="*/ 0 w 212"/>
                <a:gd name="T9" fmla="*/ 0 h 178"/>
                <a:gd name="T10" fmla="*/ 0 w 212"/>
                <a:gd name="T11" fmla="*/ 0 h 178"/>
                <a:gd name="T12" fmla="*/ 0 w 212"/>
                <a:gd name="T13" fmla="*/ 0 h 178"/>
                <a:gd name="T14" fmla="*/ 0 w 212"/>
                <a:gd name="T15" fmla="*/ 0 h 178"/>
                <a:gd name="T16" fmla="*/ 0 w 212"/>
                <a:gd name="T17" fmla="*/ 0 h 178"/>
                <a:gd name="T18" fmla="*/ 0 w 212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"/>
                <a:gd name="T31" fmla="*/ 0 h 178"/>
                <a:gd name="T32" fmla="*/ 212 w 212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" h="178">
                  <a:moveTo>
                    <a:pt x="181" y="154"/>
                  </a:moveTo>
                  <a:lnTo>
                    <a:pt x="163" y="178"/>
                  </a:lnTo>
                  <a:lnTo>
                    <a:pt x="212" y="132"/>
                  </a:lnTo>
                  <a:lnTo>
                    <a:pt x="70" y="0"/>
                  </a:lnTo>
                  <a:lnTo>
                    <a:pt x="19" y="47"/>
                  </a:lnTo>
                  <a:lnTo>
                    <a:pt x="0" y="71"/>
                  </a:lnTo>
                  <a:lnTo>
                    <a:pt x="19" y="47"/>
                  </a:lnTo>
                  <a:lnTo>
                    <a:pt x="7" y="57"/>
                  </a:lnTo>
                  <a:lnTo>
                    <a:pt x="0" y="71"/>
                  </a:lnTo>
                  <a:lnTo>
                    <a:pt x="181" y="15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29" name="Freeform 779"/>
            <p:cNvSpPr>
              <a:spLocks/>
            </p:cNvSpPr>
            <p:nvPr/>
          </p:nvSpPr>
          <p:spPr bwMode="auto">
            <a:xfrm>
              <a:off x="2310" y="1793"/>
              <a:ext cx="38" cy="25"/>
            </a:xfrm>
            <a:custGeom>
              <a:avLst/>
              <a:gdLst>
                <a:gd name="T0" fmla="*/ 0 w 232"/>
                <a:gd name="T1" fmla="*/ 0 h 176"/>
                <a:gd name="T2" fmla="*/ 0 w 232"/>
                <a:gd name="T3" fmla="*/ 0 h 176"/>
                <a:gd name="T4" fmla="*/ 0 w 232"/>
                <a:gd name="T5" fmla="*/ 0 h 176"/>
                <a:gd name="T6" fmla="*/ 0 w 232"/>
                <a:gd name="T7" fmla="*/ 0 h 176"/>
                <a:gd name="T8" fmla="*/ 0 w 232"/>
                <a:gd name="T9" fmla="*/ 0 h 176"/>
                <a:gd name="T10" fmla="*/ 0 w 232"/>
                <a:gd name="T11" fmla="*/ 0 h 176"/>
                <a:gd name="T12" fmla="*/ 0 w 232"/>
                <a:gd name="T13" fmla="*/ 0 h 176"/>
                <a:gd name="T14" fmla="*/ 0 w 232"/>
                <a:gd name="T15" fmla="*/ 0 h 176"/>
                <a:gd name="T16" fmla="*/ 0 w 232"/>
                <a:gd name="T17" fmla="*/ 0 h 176"/>
                <a:gd name="T18" fmla="*/ 0 w 23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176"/>
                <a:gd name="T32" fmla="*/ 232 w 232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176">
                  <a:moveTo>
                    <a:pt x="182" y="176"/>
                  </a:moveTo>
                  <a:lnTo>
                    <a:pt x="182" y="176"/>
                  </a:lnTo>
                  <a:lnTo>
                    <a:pt x="232" y="83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81" y="176"/>
                  </a:lnTo>
                  <a:lnTo>
                    <a:pt x="182" y="17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0" name="Freeform 780"/>
            <p:cNvSpPr>
              <a:spLocks/>
            </p:cNvSpPr>
            <p:nvPr/>
          </p:nvSpPr>
          <p:spPr bwMode="auto">
            <a:xfrm>
              <a:off x="2301" y="1807"/>
              <a:ext cx="39" cy="25"/>
            </a:xfrm>
            <a:custGeom>
              <a:avLst/>
              <a:gdLst>
                <a:gd name="T0" fmla="*/ 0 w 233"/>
                <a:gd name="T1" fmla="*/ 0 h 176"/>
                <a:gd name="T2" fmla="*/ 0 w 233"/>
                <a:gd name="T3" fmla="*/ 0 h 176"/>
                <a:gd name="T4" fmla="*/ 0 w 233"/>
                <a:gd name="T5" fmla="*/ 0 h 176"/>
                <a:gd name="T6" fmla="*/ 0 w 233"/>
                <a:gd name="T7" fmla="*/ 0 h 176"/>
                <a:gd name="T8" fmla="*/ 0 w 233"/>
                <a:gd name="T9" fmla="*/ 0 h 176"/>
                <a:gd name="T10" fmla="*/ 0 w 233"/>
                <a:gd name="T11" fmla="*/ 0 h 176"/>
                <a:gd name="T12" fmla="*/ 0 w 233"/>
                <a:gd name="T13" fmla="*/ 0 h 176"/>
                <a:gd name="T14" fmla="*/ 0 w 233"/>
                <a:gd name="T15" fmla="*/ 0 h 176"/>
                <a:gd name="T16" fmla="*/ 0 w 233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76"/>
                <a:gd name="T29" fmla="*/ 233 w 233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76">
                  <a:moveTo>
                    <a:pt x="182" y="176"/>
                  </a:moveTo>
                  <a:lnTo>
                    <a:pt x="182" y="176"/>
                  </a:lnTo>
                  <a:lnTo>
                    <a:pt x="233" y="82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1" y="93"/>
                  </a:lnTo>
                  <a:lnTo>
                    <a:pt x="182" y="17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1" name="Freeform 781"/>
            <p:cNvSpPr>
              <a:spLocks/>
            </p:cNvSpPr>
            <p:nvPr/>
          </p:nvSpPr>
          <p:spPr bwMode="auto">
            <a:xfrm>
              <a:off x="2293" y="1820"/>
              <a:ext cx="38" cy="29"/>
            </a:xfrm>
            <a:custGeom>
              <a:avLst/>
              <a:gdLst>
                <a:gd name="T0" fmla="*/ 0 w 232"/>
                <a:gd name="T1" fmla="*/ 0 h 201"/>
                <a:gd name="T2" fmla="*/ 0 w 232"/>
                <a:gd name="T3" fmla="*/ 0 h 201"/>
                <a:gd name="T4" fmla="*/ 0 w 232"/>
                <a:gd name="T5" fmla="*/ 0 h 201"/>
                <a:gd name="T6" fmla="*/ 0 w 232"/>
                <a:gd name="T7" fmla="*/ 0 h 201"/>
                <a:gd name="T8" fmla="*/ 0 w 232"/>
                <a:gd name="T9" fmla="*/ 0 h 201"/>
                <a:gd name="T10" fmla="*/ 0 w 232"/>
                <a:gd name="T11" fmla="*/ 0 h 201"/>
                <a:gd name="T12" fmla="*/ 0 w 232"/>
                <a:gd name="T13" fmla="*/ 0 h 201"/>
                <a:gd name="T14" fmla="*/ 0 w 232"/>
                <a:gd name="T15" fmla="*/ 0 h 201"/>
                <a:gd name="T16" fmla="*/ 0 w 232"/>
                <a:gd name="T17" fmla="*/ 0 h 201"/>
                <a:gd name="T18" fmla="*/ 0 w 232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201"/>
                <a:gd name="T32" fmla="*/ 232 w 232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201">
                  <a:moveTo>
                    <a:pt x="163" y="201"/>
                  </a:moveTo>
                  <a:lnTo>
                    <a:pt x="181" y="176"/>
                  </a:lnTo>
                  <a:lnTo>
                    <a:pt x="232" y="83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9" y="69"/>
                  </a:lnTo>
                  <a:lnTo>
                    <a:pt x="163" y="201"/>
                  </a:lnTo>
                  <a:lnTo>
                    <a:pt x="174" y="190"/>
                  </a:lnTo>
                  <a:lnTo>
                    <a:pt x="181" y="176"/>
                  </a:lnTo>
                  <a:lnTo>
                    <a:pt x="163" y="20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2" name="Freeform 782"/>
            <p:cNvSpPr>
              <a:spLocks/>
            </p:cNvSpPr>
            <p:nvPr/>
          </p:nvSpPr>
          <p:spPr bwMode="auto">
            <a:xfrm>
              <a:off x="2284" y="1830"/>
              <a:ext cx="36" cy="25"/>
            </a:xfrm>
            <a:custGeom>
              <a:avLst/>
              <a:gdLst>
                <a:gd name="T0" fmla="*/ 0 w 214"/>
                <a:gd name="T1" fmla="*/ 0 h 178"/>
                <a:gd name="T2" fmla="*/ 0 w 214"/>
                <a:gd name="T3" fmla="*/ 0 h 178"/>
                <a:gd name="T4" fmla="*/ 0 w 214"/>
                <a:gd name="T5" fmla="*/ 0 h 178"/>
                <a:gd name="T6" fmla="*/ 0 w 214"/>
                <a:gd name="T7" fmla="*/ 0 h 178"/>
                <a:gd name="T8" fmla="*/ 0 w 214"/>
                <a:gd name="T9" fmla="*/ 0 h 178"/>
                <a:gd name="T10" fmla="*/ 0 w 214"/>
                <a:gd name="T11" fmla="*/ 0 h 178"/>
                <a:gd name="T12" fmla="*/ 0 w 214"/>
                <a:gd name="T13" fmla="*/ 0 h 178"/>
                <a:gd name="T14" fmla="*/ 0 w 214"/>
                <a:gd name="T15" fmla="*/ 0 h 178"/>
                <a:gd name="T16" fmla="*/ 0 w 214"/>
                <a:gd name="T17" fmla="*/ 0 h 178"/>
                <a:gd name="T18" fmla="*/ 0 w 214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4"/>
                <a:gd name="T31" fmla="*/ 0 h 178"/>
                <a:gd name="T32" fmla="*/ 214 w 214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4" h="178">
                  <a:moveTo>
                    <a:pt x="182" y="154"/>
                  </a:moveTo>
                  <a:lnTo>
                    <a:pt x="163" y="178"/>
                  </a:lnTo>
                  <a:lnTo>
                    <a:pt x="214" y="132"/>
                  </a:lnTo>
                  <a:lnTo>
                    <a:pt x="70" y="0"/>
                  </a:lnTo>
                  <a:lnTo>
                    <a:pt x="20" y="47"/>
                  </a:lnTo>
                  <a:lnTo>
                    <a:pt x="0" y="71"/>
                  </a:lnTo>
                  <a:lnTo>
                    <a:pt x="20" y="47"/>
                  </a:lnTo>
                  <a:lnTo>
                    <a:pt x="7" y="57"/>
                  </a:lnTo>
                  <a:lnTo>
                    <a:pt x="0" y="71"/>
                  </a:lnTo>
                  <a:lnTo>
                    <a:pt x="182" y="15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3" name="Freeform 783"/>
            <p:cNvSpPr>
              <a:spLocks/>
            </p:cNvSpPr>
            <p:nvPr/>
          </p:nvSpPr>
          <p:spPr bwMode="auto">
            <a:xfrm>
              <a:off x="2276" y="1840"/>
              <a:ext cx="38" cy="25"/>
            </a:xfrm>
            <a:custGeom>
              <a:avLst/>
              <a:gdLst>
                <a:gd name="T0" fmla="*/ 0 w 233"/>
                <a:gd name="T1" fmla="*/ 0 h 176"/>
                <a:gd name="T2" fmla="*/ 0 w 233"/>
                <a:gd name="T3" fmla="*/ 0 h 176"/>
                <a:gd name="T4" fmla="*/ 0 w 233"/>
                <a:gd name="T5" fmla="*/ 0 h 176"/>
                <a:gd name="T6" fmla="*/ 0 w 233"/>
                <a:gd name="T7" fmla="*/ 0 h 176"/>
                <a:gd name="T8" fmla="*/ 0 w 233"/>
                <a:gd name="T9" fmla="*/ 0 h 176"/>
                <a:gd name="T10" fmla="*/ 0 w 233"/>
                <a:gd name="T11" fmla="*/ 0 h 176"/>
                <a:gd name="T12" fmla="*/ 0 w 233"/>
                <a:gd name="T13" fmla="*/ 0 h 176"/>
                <a:gd name="T14" fmla="*/ 0 w 233"/>
                <a:gd name="T15" fmla="*/ 0 h 176"/>
                <a:gd name="T16" fmla="*/ 0 w 233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76"/>
                <a:gd name="T29" fmla="*/ 233 w 233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76">
                  <a:moveTo>
                    <a:pt x="182" y="176"/>
                  </a:moveTo>
                  <a:lnTo>
                    <a:pt x="182" y="176"/>
                  </a:lnTo>
                  <a:lnTo>
                    <a:pt x="233" y="83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82" y="17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4" name="Freeform 784"/>
            <p:cNvSpPr>
              <a:spLocks/>
            </p:cNvSpPr>
            <p:nvPr/>
          </p:nvSpPr>
          <p:spPr bwMode="auto">
            <a:xfrm>
              <a:off x="2267" y="1853"/>
              <a:ext cx="39" cy="26"/>
            </a:xfrm>
            <a:custGeom>
              <a:avLst/>
              <a:gdLst>
                <a:gd name="T0" fmla="*/ 0 w 233"/>
                <a:gd name="T1" fmla="*/ 0 h 176"/>
                <a:gd name="T2" fmla="*/ 0 w 233"/>
                <a:gd name="T3" fmla="*/ 0 h 176"/>
                <a:gd name="T4" fmla="*/ 0 w 233"/>
                <a:gd name="T5" fmla="*/ 0 h 176"/>
                <a:gd name="T6" fmla="*/ 0 w 233"/>
                <a:gd name="T7" fmla="*/ 0 h 176"/>
                <a:gd name="T8" fmla="*/ 0 w 233"/>
                <a:gd name="T9" fmla="*/ 0 h 176"/>
                <a:gd name="T10" fmla="*/ 0 w 233"/>
                <a:gd name="T11" fmla="*/ 0 h 176"/>
                <a:gd name="T12" fmla="*/ 0 w 233"/>
                <a:gd name="T13" fmla="*/ 0 h 176"/>
                <a:gd name="T14" fmla="*/ 0 w 233"/>
                <a:gd name="T15" fmla="*/ 0 h 176"/>
                <a:gd name="T16" fmla="*/ 0 w 233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76"/>
                <a:gd name="T29" fmla="*/ 233 w 233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76">
                  <a:moveTo>
                    <a:pt x="182" y="176"/>
                  </a:moveTo>
                  <a:lnTo>
                    <a:pt x="182" y="176"/>
                  </a:lnTo>
                  <a:lnTo>
                    <a:pt x="233" y="82"/>
                  </a:lnTo>
                  <a:lnTo>
                    <a:pt x="51" y="0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182" y="17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5" name="Freeform 785"/>
            <p:cNvSpPr>
              <a:spLocks/>
            </p:cNvSpPr>
            <p:nvPr/>
          </p:nvSpPr>
          <p:spPr bwMode="auto">
            <a:xfrm>
              <a:off x="2259" y="1867"/>
              <a:ext cx="38" cy="25"/>
            </a:xfrm>
            <a:custGeom>
              <a:avLst/>
              <a:gdLst>
                <a:gd name="T0" fmla="*/ 0 w 232"/>
                <a:gd name="T1" fmla="*/ 0 h 177"/>
                <a:gd name="T2" fmla="*/ 0 w 232"/>
                <a:gd name="T3" fmla="*/ 0 h 177"/>
                <a:gd name="T4" fmla="*/ 0 w 232"/>
                <a:gd name="T5" fmla="*/ 0 h 177"/>
                <a:gd name="T6" fmla="*/ 0 w 232"/>
                <a:gd name="T7" fmla="*/ 0 h 177"/>
                <a:gd name="T8" fmla="*/ 0 w 232"/>
                <a:gd name="T9" fmla="*/ 0 h 177"/>
                <a:gd name="T10" fmla="*/ 0 w 232"/>
                <a:gd name="T11" fmla="*/ 0 h 177"/>
                <a:gd name="T12" fmla="*/ 0 w 232"/>
                <a:gd name="T13" fmla="*/ 0 h 177"/>
                <a:gd name="T14" fmla="*/ 0 w 232"/>
                <a:gd name="T15" fmla="*/ 0 h 177"/>
                <a:gd name="T16" fmla="*/ 0 w 232"/>
                <a:gd name="T17" fmla="*/ 0 h 177"/>
                <a:gd name="T18" fmla="*/ 0 w 23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177"/>
                <a:gd name="T32" fmla="*/ 232 w 232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177">
                  <a:moveTo>
                    <a:pt x="182" y="177"/>
                  </a:moveTo>
                  <a:lnTo>
                    <a:pt x="182" y="177"/>
                  </a:lnTo>
                  <a:lnTo>
                    <a:pt x="232" y="84"/>
                  </a:lnTo>
                  <a:lnTo>
                    <a:pt x="50" y="0"/>
                  </a:lnTo>
                  <a:lnTo>
                    <a:pt x="0" y="93"/>
                  </a:lnTo>
                  <a:lnTo>
                    <a:pt x="181" y="177"/>
                  </a:lnTo>
                  <a:lnTo>
                    <a:pt x="182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6" name="Freeform 786"/>
            <p:cNvSpPr>
              <a:spLocks/>
            </p:cNvSpPr>
            <p:nvPr/>
          </p:nvSpPr>
          <p:spPr bwMode="auto">
            <a:xfrm>
              <a:off x="2250" y="1880"/>
              <a:ext cx="39" cy="25"/>
            </a:xfrm>
            <a:custGeom>
              <a:avLst/>
              <a:gdLst>
                <a:gd name="T0" fmla="*/ 0 w 233"/>
                <a:gd name="T1" fmla="*/ 0 h 177"/>
                <a:gd name="T2" fmla="*/ 0 w 233"/>
                <a:gd name="T3" fmla="*/ 0 h 177"/>
                <a:gd name="T4" fmla="*/ 0 w 233"/>
                <a:gd name="T5" fmla="*/ 0 h 177"/>
                <a:gd name="T6" fmla="*/ 0 w 233"/>
                <a:gd name="T7" fmla="*/ 0 h 177"/>
                <a:gd name="T8" fmla="*/ 0 w 233"/>
                <a:gd name="T9" fmla="*/ 0 h 177"/>
                <a:gd name="T10" fmla="*/ 0 w 233"/>
                <a:gd name="T11" fmla="*/ 0 h 177"/>
                <a:gd name="T12" fmla="*/ 0 w 233"/>
                <a:gd name="T13" fmla="*/ 0 h 177"/>
                <a:gd name="T14" fmla="*/ 0 w 233"/>
                <a:gd name="T15" fmla="*/ 0 h 177"/>
                <a:gd name="T16" fmla="*/ 0 w 233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77"/>
                <a:gd name="T29" fmla="*/ 233 w 233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77">
                  <a:moveTo>
                    <a:pt x="182" y="177"/>
                  </a:moveTo>
                  <a:lnTo>
                    <a:pt x="182" y="177"/>
                  </a:lnTo>
                  <a:lnTo>
                    <a:pt x="233" y="84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82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7" name="Freeform 787"/>
            <p:cNvSpPr>
              <a:spLocks/>
            </p:cNvSpPr>
            <p:nvPr/>
          </p:nvSpPr>
          <p:spPr bwMode="auto">
            <a:xfrm>
              <a:off x="2242" y="1893"/>
              <a:ext cx="39" cy="29"/>
            </a:xfrm>
            <a:custGeom>
              <a:avLst/>
              <a:gdLst>
                <a:gd name="T0" fmla="*/ 0 w 233"/>
                <a:gd name="T1" fmla="*/ 0 h 201"/>
                <a:gd name="T2" fmla="*/ 0 w 233"/>
                <a:gd name="T3" fmla="*/ 0 h 201"/>
                <a:gd name="T4" fmla="*/ 0 w 233"/>
                <a:gd name="T5" fmla="*/ 0 h 201"/>
                <a:gd name="T6" fmla="*/ 0 w 233"/>
                <a:gd name="T7" fmla="*/ 0 h 201"/>
                <a:gd name="T8" fmla="*/ 0 w 233"/>
                <a:gd name="T9" fmla="*/ 0 h 201"/>
                <a:gd name="T10" fmla="*/ 0 w 233"/>
                <a:gd name="T11" fmla="*/ 0 h 201"/>
                <a:gd name="T12" fmla="*/ 0 w 233"/>
                <a:gd name="T13" fmla="*/ 0 h 201"/>
                <a:gd name="T14" fmla="*/ 0 w 233"/>
                <a:gd name="T15" fmla="*/ 0 h 201"/>
                <a:gd name="T16" fmla="*/ 0 w 233"/>
                <a:gd name="T17" fmla="*/ 0 h 201"/>
                <a:gd name="T18" fmla="*/ 0 w 233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201"/>
                <a:gd name="T32" fmla="*/ 233 w 233"/>
                <a:gd name="T33" fmla="*/ 201 h 2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201">
                  <a:moveTo>
                    <a:pt x="163" y="201"/>
                  </a:moveTo>
                  <a:lnTo>
                    <a:pt x="182" y="177"/>
                  </a:lnTo>
                  <a:lnTo>
                    <a:pt x="233" y="83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20" y="69"/>
                  </a:lnTo>
                  <a:lnTo>
                    <a:pt x="163" y="201"/>
                  </a:lnTo>
                  <a:lnTo>
                    <a:pt x="175" y="190"/>
                  </a:lnTo>
                  <a:lnTo>
                    <a:pt x="182" y="177"/>
                  </a:lnTo>
                  <a:lnTo>
                    <a:pt x="163" y="20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8" name="Freeform 788"/>
            <p:cNvSpPr>
              <a:spLocks/>
            </p:cNvSpPr>
            <p:nvPr/>
          </p:nvSpPr>
          <p:spPr bwMode="auto">
            <a:xfrm>
              <a:off x="2225" y="1903"/>
              <a:ext cx="44" cy="32"/>
            </a:xfrm>
            <a:custGeom>
              <a:avLst/>
              <a:gdLst>
                <a:gd name="T0" fmla="*/ 0 w 264"/>
                <a:gd name="T1" fmla="*/ 0 h 226"/>
                <a:gd name="T2" fmla="*/ 0 w 264"/>
                <a:gd name="T3" fmla="*/ 0 h 226"/>
                <a:gd name="T4" fmla="*/ 0 w 264"/>
                <a:gd name="T5" fmla="*/ 0 h 226"/>
                <a:gd name="T6" fmla="*/ 0 w 264"/>
                <a:gd name="T7" fmla="*/ 0 h 226"/>
                <a:gd name="T8" fmla="*/ 0 w 264"/>
                <a:gd name="T9" fmla="*/ 0 h 226"/>
                <a:gd name="T10" fmla="*/ 0 w 264"/>
                <a:gd name="T11" fmla="*/ 0 h 226"/>
                <a:gd name="T12" fmla="*/ 0 w 264"/>
                <a:gd name="T13" fmla="*/ 0 h 226"/>
                <a:gd name="T14" fmla="*/ 0 w 264"/>
                <a:gd name="T15" fmla="*/ 0 h 226"/>
                <a:gd name="T16" fmla="*/ 0 w 264"/>
                <a:gd name="T17" fmla="*/ 0 h 226"/>
                <a:gd name="T18" fmla="*/ 0 w 264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4"/>
                <a:gd name="T31" fmla="*/ 0 h 226"/>
                <a:gd name="T32" fmla="*/ 264 w 264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4" h="226">
                  <a:moveTo>
                    <a:pt x="182" y="201"/>
                  </a:moveTo>
                  <a:lnTo>
                    <a:pt x="163" y="226"/>
                  </a:lnTo>
                  <a:lnTo>
                    <a:pt x="264" y="132"/>
                  </a:lnTo>
                  <a:lnTo>
                    <a:pt x="121" y="0"/>
                  </a:lnTo>
                  <a:lnTo>
                    <a:pt x="20" y="93"/>
                  </a:lnTo>
                  <a:lnTo>
                    <a:pt x="0" y="118"/>
                  </a:lnTo>
                  <a:lnTo>
                    <a:pt x="20" y="93"/>
                  </a:lnTo>
                  <a:lnTo>
                    <a:pt x="8" y="105"/>
                  </a:lnTo>
                  <a:lnTo>
                    <a:pt x="0" y="118"/>
                  </a:lnTo>
                  <a:lnTo>
                    <a:pt x="182" y="20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39" name="Freeform 789"/>
            <p:cNvSpPr>
              <a:spLocks/>
            </p:cNvSpPr>
            <p:nvPr/>
          </p:nvSpPr>
          <p:spPr bwMode="auto">
            <a:xfrm>
              <a:off x="2216" y="1920"/>
              <a:ext cx="39" cy="25"/>
            </a:xfrm>
            <a:custGeom>
              <a:avLst/>
              <a:gdLst>
                <a:gd name="T0" fmla="*/ 0 w 237"/>
                <a:gd name="T1" fmla="*/ 0 h 177"/>
                <a:gd name="T2" fmla="*/ 0 w 237"/>
                <a:gd name="T3" fmla="*/ 0 h 177"/>
                <a:gd name="T4" fmla="*/ 0 w 237"/>
                <a:gd name="T5" fmla="*/ 0 h 177"/>
                <a:gd name="T6" fmla="*/ 0 w 237"/>
                <a:gd name="T7" fmla="*/ 0 h 177"/>
                <a:gd name="T8" fmla="*/ 0 w 237"/>
                <a:gd name="T9" fmla="*/ 0 h 177"/>
                <a:gd name="T10" fmla="*/ 0 w 237"/>
                <a:gd name="T11" fmla="*/ 0 h 177"/>
                <a:gd name="T12" fmla="*/ 0 w 237"/>
                <a:gd name="T13" fmla="*/ 0 h 177"/>
                <a:gd name="T14" fmla="*/ 0 w 237"/>
                <a:gd name="T15" fmla="*/ 0 h 177"/>
                <a:gd name="T16" fmla="*/ 0 w 237"/>
                <a:gd name="T17" fmla="*/ 0 h 177"/>
                <a:gd name="T18" fmla="*/ 0 w 237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177"/>
                <a:gd name="T32" fmla="*/ 237 w 237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177">
                  <a:moveTo>
                    <a:pt x="192" y="164"/>
                  </a:moveTo>
                  <a:lnTo>
                    <a:pt x="186" y="177"/>
                  </a:lnTo>
                  <a:lnTo>
                    <a:pt x="237" y="83"/>
                  </a:lnTo>
                  <a:lnTo>
                    <a:pt x="55" y="0"/>
                  </a:lnTo>
                  <a:lnTo>
                    <a:pt x="4" y="93"/>
                  </a:lnTo>
                  <a:lnTo>
                    <a:pt x="0" y="106"/>
                  </a:lnTo>
                  <a:lnTo>
                    <a:pt x="6" y="93"/>
                  </a:lnTo>
                  <a:lnTo>
                    <a:pt x="1" y="99"/>
                  </a:lnTo>
                  <a:lnTo>
                    <a:pt x="0" y="106"/>
                  </a:lnTo>
                  <a:lnTo>
                    <a:pt x="192" y="16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0" name="Freeform 790"/>
            <p:cNvSpPr>
              <a:spLocks/>
            </p:cNvSpPr>
            <p:nvPr/>
          </p:nvSpPr>
          <p:spPr bwMode="auto">
            <a:xfrm>
              <a:off x="2207" y="1935"/>
              <a:ext cx="41" cy="30"/>
            </a:xfrm>
            <a:custGeom>
              <a:avLst/>
              <a:gdLst>
                <a:gd name="T0" fmla="*/ 0 w 243"/>
                <a:gd name="T1" fmla="*/ 0 h 211"/>
                <a:gd name="T2" fmla="*/ 0 w 243"/>
                <a:gd name="T3" fmla="*/ 0 h 211"/>
                <a:gd name="T4" fmla="*/ 0 w 243"/>
                <a:gd name="T5" fmla="*/ 0 h 211"/>
                <a:gd name="T6" fmla="*/ 0 w 243"/>
                <a:gd name="T7" fmla="*/ 0 h 211"/>
                <a:gd name="T8" fmla="*/ 0 w 243"/>
                <a:gd name="T9" fmla="*/ 0 h 211"/>
                <a:gd name="T10" fmla="*/ 0 w 243"/>
                <a:gd name="T11" fmla="*/ 0 h 211"/>
                <a:gd name="T12" fmla="*/ 0 w 243"/>
                <a:gd name="T13" fmla="*/ 0 h 211"/>
                <a:gd name="T14" fmla="*/ 0 w 243"/>
                <a:gd name="T15" fmla="*/ 0 h 211"/>
                <a:gd name="T16" fmla="*/ 0 w 243"/>
                <a:gd name="T17" fmla="*/ 0 h 211"/>
                <a:gd name="T18" fmla="*/ 0 w 243"/>
                <a:gd name="T19" fmla="*/ 0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211"/>
                <a:gd name="T32" fmla="*/ 243 w 243"/>
                <a:gd name="T33" fmla="*/ 211 h 2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211">
                  <a:moveTo>
                    <a:pt x="186" y="211"/>
                  </a:moveTo>
                  <a:lnTo>
                    <a:pt x="192" y="198"/>
                  </a:lnTo>
                  <a:lnTo>
                    <a:pt x="243" y="58"/>
                  </a:lnTo>
                  <a:lnTo>
                    <a:pt x="51" y="0"/>
                  </a:lnTo>
                  <a:lnTo>
                    <a:pt x="0" y="140"/>
                  </a:lnTo>
                  <a:lnTo>
                    <a:pt x="6" y="127"/>
                  </a:lnTo>
                  <a:lnTo>
                    <a:pt x="186" y="211"/>
                  </a:lnTo>
                  <a:lnTo>
                    <a:pt x="189" y="204"/>
                  </a:lnTo>
                  <a:lnTo>
                    <a:pt x="192" y="198"/>
                  </a:lnTo>
                  <a:lnTo>
                    <a:pt x="186" y="21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1" name="Freeform 791"/>
            <p:cNvSpPr>
              <a:spLocks/>
            </p:cNvSpPr>
            <p:nvPr/>
          </p:nvSpPr>
          <p:spPr bwMode="auto">
            <a:xfrm>
              <a:off x="2200" y="1953"/>
              <a:ext cx="38" cy="25"/>
            </a:xfrm>
            <a:custGeom>
              <a:avLst/>
              <a:gdLst>
                <a:gd name="T0" fmla="*/ 0 w 231"/>
                <a:gd name="T1" fmla="*/ 0 h 176"/>
                <a:gd name="T2" fmla="*/ 0 w 231"/>
                <a:gd name="T3" fmla="*/ 0 h 176"/>
                <a:gd name="T4" fmla="*/ 0 w 231"/>
                <a:gd name="T5" fmla="*/ 0 h 176"/>
                <a:gd name="T6" fmla="*/ 0 w 231"/>
                <a:gd name="T7" fmla="*/ 0 h 176"/>
                <a:gd name="T8" fmla="*/ 0 w 231"/>
                <a:gd name="T9" fmla="*/ 0 h 176"/>
                <a:gd name="T10" fmla="*/ 0 w 231"/>
                <a:gd name="T11" fmla="*/ 0 h 176"/>
                <a:gd name="T12" fmla="*/ 0 w 231"/>
                <a:gd name="T13" fmla="*/ 0 h 176"/>
                <a:gd name="T14" fmla="*/ 0 w 231"/>
                <a:gd name="T15" fmla="*/ 0 h 176"/>
                <a:gd name="T16" fmla="*/ 0 w 231"/>
                <a:gd name="T17" fmla="*/ 0 h 176"/>
                <a:gd name="T18" fmla="*/ 0 w 231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76"/>
                <a:gd name="T32" fmla="*/ 231 w 231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76">
                  <a:moveTo>
                    <a:pt x="181" y="176"/>
                  </a:moveTo>
                  <a:lnTo>
                    <a:pt x="181" y="176"/>
                  </a:lnTo>
                  <a:lnTo>
                    <a:pt x="231" y="84"/>
                  </a:lnTo>
                  <a:lnTo>
                    <a:pt x="51" y="0"/>
                  </a:lnTo>
                  <a:lnTo>
                    <a:pt x="0" y="93"/>
                  </a:lnTo>
                  <a:lnTo>
                    <a:pt x="180" y="176"/>
                  </a:lnTo>
                  <a:lnTo>
                    <a:pt x="181" y="17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2" name="Freeform 792"/>
            <p:cNvSpPr>
              <a:spLocks/>
            </p:cNvSpPr>
            <p:nvPr/>
          </p:nvSpPr>
          <p:spPr bwMode="auto">
            <a:xfrm>
              <a:off x="2190" y="1967"/>
              <a:ext cx="40" cy="25"/>
            </a:xfrm>
            <a:custGeom>
              <a:avLst/>
              <a:gdLst>
                <a:gd name="T0" fmla="*/ 0 w 237"/>
                <a:gd name="T1" fmla="*/ 0 h 176"/>
                <a:gd name="T2" fmla="*/ 0 w 237"/>
                <a:gd name="T3" fmla="*/ 0 h 176"/>
                <a:gd name="T4" fmla="*/ 0 w 237"/>
                <a:gd name="T5" fmla="*/ 0 h 176"/>
                <a:gd name="T6" fmla="*/ 0 w 237"/>
                <a:gd name="T7" fmla="*/ 0 h 176"/>
                <a:gd name="T8" fmla="*/ 0 w 237"/>
                <a:gd name="T9" fmla="*/ 0 h 176"/>
                <a:gd name="T10" fmla="*/ 0 w 237"/>
                <a:gd name="T11" fmla="*/ 0 h 176"/>
                <a:gd name="T12" fmla="*/ 0 w 237"/>
                <a:gd name="T13" fmla="*/ 0 h 176"/>
                <a:gd name="T14" fmla="*/ 0 w 237"/>
                <a:gd name="T15" fmla="*/ 0 h 176"/>
                <a:gd name="T16" fmla="*/ 0 w 237"/>
                <a:gd name="T17" fmla="*/ 0 h 176"/>
                <a:gd name="T18" fmla="*/ 0 w 237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176"/>
                <a:gd name="T32" fmla="*/ 237 w 23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176">
                  <a:moveTo>
                    <a:pt x="192" y="164"/>
                  </a:moveTo>
                  <a:lnTo>
                    <a:pt x="186" y="176"/>
                  </a:lnTo>
                  <a:lnTo>
                    <a:pt x="237" y="83"/>
                  </a:lnTo>
                  <a:lnTo>
                    <a:pt x="56" y="0"/>
                  </a:lnTo>
                  <a:lnTo>
                    <a:pt x="5" y="94"/>
                  </a:lnTo>
                  <a:lnTo>
                    <a:pt x="0" y="106"/>
                  </a:lnTo>
                  <a:lnTo>
                    <a:pt x="5" y="94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192" y="16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3" name="Freeform 793"/>
            <p:cNvSpPr>
              <a:spLocks/>
            </p:cNvSpPr>
            <p:nvPr/>
          </p:nvSpPr>
          <p:spPr bwMode="auto">
            <a:xfrm>
              <a:off x="2182" y="1982"/>
              <a:ext cx="40" cy="30"/>
            </a:xfrm>
            <a:custGeom>
              <a:avLst/>
              <a:gdLst>
                <a:gd name="T0" fmla="*/ 0 w 243"/>
                <a:gd name="T1" fmla="*/ 0 h 210"/>
                <a:gd name="T2" fmla="*/ 0 w 243"/>
                <a:gd name="T3" fmla="*/ 0 h 210"/>
                <a:gd name="T4" fmla="*/ 0 w 243"/>
                <a:gd name="T5" fmla="*/ 0 h 210"/>
                <a:gd name="T6" fmla="*/ 0 w 243"/>
                <a:gd name="T7" fmla="*/ 0 h 210"/>
                <a:gd name="T8" fmla="*/ 0 w 243"/>
                <a:gd name="T9" fmla="*/ 0 h 210"/>
                <a:gd name="T10" fmla="*/ 0 w 243"/>
                <a:gd name="T11" fmla="*/ 0 h 210"/>
                <a:gd name="T12" fmla="*/ 0 w 243"/>
                <a:gd name="T13" fmla="*/ 0 h 210"/>
                <a:gd name="T14" fmla="*/ 0 w 243"/>
                <a:gd name="T15" fmla="*/ 0 h 210"/>
                <a:gd name="T16" fmla="*/ 0 w 243"/>
                <a:gd name="T17" fmla="*/ 0 h 210"/>
                <a:gd name="T18" fmla="*/ 0 w 243"/>
                <a:gd name="T19" fmla="*/ 0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210"/>
                <a:gd name="T32" fmla="*/ 243 w 243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210">
                  <a:moveTo>
                    <a:pt x="186" y="210"/>
                  </a:moveTo>
                  <a:lnTo>
                    <a:pt x="192" y="199"/>
                  </a:lnTo>
                  <a:lnTo>
                    <a:pt x="243" y="58"/>
                  </a:lnTo>
                  <a:lnTo>
                    <a:pt x="51" y="0"/>
                  </a:lnTo>
                  <a:lnTo>
                    <a:pt x="0" y="140"/>
                  </a:lnTo>
                  <a:lnTo>
                    <a:pt x="4" y="128"/>
                  </a:lnTo>
                  <a:lnTo>
                    <a:pt x="186" y="210"/>
                  </a:lnTo>
                  <a:lnTo>
                    <a:pt x="189" y="205"/>
                  </a:lnTo>
                  <a:lnTo>
                    <a:pt x="192" y="199"/>
                  </a:lnTo>
                  <a:lnTo>
                    <a:pt x="186" y="21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4" name="Freeform 794"/>
            <p:cNvSpPr>
              <a:spLocks/>
            </p:cNvSpPr>
            <p:nvPr/>
          </p:nvSpPr>
          <p:spPr bwMode="auto">
            <a:xfrm>
              <a:off x="2173" y="2000"/>
              <a:ext cx="40" cy="25"/>
            </a:xfrm>
            <a:custGeom>
              <a:avLst/>
              <a:gdLst>
                <a:gd name="T0" fmla="*/ 0 w 237"/>
                <a:gd name="T1" fmla="*/ 0 h 176"/>
                <a:gd name="T2" fmla="*/ 0 w 237"/>
                <a:gd name="T3" fmla="*/ 0 h 176"/>
                <a:gd name="T4" fmla="*/ 0 w 237"/>
                <a:gd name="T5" fmla="*/ 0 h 176"/>
                <a:gd name="T6" fmla="*/ 0 w 237"/>
                <a:gd name="T7" fmla="*/ 0 h 176"/>
                <a:gd name="T8" fmla="*/ 0 w 237"/>
                <a:gd name="T9" fmla="*/ 0 h 176"/>
                <a:gd name="T10" fmla="*/ 0 w 237"/>
                <a:gd name="T11" fmla="*/ 0 h 176"/>
                <a:gd name="T12" fmla="*/ 0 w 237"/>
                <a:gd name="T13" fmla="*/ 0 h 176"/>
                <a:gd name="T14" fmla="*/ 0 w 237"/>
                <a:gd name="T15" fmla="*/ 0 h 176"/>
                <a:gd name="T16" fmla="*/ 0 w 237"/>
                <a:gd name="T17" fmla="*/ 0 h 176"/>
                <a:gd name="T18" fmla="*/ 0 w 237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176"/>
                <a:gd name="T32" fmla="*/ 237 w 23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176">
                  <a:moveTo>
                    <a:pt x="192" y="164"/>
                  </a:moveTo>
                  <a:lnTo>
                    <a:pt x="187" y="176"/>
                  </a:lnTo>
                  <a:lnTo>
                    <a:pt x="237" y="82"/>
                  </a:lnTo>
                  <a:lnTo>
                    <a:pt x="55" y="0"/>
                  </a:lnTo>
                  <a:lnTo>
                    <a:pt x="6" y="93"/>
                  </a:lnTo>
                  <a:lnTo>
                    <a:pt x="0" y="105"/>
                  </a:lnTo>
                  <a:lnTo>
                    <a:pt x="6" y="93"/>
                  </a:lnTo>
                  <a:lnTo>
                    <a:pt x="2" y="99"/>
                  </a:lnTo>
                  <a:lnTo>
                    <a:pt x="0" y="105"/>
                  </a:lnTo>
                  <a:lnTo>
                    <a:pt x="192" y="16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5" name="Freeform 795"/>
            <p:cNvSpPr>
              <a:spLocks/>
            </p:cNvSpPr>
            <p:nvPr/>
          </p:nvSpPr>
          <p:spPr bwMode="auto">
            <a:xfrm>
              <a:off x="2165" y="2015"/>
              <a:ext cx="40" cy="30"/>
            </a:xfrm>
            <a:custGeom>
              <a:avLst/>
              <a:gdLst>
                <a:gd name="T0" fmla="*/ 0 w 242"/>
                <a:gd name="T1" fmla="*/ 0 h 211"/>
                <a:gd name="T2" fmla="*/ 0 w 242"/>
                <a:gd name="T3" fmla="*/ 0 h 211"/>
                <a:gd name="T4" fmla="*/ 0 w 242"/>
                <a:gd name="T5" fmla="*/ 0 h 211"/>
                <a:gd name="T6" fmla="*/ 0 w 242"/>
                <a:gd name="T7" fmla="*/ 0 h 211"/>
                <a:gd name="T8" fmla="*/ 0 w 242"/>
                <a:gd name="T9" fmla="*/ 0 h 211"/>
                <a:gd name="T10" fmla="*/ 0 w 242"/>
                <a:gd name="T11" fmla="*/ 0 h 211"/>
                <a:gd name="T12" fmla="*/ 0 w 242"/>
                <a:gd name="T13" fmla="*/ 0 h 211"/>
                <a:gd name="T14" fmla="*/ 0 w 242"/>
                <a:gd name="T15" fmla="*/ 0 h 211"/>
                <a:gd name="T16" fmla="*/ 0 w 242"/>
                <a:gd name="T17" fmla="*/ 0 h 211"/>
                <a:gd name="T18" fmla="*/ 0 w 242"/>
                <a:gd name="T19" fmla="*/ 0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211"/>
                <a:gd name="T32" fmla="*/ 242 w 242"/>
                <a:gd name="T33" fmla="*/ 211 h 2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211">
                  <a:moveTo>
                    <a:pt x="186" y="211"/>
                  </a:moveTo>
                  <a:lnTo>
                    <a:pt x="192" y="199"/>
                  </a:lnTo>
                  <a:lnTo>
                    <a:pt x="242" y="59"/>
                  </a:lnTo>
                  <a:lnTo>
                    <a:pt x="50" y="0"/>
                  </a:lnTo>
                  <a:lnTo>
                    <a:pt x="0" y="140"/>
                  </a:lnTo>
                  <a:lnTo>
                    <a:pt x="5" y="128"/>
                  </a:lnTo>
                  <a:lnTo>
                    <a:pt x="186" y="211"/>
                  </a:lnTo>
                  <a:lnTo>
                    <a:pt x="189" y="205"/>
                  </a:lnTo>
                  <a:lnTo>
                    <a:pt x="192" y="199"/>
                  </a:lnTo>
                  <a:lnTo>
                    <a:pt x="186" y="21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6" name="Freeform 796"/>
            <p:cNvSpPr>
              <a:spLocks/>
            </p:cNvSpPr>
            <p:nvPr/>
          </p:nvSpPr>
          <p:spPr bwMode="auto">
            <a:xfrm>
              <a:off x="2158" y="2033"/>
              <a:ext cx="38" cy="27"/>
            </a:xfrm>
            <a:custGeom>
              <a:avLst/>
              <a:gdLst>
                <a:gd name="T0" fmla="*/ 0 w 231"/>
                <a:gd name="T1" fmla="*/ 0 h 186"/>
                <a:gd name="T2" fmla="*/ 0 w 231"/>
                <a:gd name="T3" fmla="*/ 0 h 186"/>
                <a:gd name="T4" fmla="*/ 0 w 231"/>
                <a:gd name="T5" fmla="*/ 0 h 186"/>
                <a:gd name="T6" fmla="*/ 0 w 231"/>
                <a:gd name="T7" fmla="*/ 0 h 186"/>
                <a:gd name="T8" fmla="*/ 0 w 231"/>
                <a:gd name="T9" fmla="*/ 0 h 186"/>
                <a:gd name="T10" fmla="*/ 0 w 231"/>
                <a:gd name="T11" fmla="*/ 0 h 186"/>
                <a:gd name="T12" fmla="*/ 0 w 231"/>
                <a:gd name="T13" fmla="*/ 0 h 186"/>
                <a:gd name="T14" fmla="*/ 0 w 231"/>
                <a:gd name="T15" fmla="*/ 0 h 186"/>
                <a:gd name="T16" fmla="*/ 0 w 231"/>
                <a:gd name="T17" fmla="*/ 0 h 186"/>
                <a:gd name="T18" fmla="*/ 0 w 231"/>
                <a:gd name="T19" fmla="*/ 0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86"/>
                <a:gd name="T32" fmla="*/ 231 w 231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86">
                  <a:moveTo>
                    <a:pt x="174" y="186"/>
                  </a:moveTo>
                  <a:lnTo>
                    <a:pt x="180" y="176"/>
                  </a:lnTo>
                  <a:lnTo>
                    <a:pt x="231" y="83"/>
                  </a:lnTo>
                  <a:lnTo>
                    <a:pt x="50" y="0"/>
                  </a:lnTo>
                  <a:lnTo>
                    <a:pt x="0" y="94"/>
                  </a:lnTo>
                  <a:lnTo>
                    <a:pt x="5" y="83"/>
                  </a:lnTo>
                  <a:lnTo>
                    <a:pt x="174" y="186"/>
                  </a:lnTo>
                  <a:lnTo>
                    <a:pt x="177" y="181"/>
                  </a:lnTo>
                  <a:lnTo>
                    <a:pt x="180" y="176"/>
                  </a:lnTo>
                  <a:lnTo>
                    <a:pt x="174" y="18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7" name="Freeform 797"/>
            <p:cNvSpPr>
              <a:spLocks/>
            </p:cNvSpPr>
            <p:nvPr/>
          </p:nvSpPr>
          <p:spPr bwMode="auto">
            <a:xfrm>
              <a:off x="2140" y="2045"/>
              <a:ext cx="47" cy="35"/>
            </a:xfrm>
            <a:custGeom>
              <a:avLst/>
              <a:gdLst>
                <a:gd name="T0" fmla="*/ 0 w 282"/>
                <a:gd name="T1" fmla="*/ 0 h 243"/>
                <a:gd name="T2" fmla="*/ 0 w 282"/>
                <a:gd name="T3" fmla="*/ 0 h 243"/>
                <a:gd name="T4" fmla="*/ 0 w 282"/>
                <a:gd name="T5" fmla="*/ 0 h 243"/>
                <a:gd name="T6" fmla="*/ 0 w 282"/>
                <a:gd name="T7" fmla="*/ 0 h 243"/>
                <a:gd name="T8" fmla="*/ 0 w 282"/>
                <a:gd name="T9" fmla="*/ 0 h 243"/>
                <a:gd name="T10" fmla="*/ 0 w 282"/>
                <a:gd name="T11" fmla="*/ 0 h 243"/>
                <a:gd name="T12" fmla="*/ 0 w 282"/>
                <a:gd name="T13" fmla="*/ 0 h 243"/>
                <a:gd name="T14" fmla="*/ 0 w 282"/>
                <a:gd name="T15" fmla="*/ 0 h 243"/>
                <a:gd name="T16" fmla="*/ 0 w 282"/>
                <a:gd name="T17" fmla="*/ 0 h 243"/>
                <a:gd name="T18" fmla="*/ 0 w 282"/>
                <a:gd name="T19" fmla="*/ 0 h 2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243"/>
                <a:gd name="T32" fmla="*/ 282 w 282"/>
                <a:gd name="T33" fmla="*/ 243 h 2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243">
                  <a:moveTo>
                    <a:pt x="192" y="221"/>
                  </a:moveTo>
                  <a:lnTo>
                    <a:pt x="180" y="243"/>
                  </a:lnTo>
                  <a:lnTo>
                    <a:pt x="282" y="103"/>
                  </a:lnTo>
                  <a:lnTo>
                    <a:pt x="113" y="0"/>
                  </a:lnTo>
                  <a:lnTo>
                    <a:pt x="12" y="140"/>
                  </a:lnTo>
                  <a:lnTo>
                    <a:pt x="0" y="163"/>
                  </a:lnTo>
                  <a:lnTo>
                    <a:pt x="12" y="140"/>
                  </a:lnTo>
                  <a:lnTo>
                    <a:pt x="4" y="150"/>
                  </a:lnTo>
                  <a:lnTo>
                    <a:pt x="0" y="163"/>
                  </a:lnTo>
                  <a:lnTo>
                    <a:pt x="192" y="22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8" name="Freeform 798"/>
            <p:cNvSpPr>
              <a:spLocks/>
            </p:cNvSpPr>
            <p:nvPr/>
          </p:nvSpPr>
          <p:spPr bwMode="auto">
            <a:xfrm>
              <a:off x="2131" y="2068"/>
              <a:ext cx="41" cy="30"/>
            </a:xfrm>
            <a:custGeom>
              <a:avLst/>
              <a:gdLst>
                <a:gd name="T0" fmla="*/ 0 w 242"/>
                <a:gd name="T1" fmla="*/ 0 h 210"/>
                <a:gd name="T2" fmla="*/ 0 w 242"/>
                <a:gd name="T3" fmla="*/ 0 h 210"/>
                <a:gd name="T4" fmla="*/ 0 w 242"/>
                <a:gd name="T5" fmla="*/ 0 h 210"/>
                <a:gd name="T6" fmla="*/ 0 w 242"/>
                <a:gd name="T7" fmla="*/ 0 h 210"/>
                <a:gd name="T8" fmla="*/ 0 w 242"/>
                <a:gd name="T9" fmla="*/ 0 h 210"/>
                <a:gd name="T10" fmla="*/ 0 w 242"/>
                <a:gd name="T11" fmla="*/ 0 h 210"/>
                <a:gd name="T12" fmla="*/ 0 w 242"/>
                <a:gd name="T13" fmla="*/ 0 h 210"/>
                <a:gd name="T14" fmla="*/ 0 w 242"/>
                <a:gd name="T15" fmla="*/ 0 h 210"/>
                <a:gd name="T16" fmla="*/ 0 w 242"/>
                <a:gd name="T17" fmla="*/ 0 h 210"/>
                <a:gd name="T18" fmla="*/ 0 w 242"/>
                <a:gd name="T19" fmla="*/ 0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210"/>
                <a:gd name="T32" fmla="*/ 242 w 242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210">
                  <a:moveTo>
                    <a:pt x="186" y="210"/>
                  </a:moveTo>
                  <a:lnTo>
                    <a:pt x="192" y="198"/>
                  </a:lnTo>
                  <a:lnTo>
                    <a:pt x="242" y="58"/>
                  </a:lnTo>
                  <a:lnTo>
                    <a:pt x="50" y="0"/>
                  </a:lnTo>
                  <a:lnTo>
                    <a:pt x="0" y="140"/>
                  </a:lnTo>
                  <a:lnTo>
                    <a:pt x="5" y="127"/>
                  </a:lnTo>
                  <a:lnTo>
                    <a:pt x="186" y="210"/>
                  </a:lnTo>
                  <a:lnTo>
                    <a:pt x="189" y="205"/>
                  </a:lnTo>
                  <a:lnTo>
                    <a:pt x="192" y="198"/>
                  </a:lnTo>
                  <a:lnTo>
                    <a:pt x="186" y="21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49" name="Freeform 799"/>
            <p:cNvSpPr>
              <a:spLocks/>
            </p:cNvSpPr>
            <p:nvPr/>
          </p:nvSpPr>
          <p:spPr bwMode="auto">
            <a:xfrm>
              <a:off x="2123" y="2087"/>
              <a:ext cx="39" cy="25"/>
            </a:xfrm>
            <a:custGeom>
              <a:avLst/>
              <a:gdLst>
                <a:gd name="T0" fmla="*/ 0 w 237"/>
                <a:gd name="T1" fmla="*/ 0 h 177"/>
                <a:gd name="T2" fmla="*/ 0 w 237"/>
                <a:gd name="T3" fmla="*/ 0 h 177"/>
                <a:gd name="T4" fmla="*/ 0 w 237"/>
                <a:gd name="T5" fmla="*/ 0 h 177"/>
                <a:gd name="T6" fmla="*/ 0 w 237"/>
                <a:gd name="T7" fmla="*/ 0 h 177"/>
                <a:gd name="T8" fmla="*/ 0 w 237"/>
                <a:gd name="T9" fmla="*/ 0 h 177"/>
                <a:gd name="T10" fmla="*/ 0 w 237"/>
                <a:gd name="T11" fmla="*/ 0 h 177"/>
                <a:gd name="T12" fmla="*/ 0 w 237"/>
                <a:gd name="T13" fmla="*/ 0 h 177"/>
                <a:gd name="T14" fmla="*/ 0 w 237"/>
                <a:gd name="T15" fmla="*/ 0 h 177"/>
                <a:gd name="T16" fmla="*/ 0 w 237"/>
                <a:gd name="T17" fmla="*/ 0 h 177"/>
                <a:gd name="T18" fmla="*/ 0 w 237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177"/>
                <a:gd name="T32" fmla="*/ 237 w 237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177">
                  <a:moveTo>
                    <a:pt x="192" y="164"/>
                  </a:moveTo>
                  <a:lnTo>
                    <a:pt x="187" y="177"/>
                  </a:lnTo>
                  <a:lnTo>
                    <a:pt x="237" y="83"/>
                  </a:lnTo>
                  <a:lnTo>
                    <a:pt x="56" y="0"/>
                  </a:lnTo>
                  <a:lnTo>
                    <a:pt x="6" y="93"/>
                  </a:lnTo>
                  <a:lnTo>
                    <a:pt x="0" y="106"/>
                  </a:lnTo>
                  <a:lnTo>
                    <a:pt x="6" y="93"/>
                  </a:lnTo>
                  <a:lnTo>
                    <a:pt x="2" y="100"/>
                  </a:lnTo>
                  <a:lnTo>
                    <a:pt x="0" y="106"/>
                  </a:lnTo>
                  <a:lnTo>
                    <a:pt x="192" y="16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0" name="Freeform 800"/>
            <p:cNvSpPr>
              <a:spLocks/>
            </p:cNvSpPr>
            <p:nvPr/>
          </p:nvSpPr>
          <p:spPr bwMode="auto">
            <a:xfrm>
              <a:off x="2114" y="2102"/>
              <a:ext cx="41" cy="28"/>
            </a:xfrm>
            <a:custGeom>
              <a:avLst/>
              <a:gdLst>
                <a:gd name="T0" fmla="*/ 0 w 243"/>
                <a:gd name="T1" fmla="*/ 0 h 198"/>
                <a:gd name="T2" fmla="*/ 0 w 243"/>
                <a:gd name="T3" fmla="*/ 0 h 198"/>
                <a:gd name="T4" fmla="*/ 0 w 243"/>
                <a:gd name="T5" fmla="*/ 0 h 198"/>
                <a:gd name="T6" fmla="*/ 0 w 243"/>
                <a:gd name="T7" fmla="*/ 0 h 198"/>
                <a:gd name="T8" fmla="*/ 0 w 243"/>
                <a:gd name="T9" fmla="*/ 0 h 198"/>
                <a:gd name="T10" fmla="*/ 0 w 243"/>
                <a:gd name="T11" fmla="*/ 0 h 198"/>
                <a:gd name="T12" fmla="*/ 0 w 243"/>
                <a:gd name="T13" fmla="*/ 0 h 198"/>
                <a:gd name="T14" fmla="*/ 0 w 243"/>
                <a:gd name="T15" fmla="*/ 0 h 198"/>
                <a:gd name="T16" fmla="*/ 0 w 243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198"/>
                <a:gd name="T29" fmla="*/ 243 w 243"/>
                <a:gd name="T30" fmla="*/ 198 h 1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198">
                  <a:moveTo>
                    <a:pt x="192" y="198"/>
                  </a:moveTo>
                  <a:lnTo>
                    <a:pt x="192" y="198"/>
                  </a:lnTo>
                  <a:lnTo>
                    <a:pt x="243" y="58"/>
                  </a:lnTo>
                  <a:lnTo>
                    <a:pt x="51" y="0"/>
                  </a:lnTo>
                  <a:lnTo>
                    <a:pt x="0" y="140"/>
                  </a:lnTo>
                  <a:lnTo>
                    <a:pt x="192" y="198"/>
                  </a:lnTo>
                  <a:lnTo>
                    <a:pt x="193" y="198"/>
                  </a:lnTo>
                  <a:lnTo>
                    <a:pt x="192" y="19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1" name="Freeform 801"/>
            <p:cNvSpPr>
              <a:spLocks/>
            </p:cNvSpPr>
            <p:nvPr/>
          </p:nvSpPr>
          <p:spPr bwMode="auto">
            <a:xfrm>
              <a:off x="2106" y="2122"/>
              <a:ext cx="40" cy="28"/>
            </a:xfrm>
            <a:custGeom>
              <a:avLst/>
              <a:gdLst>
                <a:gd name="T0" fmla="*/ 0 w 242"/>
                <a:gd name="T1" fmla="*/ 0 h 198"/>
                <a:gd name="T2" fmla="*/ 0 w 242"/>
                <a:gd name="T3" fmla="*/ 0 h 198"/>
                <a:gd name="T4" fmla="*/ 0 w 242"/>
                <a:gd name="T5" fmla="*/ 0 h 198"/>
                <a:gd name="T6" fmla="*/ 0 w 242"/>
                <a:gd name="T7" fmla="*/ 0 h 198"/>
                <a:gd name="T8" fmla="*/ 0 w 242"/>
                <a:gd name="T9" fmla="*/ 0 h 198"/>
                <a:gd name="T10" fmla="*/ 0 w 242"/>
                <a:gd name="T11" fmla="*/ 0 h 198"/>
                <a:gd name="T12" fmla="*/ 0 w 242"/>
                <a:gd name="T13" fmla="*/ 0 h 198"/>
                <a:gd name="T14" fmla="*/ 0 w 242"/>
                <a:gd name="T15" fmla="*/ 0 h 198"/>
                <a:gd name="T16" fmla="*/ 0 w 242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198"/>
                <a:gd name="T29" fmla="*/ 242 w 242"/>
                <a:gd name="T30" fmla="*/ 198 h 1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198">
                  <a:moveTo>
                    <a:pt x="192" y="198"/>
                  </a:moveTo>
                  <a:lnTo>
                    <a:pt x="192" y="198"/>
                  </a:lnTo>
                  <a:lnTo>
                    <a:pt x="242" y="58"/>
                  </a:lnTo>
                  <a:lnTo>
                    <a:pt x="50" y="0"/>
                  </a:lnTo>
                  <a:lnTo>
                    <a:pt x="0" y="140"/>
                  </a:lnTo>
                  <a:lnTo>
                    <a:pt x="192" y="19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2" name="Freeform 802"/>
            <p:cNvSpPr>
              <a:spLocks/>
            </p:cNvSpPr>
            <p:nvPr/>
          </p:nvSpPr>
          <p:spPr bwMode="auto">
            <a:xfrm>
              <a:off x="2098" y="2142"/>
              <a:ext cx="40" cy="31"/>
            </a:xfrm>
            <a:custGeom>
              <a:avLst/>
              <a:gdLst>
                <a:gd name="T0" fmla="*/ 0 w 243"/>
                <a:gd name="T1" fmla="*/ 0 h 221"/>
                <a:gd name="T2" fmla="*/ 0 w 243"/>
                <a:gd name="T3" fmla="*/ 0 h 221"/>
                <a:gd name="T4" fmla="*/ 0 w 243"/>
                <a:gd name="T5" fmla="*/ 0 h 221"/>
                <a:gd name="T6" fmla="*/ 0 w 243"/>
                <a:gd name="T7" fmla="*/ 0 h 221"/>
                <a:gd name="T8" fmla="*/ 0 w 243"/>
                <a:gd name="T9" fmla="*/ 0 h 221"/>
                <a:gd name="T10" fmla="*/ 0 w 243"/>
                <a:gd name="T11" fmla="*/ 0 h 221"/>
                <a:gd name="T12" fmla="*/ 0 w 243"/>
                <a:gd name="T13" fmla="*/ 0 h 221"/>
                <a:gd name="T14" fmla="*/ 0 w 243"/>
                <a:gd name="T15" fmla="*/ 0 h 221"/>
                <a:gd name="T16" fmla="*/ 0 w 243"/>
                <a:gd name="T17" fmla="*/ 0 h 221"/>
                <a:gd name="T18" fmla="*/ 0 w 243"/>
                <a:gd name="T19" fmla="*/ 0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221"/>
                <a:gd name="T32" fmla="*/ 243 w 243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221">
                  <a:moveTo>
                    <a:pt x="180" y="221"/>
                  </a:moveTo>
                  <a:lnTo>
                    <a:pt x="192" y="198"/>
                  </a:lnTo>
                  <a:lnTo>
                    <a:pt x="243" y="58"/>
                  </a:lnTo>
                  <a:lnTo>
                    <a:pt x="51" y="0"/>
                  </a:lnTo>
                  <a:lnTo>
                    <a:pt x="0" y="139"/>
                  </a:lnTo>
                  <a:lnTo>
                    <a:pt x="11" y="118"/>
                  </a:lnTo>
                  <a:lnTo>
                    <a:pt x="180" y="221"/>
                  </a:lnTo>
                  <a:lnTo>
                    <a:pt x="187" y="210"/>
                  </a:lnTo>
                  <a:lnTo>
                    <a:pt x="192" y="198"/>
                  </a:lnTo>
                  <a:lnTo>
                    <a:pt x="180" y="22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3" name="Freeform 803"/>
            <p:cNvSpPr>
              <a:spLocks/>
            </p:cNvSpPr>
            <p:nvPr/>
          </p:nvSpPr>
          <p:spPr bwMode="auto">
            <a:xfrm>
              <a:off x="2081" y="2159"/>
              <a:ext cx="47" cy="34"/>
            </a:xfrm>
            <a:custGeom>
              <a:avLst/>
              <a:gdLst>
                <a:gd name="T0" fmla="*/ 0 w 281"/>
                <a:gd name="T1" fmla="*/ 0 h 243"/>
                <a:gd name="T2" fmla="*/ 0 w 281"/>
                <a:gd name="T3" fmla="*/ 0 h 243"/>
                <a:gd name="T4" fmla="*/ 0 w 281"/>
                <a:gd name="T5" fmla="*/ 0 h 243"/>
                <a:gd name="T6" fmla="*/ 0 w 281"/>
                <a:gd name="T7" fmla="*/ 0 h 243"/>
                <a:gd name="T8" fmla="*/ 0 w 281"/>
                <a:gd name="T9" fmla="*/ 0 h 243"/>
                <a:gd name="T10" fmla="*/ 0 w 281"/>
                <a:gd name="T11" fmla="*/ 0 h 243"/>
                <a:gd name="T12" fmla="*/ 0 w 281"/>
                <a:gd name="T13" fmla="*/ 0 h 243"/>
                <a:gd name="T14" fmla="*/ 0 w 281"/>
                <a:gd name="T15" fmla="*/ 0 h 243"/>
                <a:gd name="T16" fmla="*/ 0 w 281"/>
                <a:gd name="T17" fmla="*/ 0 h 243"/>
                <a:gd name="T18" fmla="*/ 0 w 281"/>
                <a:gd name="T19" fmla="*/ 0 h 2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243"/>
                <a:gd name="T32" fmla="*/ 281 w 281"/>
                <a:gd name="T33" fmla="*/ 243 h 2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243">
                  <a:moveTo>
                    <a:pt x="192" y="220"/>
                  </a:moveTo>
                  <a:lnTo>
                    <a:pt x="179" y="243"/>
                  </a:lnTo>
                  <a:lnTo>
                    <a:pt x="281" y="103"/>
                  </a:lnTo>
                  <a:lnTo>
                    <a:pt x="112" y="0"/>
                  </a:lnTo>
                  <a:lnTo>
                    <a:pt x="11" y="139"/>
                  </a:lnTo>
                  <a:lnTo>
                    <a:pt x="0" y="161"/>
                  </a:lnTo>
                  <a:lnTo>
                    <a:pt x="11" y="139"/>
                  </a:lnTo>
                  <a:lnTo>
                    <a:pt x="4" y="150"/>
                  </a:lnTo>
                  <a:lnTo>
                    <a:pt x="0" y="161"/>
                  </a:lnTo>
                  <a:lnTo>
                    <a:pt x="192" y="22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4" name="Freeform 804"/>
            <p:cNvSpPr>
              <a:spLocks/>
            </p:cNvSpPr>
            <p:nvPr/>
          </p:nvSpPr>
          <p:spPr bwMode="auto">
            <a:xfrm>
              <a:off x="2072" y="2182"/>
              <a:ext cx="41" cy="28"/>
            </a:xfrm>
            <a:custGeom>
              <a:avLst/>
              <a:gdLst>
                <a:gd name="T0" fmla="*/ 0 w 243"/>
                <a:gd name="T1" fmla="*/ 0 h 199"/>
                <a:gd name="T2" fmla="*/ 0 w 243"/>
                <a:gd name="T3" fmla="*/ 0 h 199"/>
                <a:gd name="T4" fmla="*/ 0 w 243"/>
                <a:gd name="T5" fmla="*/ 0 h 199"/>
                <a:gd name="T6" fmla="*/ 0 w 243"/>
                <a:gd name="T7" fmla="*/ 0 h 199"/>
                <a:gd name="T8" fmla="*/ 0 w 243"/>
                <a:gd name="T9" fmla="*/ 0 h 199"/>
                <a:gd name="T10" fmla="*/ 0 w 243"/>
                <a:gd name="T11" fmla="*/ 0 h 199"/>
                <a:gd name="T12" fmla="*/ 0 w 243"/>
                <a:gd name="T13" fmla="*/ 0 h 199"/>
                <a:gd name="T14" fmla="*/ 0 w 243"/>
                <a:gd name="T15" fmla="*/ 0 h 199"/>
                <a:gd name="T16" fmla="*/ 0 w 243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199"/>
                <a:gd name="T29" fmla="*/ 243 w 243"/>
                <a:gd name="T30" fmla="*/ 199 h 1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199">
                  <a:moveTo>
                    <a:pt x="192" y="199"/>
                  </a:moveTo>
                  <a:lnTo>
                    <a:pt x="192" y="199"/>
                  </a:lnTo>
                  <a:lnTo>
                    <a:pt x="243" y="59"/>
                  </a:lnTo>
                  <a:lnTo>
                    <a:pt x="51" y="0"/>
                  </a:lnTo>
                  <a:lnTo>
                    <a:pt x="0" y="141"/>
                  </a:lnTo>
                  <a:lnTo>
                    <a:pt x="192" y="19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5" name="Freeform 805"/>
            <p:cNvSpPr>
              <a:spLocks/>
            </p:cNvSpPr>
            <p:nvPr/>
          </p:nvSpPr>
          <p:spPr bwMode="auto">
            <a:xfrm>
              <a:off x="2064" y="2202"/>
              <a:ext cx="40" cy="28"/>
            </a:xfrm>
            <a:custGeom>
              <a:avLst/>
              <a:gdLst>
                <a:gd name="T0" fmla="*/ 0 w 243"/>
                <a:gd name="T1" fmla="*/ 0 h 198"/>
                <a:gd name="T2" fmla="*/ 0 w 243"/>
                <a:gd name="T3" fmla="*/ 0 h 198"/>
                <a:gd name="T4" fmla="*/ 0 w 243"/>
                <a:gd name="T5" fmla="*/ 0 h 198"/>
                <a:gd name="T6" fmla="*/ 0 w 243"/>
                <a:gd name="T7" fmla="*/ 0 h 198"/>
                <a:gd name="T8" fmla="*/ 0 w 243"/>
                <a:gd name="T9" fmla="*/ 0 h 198"/>
                <a:gd name="T10" fmla="*/ 0 w 243"/>
                <a:gd name="T11" fmla="*/ 0 h 198"/>
                <a:gd name="T12" fmla="*/ 0 w 243"/>
                <a:gd name="T13" fmla="*/ 0 h 198"/>
                <a:gd name="T14" fmla="*/ 0 w 243"/>
                <a:gd name="T15" fmla="*/ 0 h 198"/>
                <a:gd name="T16" fmla="*/ 0 w 243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198"/>
                <a:gd name="T29" fmla="*/ 243 w 243"/>
                <a:gd name="T30" fmla="*/ 198 h 1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198">
                  <a:moveTo>
                    <a:pt x="192" y="198"/>
                  </a:moveTo>
                  <a:lnTo>
                    <a:pt x="192" y="198"/>
                  </a:lnTo>
                  <a:lnTo>
                    <a:pt x="243" y="58"/>
                  </a:lnTo>
                  <a:lnTo>
                    <a:pt x="51" y="0"/>
                  </a:lnTo>
                  <a:lnTo>
                    <a:pt x="0" y="140"/>
                  </a:lnTo>
                  <a:lnTo>
                    <a:pt x="192" y="198"/>
                  </a:lnTo>
                  <a:lnTo>
                    <a:pt x="193" y="198"/>
                  </a:lnTo>
                  <a:lnTo>
                    <a:pt x="192" y="19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6" name="Freeform 806"/>
            <p:cNvSpPr>
              <a:spLocks/>
            </p:cNvSpPr>
            <p:nvPr/>
          </p:nvSpPr>
          <p:spPr bwMode="auto">
            <a:xfrm>
              <a:off x="2055" y="2222"/>
              <a:ext cx="41" cy="28"/>
            </a:xfrm>
            <a:custGeom>
              <a:avLst/>
              <a:gdLst>
                <a:gd name="T0" fmla="*/ 0 w 242"/>
                <a:gd name="T1" fmla="*/ 0 h 199"/>
                <a:gd name="T2" fmla="*/ 0 w 242"/>
                <a:gd name="T3" fmla="*/ 0 h 199"/>
                <a:gd name="T4" fmla="*/ 0 w 242"/>
                <a:gd name="T5" fmla="*/ 0 h 199"/>
                <a:gd name="T6" fmla="*/ 0 w 242"/>
                <a:gd name="T7" fmla="*/ 0 h 199"/>
                <a:gd name="T8" fmla="*/ 0 w 242"/>
                <a:gd name="T9" fmla="*/ 0 h 199"/>
                <a:gd name="T10" fmla="*/ 0 w 242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2"/>
                <a:gd name="T19" fmla="*/ 0 h 199"/>
                <a:gd name="T20" fmla="*/ 242 w 242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2" h="199">
                  <a:moveTo>
                    <a:pt x="95" y="169"/>
                  </a:moveTo>
                  <a:lnTo>
                    <a:pt x="192" y="199"/>
                  </a:lnTo>
                  <a:lnTo>
                    <a:pt x="242" y="58"/>
                  </a:lnTo>
                  <a:lnTo>
                    <a:pt x="50" y="0"/>
                  </a:lnTo>
                  <a:lnTo>
                    <a:pt x="0" y="140"/>
                  </a:lnTo>
                  <a:lnTo>
                    <a:pt x="95" y="16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7" name="Freeform 807"/>
            <p:cNvSpPr>
              <a:spLocks/>
            </p:cNvSpPr>
            <p:nvPr/>
          </p:nvSpPr>
          <p:spPr bwMode="auto">
            <a:xfrm>
              <a:off x="2054" y="2246"/>
              <a:ext cx="34" cy="1"/>
            </a:xfrm>
            <a:custGeom>
              <a:avLst/>
              <a:gdLst>
                <a:gd name="T0" fmla="*/ 0 w 202"/>
                <a:gd name="T1" fmla="*/ 0 h 1"/>
                <a:gd name="T2" fmla="*/ 0 w 202"/>
                <a:gd name="T3" fmla="*/ 0 h 1"/>
                <a:gd name="T4" fmla="*/ 0 w 202"/>
                <a:gd name="T5" fmla="*/ 0 h 1"/>
                <a:gd name="T6" fmla="*/ 0 w 202"/>
                <a:gd name="T7" fmla="*/ 0 h 1"/>
                <a:gd name="T8" fmla="*/ 0 w 202"/>
                <a:gd name="T9" fmla="*/ 0 h 1"/>
                <a:gd name="T10" fmla="*/ 0 w 202"/>
                <a:gd name="T11" fmla="*/ 0 h 1"/>
                <a:gd name="T12" fmla="*/ 0 w 20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"/>
                <a:gd name="T23" fmla="*/ 202 w 20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">
                  <a:moveTo>
                    <a:pt x="202" y="0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8" name="Freeform 808"/>
            <p:cNvSpPr>
              <a:spLocks/>
            </p:cNvSpPr>
            <p:nvPr/>
          </p:nvSpPr>
          <p:spPr bwMode="auto">
            <a:xfrm>
              <a:off x="2054" y="2246"/>
              <a:ext cx="34" cy="6"/>
            </a:xfrm>
            <a:custGeom>
              <a:avLst/>
              <a:gdLst>
                <a:gd name="T0" fmla="*/ 0 w 202"/>
                <a:gd name="T1" fmla="*/ 0 h 46"/>
                <a:gd name="T2" fmla="*/ 0 w 202"/>
                <a:gd name="T3" fmla="*/ 0 h 46"/>
                <a:gd name="T4" fmla="*/ 0 w 202"/>
                <a:gd name="T5" fmla="*/ 0 h 46"/>
                <a:gd name="T6" fmla="*/ 0 w 202"/>
                <a:gd name="T7" fmla="*/ 0 h 46"/>
                <a:gd name="T8" fmla="*/ 0 w 202"/>
                <a:gd name="T9" fmla="*/ 0 h 46"/>
                <a:gd name="T10" fmla="*/ 0 w 202"/>
                <a:gd name="T11" fmla="*/ 0 h 46"/>
                <a:gd name="T12" fmla="*/ 0 w 202"/>
                <a:gd name="T13" fmla="*/ 0 h 46"/>
                <a:gd name="T14" fmla="*/ 0 w 202"/>
                <a:gd name="T15" fmla="*/ 0 h 46"/>
                <a:gd name="T16" fmla="*/ 0 w 202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6"/>
                <a:gd name="T29" fmla="*/ 202 w 20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6">
                  <a:moveTo>
                    <a:pt x="202" y="46"/>
                  </a:moveTo>
                  <a:lnTo>
                    <a:pt x="202" y="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2" y="4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59" name="Freeform 809"/>
            <p:cNvSpPr>
              <a:spLocks/>
            </p:cNvSpPr>
            <p:nvPr/>
          </p:nvSpPr>
          <p:spPr bwMode="auto">
            <a:xfrm>
              <a:off x="2054" y="2252"/>
              <a:ext cx="34" cy="1"/>
            </a:xfrm>
            <a:custGeom>
              <a:avLst/>
              <a:gdLst>
                <a:gd name="T0" fmla="*/ 0 w 202"/>
                <a:gd name="T1" fmla="*/ 0 h 1"/>
                <a:gd name="T2" fmla="*/ 0 w 202"/>
                <a:gd name="T3" fmla="*/ 0 h 1"/>
                <a:gd name="T4" fmla="*/ 0 w 202"/>
                <a:gd name="T5" fmla="*/ 0 h 1"/>
                <a:gd name="T6" fmla="*/ 0 w 202"/>
                <a:gd name="T7" fmla="*/ 0 h 1"/>
                <a:gd name="T8" fmla="*/ 0 w 202"/>
                <a:gd name="T9" fmla="*/ 0 h 1"/>
                <a:gd name="T10" fmla="*/ 0 w 202"/>
                <a:gd name="T11" fmla="*/ 0 h 1"/>
                <a:gd name="T12" fmla="*/ 0 w 202"/>
                <a:gd name="T13" fmla="*/ 0 h 1"/>
                <a:gd name="T14" fmla="*/ 0 w 202"/>
                <a:gd name="T15" fmla="*/ 0 h 1"/>
                <a:gd name="T16" fmla="*/ 0 w 20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"/>
                <a:gd name="T29" fmla="*/ 202 w 20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">
                  <a:moveTo>
                    <a:pt x="202" y="0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60" name="Freeform 810"/>
            <p:cNvSpPr>
              <a:spLocks/>
            </p:cNvSpPr>
            <p:nvPr/>
          </p:nvSpPr>
          <p:spPr bwMode="auto">
            <a:xfrm>
              <a:off x="2054" y="2252"/>
              <a:ext cx="34" cy="1"/>
            </a:xfrm>
            <a:custGeom>
              <a:avLst/>
              <a:gdLst>
                <a:gd name="T0" fmla="*/ 0 w 202"/>
                <a:gd name="T1" fmla="*/ 0 h 1"/>
                <a:gd name="T2" fmla="*/ 0 w 202"/>
                <a:gd name="T3" fmla="*/ 0 h 1"/>
                <a:gd name="T4" fmla="*/ 0 w 202"/>
                <a:gd name="T5" fmla="*/ 0 h 1"/>
                <a:gd name="T6" fmla="*/ 0 w 202"/>
                <a:gd name="T7" fmla="*/ 0 h 1"/>
                <a:gd name="T8" fmla="*/ 0 w 202"/>
                <a:gd name="T9" fmla="*/ 0 h 1"/>
                <a:gd name="T10" fmla="*/ 0 w 202"/>
                <a:gd name="T11" fmla="*/ 0 h 1"/>
                <a:gd name="T12" fmla="*/ 0 w 202"/>
                <a:gd name="T13" fmla="*/ 0 h 1"/>
                <a:gd name="T14" fmla="*/ 0 w 202"/>
                <a:gd name="T15" fmla="*/ 0 h 1"/>
                <a:gd name="T16" fmla="*/ 0 w 20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"/>
                <a:gd name="T29" fmla="*/ 202 w 20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">
                  <a:moveTo>
                    <a:pt x="202" y="0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61" name="Freeform 811"/>
            <p:cNvSpPr>
              <a:spLocks/>
            </p:cNvSpPr>
            <p:nvPr/>
          </p:nvSpPr>
          <p:spPr bwMode="auto">
            <a:xfrm>
              <a:off x="2054" y="2252"/>
              <a:ext cx="34" cy="1"/>
            </a:xfrm>
            <a:custGeom>
              <a:avLst/>
              <a:gdLst>
                <a:gd name="T0" fmla="*/ 0 w 202"/>
                <a:gd name="T1" fmla="*/ 0 h 1"/>
                <a:gd name="T2" fmla="*/ 0 w 202"/>
                <a:gd name="T3" fmla="*/ 0 h 1"/>
                <a:gd name="T4" fmla="*/ 0 w 202"/>
                <a:gd name="T5" fmla="*/ 0 h 1"/>
                <a:gd name="T6" fmla="*/ 0 w 202"/>
                <a:gd name="T7" fmla="*/ 0 h 1"/>
                <a:gd name="T8" fmla="*/ 0 w 202"/>
                <a:gd name="T9" fmla="*/ 0 h 1"/>
                <a:gd name="T10" fmla="*/ 0 w 202"/>
                <a:gd name="T11" fmla="*/ 0 h 1"/>
                <a:gd name="T12" fmla="*/ 0 w 202"/>
                <a:gd name="T13" fmla="*/ 0 h 1"/>
                <a:gd name="T14" fmla="*/ 0 w 202"/>
                <a:gd name="T15" fmla="*/ 0 h 1"/>
                <a:gd name="T16" fmla="*/ 0 w 20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"/>
                <a:gd name="T29" fmla="*/ 202 w 20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">
                  <a:moveTo>
                    <a:pt x="202" y="0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462" name="Freeform 812"/>
            <p:cNvSpPr>
              <a:spLocks/>
            </p:cNvSpPr>
            <p:nvPr/>
          </p:nvSpPr>
          <p:spPr bwMode="auto">
            <a:xfrm>
              <a:off x="2054" y="2252"/>
              <a:ext cx="34" cy="7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47"/>
                <a:gd name="T29" fmla="*/ 202 w 20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9165" name="Freeform 813"/>
          <p:cNvSpPr>
            <a:spLocks/>
          </p:cNvSpPr>
          <p:nvPr/>
        </p:nvSpPr>
        <p:spPr bwMode="auto">
          <a:xfrm>
            <a:off x="2882900" y="3575050"/>
            <a:ext cx="53975" cy="42863"/>
          </a:xfrm>
          <a:custGeom>
            <a:avLst/>
            <a:gdLst>
              <a:gd name="T0" fmla="*/ 2147483646 w 202"/>
              <a:gd name="T1" fmla="*/ 2147483646 h 187"/>
              <a:gd name="T2" fmla="*/ 2147483646 w 202"/>
              <a:gd name="T3" fmla="*/ 2147483646 h 187"/>
              <a:gd name="T4" fmla="*/ 2147483646 w 202"/>
              <a:gd name="T5" fmla="*/ 2147483646 h 187"/>
              <a:gd name="T6" fmla="*/ 0 w 202"/>
              <a:gd name="T7" fmla="*/ 2147483646 h 187"/>
              <a:gd name="T8" fmla="*/ 0 w 202"/>
              <a:gd name="T9" fmla="*/ 2147483646 h 187"/>
              <a:gd name="T10" fmla="*/ 2147483646 w 202"/>
              <a:gd name="T11" fmla="*/ 0 h 187"/>
              <a:gd name="T12" fmla="*/ 2147483646 w 202"/>
              <a:gd name="T13" fmla="*/ 2147483646 h 187"/>
              <a:gd name="T14" fmla="*/ 2147483646 w 202"/>
              <a:gd name="T15" fmla="*/ 2147483646 h 187"/>
              <a:gd name="T16" fmla="*/ 2147483646 w 202"/>
              <a:gd name="T17" fmla="*/ 2147483646 h 187"/>
              <a:gd name="T18" fmla="*/ 2147483646 w 202"/>
              <a:gd name="T19" fmla="*/ 2147483646 h 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"/>
              <a:gd name="T31" fmla="*/ 0 h 187"/>
              <a:gd name="T32" fmla="*/ 202 w 202"/>
              <a:gd name="T33" fmla="*/ 187 h 1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" h="187">
                <a:moveTo>
                  <a:pt x="101" y="187"/>
                </a:moveTo>
                <a:lnTo>
                  <a:pt x="202" y="94"/>
                </a:lnTo>
                <a:lnTo>
                  <a:pt x="202" y="47"/>
                </a:lnTo>
                <a:lnTo>
                  <a:pt x="0" y="47"/>
                </a:lnTo>
                <a:lnTo>
                  <a:pt x="0" y="94"/>
                </a:lnTo>
                <a:lnTo>
                  <a:pt x="101" y="0"/>
                </a:lnTo>
                <a:lnTo>
                  <a:pt x="101" y="187"/>
                </a:lnTo>
                <a:lnTo>
                  <a:pt x="202" y="187"/>
                </a:lnTo>
                <a:lnTo>
                  <a:pt x="202" y="94"/>
                </a:lnTo>
                <a:lnTo>
                  <a:pt x="101" y="187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66" name="Freeform 814"/>
          <p:cNvSpPr>
            <a:spLocks/>
          </p:cNvSpPr>
          <p:nvPr/>
        </p:nvSpPr>
        <p:spPr bwMode="auto">
          <a:xfrm>
            <a:off x="2870200" y="3575050"/>
            <a:ext cx="53975" cy="42863"/>
          </a:xfrm>
          <a:custGeom>
            <a:avLst/>
            <a:gdLst>
              <a:gd name="T0" fmla="*/ 2147483646 w 203"/>
              <a:gd name="T1" fmla="*/ 2147483646 h 187"/>
              <a:gd name="T2" fmla="*/ 2147483646 w 203"/>
              <a:gd name="T3" fmla="*/ 2147483646 h 187"/>
              <a:gd name="T4" fmla="*/ 2147483646 w 203"/>
              <a:gd name="T5" fmla="*/ 2147483646 h 187"/>
              <a:gd name="T6" fmla="*/ 2147483646 w 203"/>
              <a:gd name="T7" fmla="*/ 0 h 187"/>
              <a:gd name="T8" fmla="*/ 2147483646 w 203"/>
              <a:gd name="T9" fmla="*/ 0 h 187"/>
              <a:gd name="T10" fmla="*/ 0 w 203"/>
              <a:gd name="T11" fmla="*/ 2147483646 h 187"/>
              <a:gd name="T12" fmla="*/ 2147483646 w 203"/>
              <a:gd name="T13" fmla="*/ 0 h 187"/>
              <a:gd name="T14" fmla="*/ 0 w 203"/>
              <a:gd name="T15" fmla="*/ 0 h 187"/>
              <a:gd name="T16" fmla="*/ 0 w 203"/>
              <a:gd name="T17" fmla="*/ 2147483646 h 187"/>
              <a:gd name="T18" fmla="*/ 2147483646 w 203"/>
              <a:gd name="T19" fmla="*/ 2147483646 h 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87"/>
              <a:gd name="T32" fmla="*/ 203 w 203"/>
              <a:gd name="T33" fmla="*/ 187 h 1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87">
                <a:moveTo>
                  <a:pt x="203" y="94"/>
                </a:moveTo>
                <a:lnTo>
                  <a:pt x="101" y="187"/>
                </a:lnTo>
                <a:lnTo>
                  <a:pt x="152" y="187"/>
                </a:lnTo>
                <a:lnTo>
                  <a:pt x="152" y="0"/>
                </a:lnTo>
                <a:lnTo>
                  <a:pt x="101" y="0"/>
                </a:lnTo>
                <a:lnTo>
                  <a:pt x="0" y="94"/>
                </a:lnTo>
                <a:lnTo>
                  <a:pt x="101" y="0"/>
                </a:lnTo>
                <a:lnTo>
                  <a:pt x="0" y="0"/>
                </a:lnTo>
                <a:lnTo>
                  <a:pt x="0" y="94"/>
                </a:lnTo>
                <a:lnTo>
                  <a:pt x="203" y="9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67" name="Freeform 815"/>
          <p:cNvSpPr>
            <a:spLocks/>
          </p:cNvSpPr>
          <p:nvPr/>
        </p:nvSpPr>
        <p:spPr bwMode="auto">
          <a:xfrm>
            <a:off x="2870200" y="3597275"/>
            <a:ext cx="53975" cy="9525"/>
          </a:xfrm>
          <a:custGeom>
            <a:avLst/>
            <a:gdLst>
              <a:gd name="T0" fmla="*/ 2147483646 w 203"/>
              <a:gd name="T1" fmla="*/ 2147483646 h 46"/>
              <a:gd name="T2" fmla="*/ 2147483646 w 203"/>
              <a:gd name="T3" fmla="*/ 2147483646 h 46"/>
              <a:gd name="T4" fmla="*/ 2147483646 w 203"/>
              <a:gd name="T5" fmla="*/ 0 h 46"/>
              <a:gd name="T6" fmla="*/ 0 w 203"/>
              <a:gd name="T7" fmla="*/ 0 h 46"/>
              <a:gd name="T8" fmla="*/ 0 w 203"/>
              <a:gd name="T9" fmla="*/ 2147483646 h 46"/>
              <a:gd name="T10" fmla="*/ 0 w 203"/>
              <a:gd name="T11" fmla="*/ 2147483646 h 46"/>
              <a:gd name="T12" fmla="*/ 2147483646 w 203"/>
              <a:gd name="T13" fmla="*/ 2147483646 h 46"/>
              <a:gd name="T14" fmla="*/ 2147483646 w 203"/>
              <a:gd name="T15" fmla="*/ 2147483646 h 46"/>
              <a:gd name="T16" fmla="*/ 2147483646 w 203"/>
              <a:gd name="T17" fmla="*/ 2147483646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46"/>
              <a:gd name="T29" fmla="*/ 203 w 20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46">
                <a:moveTo>
                  <a:pt x="203" y="46"/>
                </a:moveTo>
                <a:lnTo>
                  <a:pt x="203" y="46"/>
                </a:lnTo>
                <a:lnTo>
                  <a:pt x="203" y="0"/>
                </a:lnTo>
                <a:lnTo>
                  <a:pt x="0" y="0"/>
                </a:lnTo>
                <a:lnTo>
                  <a:pt x="0" y="46"/>
                </a:lnTo>
                <a:lnTo>
                  <a:pt x="203" y="46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68" name="Freeform 816"/>
          <p:cNvSpPr>
            <a:spLocks/>
          </p:cNvSpPr>
          <p:nvPr/>
        </p:nvSpPr>
        <p:spPr bwMode="auto">
          <a:xfrm>
            <a:off x="2870200" y="3606800"/>
            <a:ext cx="53975" cy="11113"/>
          </a:xfrm>
          <a:custGeom>
            <a:avLst/>
            <a:gdLst>
              <a:gd name="T0" fmla="*/ 2147483646 w 203"/>
              <a:gd name="T1" fmla="*/ 2147483646 h 47"/>
              <a:gd name="T2" fmla="*/ 2147483646 w 203"/>
              <a:gd name="T3" fmla="*/ 2147483646 h 47"/>
              <a:gd name="T4" fmla="*/ 2147483646 w 203"/>
              <a:gd name="T5" fmla="*/ 0 h 47"/>
              <a:gd name="T6" fmla="*/ 0 w 203"/>
              <a:gd name="T7" fmla="*/ 0 h 47"/>
              <a:gd name="T8" fmla="*/ 0 w 203"/>
              <a:gd name="T9" fmla="*/ 2147483646 h 47"/>
              <a:gd name="T10" fmla="*/ 0 w 203"/>
              <a:gd name="T11" fmla="*/ 2147483646 h 47"/>
              <a:gd name="T12" fmla="*/ 2147483646 w 203"/>
              <a:gd name="T13" fmla="*/ 2147483646 h 47"/>
              <a:gd name="T14" fmla="*/ 2147483646 w 203"/>
              <a:gd name="T15" fmla="*/ 2147483646 h 47"/>
              <a:gd name="T16" fmla="*/ 2147483646 w 203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47"/>
              <a:gd name="T29" fmla="*/ 203 w 203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47">
                <a:moveTo>
                  <a:pt x="203" y="47"/>
                </a:moveTo>
                <a:lnTo>
                  <a:pt x="203" y="47"/>
                </a:lnTo>
                <a:lnTo>
                  <a:pt x="203" y="0"/>
                </a:lnTo>
                <a:lnTo>
                  <a:pt x="0" y="0"/>
                </a:lnTo>
                <a:lnTo>
                  <a:pt x="0" y="47"/>
                </a:lnTo>
                <a:lnTo>
                  <a:pt x="203" y="47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69" name="Freeform 817"/>
          <p:cNvSpPr>
            <a:spLocks/>
          </p:cNvSpPr>
          <p:nvPr/>
        </p:nvSpPr>
        <p:spPr bwMode="auto">
          <a:xfrm>
            <a:off x="2870200" y="3617913"/>
            <a:ext cx="53975" cy="11112"/>
          </a:xfrm>
          <a:custGeom>
            <a:avLst/>
            <a:gdLst>
              <a:gd name="T0" fmla="*/ 2147483646 w 203"/>
              <a:gd name="T1" fmla="*/ 2147483646 h 47"/>
              <a:gd name="T2" fmla="*/ 2147483646 w 203"/>
              <a:gd name="T3" fmla="*/ 2147483646 h 47"/>
              <a:gd name="T4" fmla="*/ 2147483646 w 203"/>
              <a:gd name="T5" fmla="*/ 0 h 47"/>
              <a:gd name="T6" fmla="*/ 0 w 203"/>
              <a:gd name="T7" fmla="*/ 0 h 47"/>
              <a:gd name="T8" fmla="*/ 0 w 203"/>
              <a:gd name="T9" fmla="*/ 2147483646 h 47"/>
              <a:gd name="T10" fmla="*/ 0 w 203"/>
              <a:gd name="T11" fmla="*/ 2147483646 h 47"/>
              <a:gd name="T12" fmla="*/ 2147483646 w 203"/>
              <a:gd name="T13" fmla="*/ 2147483646 h 47"/>
              <a:gd name="T14" fmla="*/ 2147483646 w 203"/>
              <a:gd name="T15" fmla="*/ 2147483646 h 47"/>
              <a:gd name="T16" fmla="*/ 2147483646 w 203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47"/>
              <a:gd name="T29" fmla="*/ 203 w 203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47">
                <a:moveTo>
                  <a:pt x="203" y="47"/>
                </a:moveTo>
                <a:lnTo>
                  <a:pt x="203" y="47"/>
                </a:lnTo>
                <a:lnTo>
                  <a:pt x="203" y="0"/>
                </a:lnTo>
                <a:lnTo>
                  <a:pt x="0" y="0"/>
                </a:lnTo>
                <a:lnTo>
                  <a:pt x="0" y="47"/>
                </a:lnTo>
                <a:lnTo>
                  <a:pt x="203" y="47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0" name="Freeform 818"/>
          <p:cNvSpPr>
            <a:spLocks/>
          </p:cNvSpPr>
          <p:nvPr/>
        </p:nvSpPr>
        <p:spPr bwMode="auto">
          <a:xfrm>
            <a:off x="2870200" y="3629025"/>
            <a:ext cx="53975" cy="9525"/>
          </a:xfrm>
          <a:custGeom>
            <a:avLst/>
            <a:gdLst>
              <a:gd name="T0" fmla="*/ 2147483646 w 203"/>
              <a:gd name="T1" fmla="*/ 2147483646 h 46"/>
              <a:gd name="T2" fmla="*/ 2147483646 w 203"/>
              <a:gd name="T3" fmla="*/ 2147483646 h 46"/>
              <a:gd name="T4" fmla="*/ 2147483646 w 203"/>
              <a:gd name="T5" fmla="*/ 0 h 46"/>
              <a:gd name="T6" fmla="*/ 0 w 203"/>
              <a:gd name="T7" fmla="*/ 0 h 46"/>
              <a:gd name="T8" fmla="*/ 0 w 203"/>
              <a:gd name="T9" fmla="*/ 2147483646 h 46"/>
              <a:gd name="T10" fmla="*/ 0 w 203"/>
              <a:gd name="T11" fmla="*/ 2147483646 h 46"/>
              <a:gd name="T12" fmla="*/ 2147483646 w 203"/>
              <a:gd name="T13" fmla="*/ 2147483646 h 46"/>
              <a:gd name="T14" fmla="*/ 2147483646 w 203"/>
              <a:gd name="T15" fmla="*/ 2147483646 h 46"/>
              <a:gd name="T16" fmla="*/ 2147483646 w 203"/>
              <a:gd name="T17" fmla="*/ 2147483646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46"/>
              <a:gd name="T29" fmla="*/ 203 w 20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46">
                <a:moveTo>
                  <a:pt x="203" y="46"/>
                </a:moveTo>
                <a:lnTo>
                  <a:pt x="203" y="46"/>
                </a:lnTo>
                <a:lnTo>
                  <a:pt x="203" y="0"/>
                </a:lnTo>
                <a:lnTo>
                  <a:pt x="0" y="0"/>
                </a:lnTo>
                <a:lnTo>
                  <a:pt x="0" y="46"/>
                </a:lnTo>
                <a:lnTo>
                  <a:pt x="203" y="46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1" name="Freeform 819"/>
          <p:cNvSpPr>
            <a:spLocks/>
          </p:cNvSpPr>
          <p:nvPr/>
        </p:nvSpPr>
        <p:spPr bwMode="auto">
          <a:xfrm>
            <a:off x="2870200" y="3635375"/>
            <a:ext cx="53975" cy="30163"/>
          </a:xfrm>
          <a:custGeom>
            <a:avLst/>
            <a:gdLst>
              <a:gd name="T0" fmla="*/ 2147483646 w 203"/>
              <a:gd name="T1" fmla="*/ 2147483646 h 132"/>
              <a:gd name="T2" fmla="*/ 2147483646 w 203"/>
              <a:gd name="T3" fmla="*/ 2147483646 h 132"/>
              <a:gd name="T4" fmla="*/ 2147483646 w 203"/>
              <a:gd name="T5" fmla="*/ 2147483646 h 132"/>
              <a:gd name="T6" fmla="*/ 0 w 203"/>
              <a:gd name="T7" fmla="*/ 2147483646 h 132"/>
              <a:gd name="T8" fmla="*/ 0 w 203"/>
              <a:gd name="T9" fmla="*/ 2147483646 h 132"/>
              <a:gd name="T10" fmla="*/ 2147483646 w 203"/>
              <a:gd name="T11" fmla="*/ 0 h 132"/>
              <a:gd name="T12" fmla="*/ 2147483646 w 203"/>
              <a:gd name="T13" fmla="*/ 2147483646 h 132"/>
              <a:gd name="T14" fmla="*/ 2147483646 w 203"/>
              <a:gd name="T15" fmla="*/ 2147483646 h 132"/>
              <a:gd name="T16" fmla="*/ 2147483646 w 203"/>
              <a:gd name="T17" fmla="*/ 2147483646 h 132"/>
              <a:gd name="T18" fmla="*/ 2147483646 w 203"/>
              <a:gd name="T19" fmla="*/ 2147483646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2"/>
              <a:gd name="T32" fmla="*/ 203 w 203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2">
                <a:moveTo>
                  <a:pt x="174" y="132"/>
                </a:moveTo>
                <a:lnTo>
                  <a:pt x="203" y="66"/>
                </a:lnTo>
                <a:lnTo>
                  <a:pt x="203" y="19"/>
                </a:lnTo>
                <a:lnTo>
                  <a:pt x="0" y="19"/>
                </a:lnTo>
                <a:lnTo>
                  <a:pt x="0" y="66"/>
                </a:lnTo>
                <a:lnTo>
                  <a:pt x="30" y="0"/>
                </a:lnTo>
                <a:lnTo>
                  <a:pt x="174" y="132"/>
                </a:lnTo>
                <a:lnTo>
                  <a:pt x="203" y="105"/>
                </a:lnTo>
                <a:lnTo>
                  <a:pt x="203" y="66"/>
                </a:lnTo>
                <a:lnTo>
                  <a:pt x="174" y="132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2" name="Freeform 820"/>
          <p:cNvSpPr>
            <a:spLocks/>
          </p:cNvSpPr>
          <p:nvPr/>
        </p:nvSpPr>
        <p:spPr bwMode="auto">
          <a:xfrm>
            <a:off x="2855913" y="3635375"/>
            <a:ext cx="60325" cy="39688"/>
          </a:xfrm>
          <a:custGeom>
            <a:avLst/>
            <a:gdLst>
              <a:gd name="T0" fmla="*/ 2147483646 w 225"/>
              <a:gd name="T1" fmla="*/ 2147483646 h 179"/>
              <a:gd name="T2" fmla="*/ 2147483646 w 225"/>
              <a:gd name="T3" fmla="*/ 2147483646 h 179"/>
              <a:gd name="T4" fmla="*/ 2147483646 w 225"/>
              <a:gd name="T5" fmla="*/ 2147483646 h 179"/>
              <a:gd name="T6" fmla="*/ 2147483646 w 225"/>
              <a:gd name="T7" fmla="*/ 0 h 179"/>
              <a:gd name="T8" fmla="*/ 2147483646 w 225"/>
              <a:gd name="T9" fmla="*/ 2147483646 h 179"/>
              <a:gd name="T10" fmla="*/ 0 w 225"/>
              <a:gd name="T11" fmla="*/ 2147483646 h 179"/>
              <a:gd name="T12" fmla="*/ 2147483646 w 225"/>
              <a:gd name="T13" fmla="*/ 2147483646 h 179"/>
              <a:gd name="T14" fmla="*/ 0 w 225"/>
              <a:gd name="T15" fmla="*/ 2147483646 h 179"/>
              <a:gd name="T16" fmla="*/ 0 w 225"/>
              <a:gd name="T17" fmla="*/ 2147483646 h 179"/>
              <a:gd name="T18" fmla="*/ 2147483646 w 225"/>
              <a:gd name="T19" fmla="*/ 2147483646 h 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5"/>
              <a:gd name="T31" fmla="*/ 0 h 179"/>
              <a:gd name="T32" fmla="*/ 225 w 225"/>
              <a:gd name="T33" fmla="*/ 179 h 1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5" h="179">
                <a:moveTo>
                  <a:pt x="203" y="113"/>
                </a:moveTo>
                <a:lnTo>
                  <a:pt x="174" y="179"/>
                </a:lnTo>
                <a:lnTo>
                  <a:pt x="225" y="132"/>
                </a:lnTo>
                <a:lnTo>
                  <a:pt x="81" y="0"/>
                </a:lnTo>
                <a:lnTo>
                  <a:pt x="30" y="47"/>
                </a:lnTo>
                <a:lnTo>
                  <a:pt x="0" y="113"/>
                </a:lnTo>
                <a:lnTo>
                  <a:pt x="30" y="47"/>
                </a:lnTo>
                <a:lnTo>
                  <a:pt x="0" y="74"/>
                </a:lnTo>
                <a:lnTo>
                  <a:pt x="0" y="113"/>
                </a:lnTo>
                <a:lnTo>
                  <a:pt x="203" y="113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3" name="Freeform 821"/>
          <p:cNvSpPr>
            <a:spLocks/>
          </p:cNvSpPr>
          <p:nvPr/>
        </p:nvSpPr>
        <p:spPr bwMode="auto">
          <a:xfrm>
            <a:off x="2855913" y="3660775"/>
            <a:ext cx="53975" cy="11113"/>
          </a:xfrm>
          <a:custGeom>
            <a:avLst/>
            <a:gdLst>
              <a:gd name="T0" fmla="*/ 2147483646 w 203"/>
              <a:gd name="T1" fmla="*/ 2147483646 h 47"/>
              <a:gd name="T2" fmla="*/ 2147483646 w 203"/>
              <a:gd name="T3" fmla="*/ 2147483646 h 47"/>
              <a:gd name="T4" fmla="*/ 2147483646 w 203"/>
              <a:gd name="T5" fmla="*/ 0 h 47"/>
              <a:gd name="T6" fmla="*/ 0 w 203"/>
              <a:gd name="T7" fmla="*/ 0 h 47"/>
              <a:gd name="T8" fmla="*/ 0 w 203"/>
              <a:gd name="T9" fmla="*/ 2147483646 h 47"/>
              <a:gd name="T10" fmla="*/ 0 w 203"/>
              <a:gd name="T11" fmla="*/ 2147483646 h 47"/>
              <a:gd name="T12" fmla="*/ 2147483646 w 203"/>
              <a:gd name="T13" fmla="*/ 2147483646 h 47"/>
              <a:gd name="T14" fmla="*/ 2147483646 w 203"/>
              <a:gd name="T15" fmla="*/ 2147483646 h 47"/>
              <a:gd name="T16" fmla="*/ 2147483646 w 203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47"/>
              <a:gd name="T29" fmla="*/ 203 w 203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47">
                <a:moveTo>
                  <a:pt x="203" y="47"/>
                </a:moveTo>
                <a:lnTo>
                  <a:pt x="203" y="47"/>
                </a:lnTo>
                <a:lnTo>
                  <a:pt x="203" y="0"/>
                </a:lnTo>
                <a:lnTo>
                  <a:pt x="0" y="0"/>
                </a:lnTo>
                <a:lnTo>
                  <a:pt x="0" y="47"/>
                </a:lnTo>
                <a:lnTo>
                  <a:pt x="203" y="47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4" name="Freeform 822"/>
          <p:cNvSpPr>
            <a:spLocks/>
          </p:cNvSpPr>
          <p:nvPr/>
        </p:nvSpPr>
        <p:spPr bwMode="auto">
          <a:xfrm>
            <a:off x="2855913" y="3671888"/>
            <a:ext cx="53975" cy="9525"/>
          </a:xfrm>
          <a:custGeom>
            <a:avLst/>
            <a:gdLst>
              <a:gd name="T0" fmla="*/ 2147483646 w 203"/>
              <a:gd name="T1" fmla="*/ 2147483646 h 46"/>
              <a:gd name="T2" fmla="*/ 2147483646 w 203"/>
              <a:gd name="T3" fmla="*/ 2147483646 h 46"/>
              <a:gd name="T4" fmla="*/ 2147483646 w 203"/>
              <a:gd name="T5" fmla="*/ 0 h 46"/>
              <a:gd name="T6" fmla="*/ 0 w 203"/>
              <a:gd name="T7" fmla="*/ 0 h 46"/>
              <a:gd name="T8" fmla="*/ 0 w 203"/>
              <a:gd name="T9" fmla="*/ 2147483646 h 46"/>
              <a:gd name="T10" fmla="*/ 0 w 203"/>
              <a:gd name="T11" fmla="*/ 2147483646 h 46"/>
              <a:gd name="T12" fmla="*/ 2147483646 w 203"/>
              <a:gd name="T13" fmla="*/ 2147483646 h 46"/>
              <a:gd name="T14" fmla="*/ 2147483646 w 203"/>
              <a:gd name="T15" fmla="*/ 2147483646 h 46"/>
              <a:gd name="T16" fmla="*/ 2147483646 w 203"/>
              <a:gd name="T17" fmla="*/ 2147483646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46"/>
              <a:gd name="T29" fmla="*/ 203 w 20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46">
                <a:moveTo>
                  <a:pt x="203" y="46"/>
                </a:moveTo>
                <a:lnTo>
                  <a:pt x="203" y="46"/>
                </a:lnTo>
                <a:lnTo>
                  <a:pt x="203" y="0"/>
                </a:lnTo>
                <a:lnTo>
                  <a:pt x="0" y="0"/>
                </a:lnTo>
                <a:lnTo>
                  <a:pt x="0" y="46"/>
                </a:lnTo>
                <a:lnTo>
                  <a:pt x="203" y="46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5" name="Freeform 823"/>
          <p:cNvSpPr>
            <a:spLocks/>
          </p:cNvSpPr>
          <p:nvPr/>
        </p:nvSpPr>
        <p:spPr bwMode="auto">
          <a:xfrm>
            <a:off x="2855913" y="3681413"/>
            <a:ext cx="53975" cy="20637"/>
          </a:xfrm>
          <a:custGeom>
            <a:avLst/>
            <a:gdLst>
              <a:gd name="T0" fmla="*/ 2147483646 w 203"/>
              <a:gd name="T1" fmla="*/ 2147483646 h 89"/>
              <a:gd name="T2" fmla="*/ 2147483646 w 203"/>
              <a:gd name="T3" fmla="*/ 2147483646 h 89"/>
              <a:gd name="T4" fmla="*/ 2147483646 w 203"/>
              <a:gd name="T5" fmla="*/ 0 h 89"/>
              <a:gd name="T6" fmla="*/ 0 w 203"/>
              <a:gd name="T7" fmla="*/ 0 h 89"/>
              <a:gd name="T8" fmla="*/ 0 w 203"/>
              <a:gd name="T9" fmla="*/ 2147483646 h 89"/>
              <a:gd name="T10" fmla="*/ 2147483646 w 203"/>
              <a:gd name="T11" fmla="*/ 2147483646 h 89"/>
              <a:gd name="T12" fmla="*/ 2147483646 w 203"/>
              <a:gd name="T13" fmla="*/ 2147483646 h 89"/>
              <a:gd name="T14" fmla="*/ 2147483646 w 203"/>
              <a:gd name="T15" fmla="*/ 2147483646 h 89"/>
              <a:gd name="T16" fmla="*/ 2147483646 w 203"/>
              <a:gd name="T17" fmla="*/ 2147483646 h 89"/>
              <a:gd name="T18" fmla="*/ 2147483646 w 203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89"/>
              <a:gd name="T32" fmla="*/ 203 w 203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89">
                <a:moveTo>
                  <a:pt x="193" y="89"/>
                </a:moveTo>
                <a:lnTo>
                  <a:pt x="203" y="47"/>
                </a:lnTo>
                <a:lnTo>
                  <a:pt x="203" y="0"/>
                </a:lnTo>
                <a:lnTo>
                  <a:pt x="0" y="0"/>
                </a:lnTo>
                <a:lnTo>
                  <a:pt x="0" y="47"/>
                </a:lnTo>
                <a:lnTo>
                  <a:pt x="12" y="5"/>
                </a:lnTo>
                <a:lnTo>
                  <a:pt x="192" y="89"/>
                </a:lnTo>
                <a:lnTo>
                  <a:pt x="203" y="69"/>
                </a:lnTo>
                <a:lnTo>
                  <a:pt x="203" y="47"/>
                </a:lnTo>
                <a:lnTo>
                  <a:pt x="193" y="89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6" name="Freeform 824"/>
          <p:cNvSpPr>
            <a:spLocks/>
          </p:cNvSpPr>
          <p:nvPr/>
        </p:nvSpPr>
        <p:spPr bwMode="auto">
          <a:xfrm>
            <a:off x="2843213" y="3683000"/>
            <a:ext cx="65087" cy="39688"/>
          </a:xfrm>
          <a:custGeom>
            <a:avLst/>
            <a:gdLst>
              <a:gd name="T0" fmla="*/ 2147483646 w 242"/>
              <a:gd name="T1" fmla="*/ 2147483646 h 177"/>
              <a:gd name="T2" fmla="*/ 2147483646 w 242"/>
              <a:gd name="T3" fmla="*/ 2147483646 h 177"/>
              <a:gd name="T4" fmla="*/ 2147483646 w 242"/>
              <a:gd name="T5" fmla="*/ 2147483646 h 177"/>
              <a:gd name="T6" fmla="*/ 2147483646 w 242"/>
              <a:gd name="T7" fmla="*/ 0 h 177"/>
              <a:gd name="T8" fmla="*/ 2147483646 w 242"/>
              <a:gd name="T9" fmla="*/ 2147483646 h 177"/>
              <a:gd name="T10" fmla="*/ 0 w 242"/>
              <a:gd name="T11" fmla="*/ 2147483646 h 177"/>
              <a:gd name="T12" fmla="*/ 2147483646 w 242"/>
              <a:gd name="T13" fmla="*/ 2147483646 h 177"/>
              <a:gd name="T14" fmla="*/ 0 w 242"/>
              <a:gd name="T15" fmla="*/ 2147483646 h 177"/>
              <a:gd name="T16" fmla="*/ 0 w 242"/>
              <a:gd name="T17" fmla="*/ 2147483646 h 177"/>
              <a:gd name="T18" fmla="*/ 2147483646 w 242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7"/>
              <a:gd name="T32" fmla="*/ 242 w 242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7">
                <a:moveTo>
                  <a:pt x="201" y="135"/>
                </a:moveTo>
                <a:lnTo>
                  <a:pt x="191" y="177"/>
                </a:lnTo>
                <a:lnTo>
                  <a:pt x="242" y="84"/>
                </a:lnTo>
                <a:lnTo>
                  <a:pt x="61" y="0"/>
                </a:lnTo>
                <a:lnTo>
                  <a:pt x="10" y="94"/>
                </a:lnTo>
                <a:lnTo>
                  <a:pt x="0" y="135"/>
                </a:lnTo>
                <a:lnTo>
                  <a:pt x="10" y="94"/>
                </a:lnTo>
                <a:lnTo>
                  <a:pt x="0" y="113"/>
                </a:lnTo>
                <a:lnTo>
                  <a:pt x="0" y="135"/>
                </a:lnTo>
                <a:lnTo>
                  <a:pt x="201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7" name="Freeform 825"/>
          <p:cNvSpPr>
            <a:spLocks/>
          </p:cNvSpPr>
          <p:nvPr/>
        </p:nvSpPr>
        <p:spPr bwMode="auto">
          <a:xfrm>
            <a:off x="2843213" y="3713163"/>
            <a:ext cx="53975" cy="11112"/>
          </a:xfrm>
          <a:custGeom>
            <a:avLst/>
            <a:gdLst>
              <a:gd name="T0" fmla="*/ 2147483646 w 201"/>
              <a:gd name="T1" fmla="*/ 2147483646 h 47"/>
              <a:gd name="T2" fmla="*/ 2147483646 w 201"/>
              <a:gd name="T3" fmla="*/ 2147483646 h 47"/>
              <a:gd name="T4" fmla="*/ 2147483646 w 201"/>
              <a:gd name="T5" fmla="*/ 0 h 47"/>
              <a:gd name="T6" fmla="*/ 0 w 201"/>
              <a:gd name="T7" fmla="*/ 0 h 47"/>
              <a:gd name="T8" fmla="*/ 0 w 201"/>
              <a:gd name="T9" fmla="*/ 2147483646 h 47"/>
              <a:gd name="T10" fmla="*/ 0 w 201"/>
              <a:gd name="T11" fmla="*/ 2147483646 h 47"/>
              <a:gd name="T12" fmla="*/ 2147483646 w 201"/>
              <a:gd name="T13" fmla="*/ 2147483646 h 47"/>
              <a:gd name="T14" fmla="*/ 2147483646 w 201"/>
              <a:gd name="T15" fmla="*/ 2147483646 h 47"/>
              <a:gd name="T16" fmla="*/ 2147483646 w 201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"/>
              <a:gd name="T28" fmla="*/ 0 h 47"/>
              <a:gd name="T29" fmla="*/ 201 w 201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" h="47">
                <a:moveTo>
                  <a:pt x="201" y="47"/>
                </a:moveTo>
                <a:lnTo>
                  <a:pt x="201" y="47"/>
                </a:lnTo>
                <a:lnTo>
                  <a:pt x="201" y="0"/>
                </a:lnTo>
                <a:lnTo>
                  <a:pt x="0" y="0"/>
                </a:lnTo>
                <a:lnTo>
                  <a:pt x="0" y="47"/>
                </a:lnTo>
                <a:lnTo>
                  <a:pt x="201" y="47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8" name="Freeform 826"/>
          <p:cNvSpPr>
            <a:spLocks/>
          </p:cNvSpPr>
          <p:nvPr/>
        </p:nvSpPr>
        <p:spPr bwMode="auto">
          <a:xfrm>
            <a:off x="2843213" y="3724275"/>
            <a:ext cx="53975" cy="20638"/>
          </a:xfrm>
          <a:custGeom>
            <a:avLst/>
            <a:gdLst>
              <a:gd name="T0" fmla="*/ 2147483646 w 201"/>
              <a:gd name="T1" fmla="*/ 2147483646 h 93"/>
              <a:gd name="T2" fmla="*/ 2147483646 w 201"/>
              <a:gd name="T3" fmla="*/ 2147483646 h 93"/>
              <a:gd name="T4" fmla="*/ 2147483646 w 201"/>
              <a:gd name="T5" fmla="*/ 0 h 93"/>
              <a:gd name="T6" fmla="*/ 0 w 201"/>
              <a:gd name="T7" fmla="*/ 0 h 93"/>
              <a:gd name="T8" fmla="*/ 0 w 201"/>
              <a:gd name="T9" fmla="*/ 2147483646 h 93"/>
              <a:gd name="T10" fmla="*/ 0 w 201"/>
              <a:gd name="T11" fmla="*/ 2147483646 h 93"/>
              <a:gd name="T12" fmla="*/ 2147483646 w 201"/>
              <a:gd name="T13" fmla="*/ 2147483646 h 93"/>
              <a:gd name="T14" fmla="*/ 2147483646 w 201"/>
              <a:gd name="T15" fmla="*/ 2147483646 h 93"/>
              <a:gd name="T16" fmla="*/ 2147483646 w 201"/>
              <a:gd name="T17" fmla="*/ 2147483646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"/>
              <a:gd name="T28" fmla="*/ 0 h 93"/>
              <a:gd name="T29" fmla="*/ 201 w 201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" h="93">
                <a:moveTo>
                  <a:pt x="201" y="93"/>
                </a:moveTo>
                <a:lnTo>
                  <a:pt x="201" y="93"/>
                </a:lnTo>
                <a:lnTo>
                  <a:pt x="201" y="0"/>
                </a:lnTo>
                <a:lnTo>
                  <a:pt x="0" y="0"/>
                </a:lnTo>
                <a:lnTo>
                  <a:pt x="0" y="93"/>
                </a:lnTo>
                <a:lnTo>
                  <a:pt x="201" y="93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79" name="Freeform 827"/>
          <p:cNvSpPr>
            <a:spLocks/>
          </p:cNvSpPr>
          <p:nvPr/>
        </p:nvSpPr>
        <p:spPr bwMode="auto">
          <a:xfrm>
            <a:off x="2843213" y="3744913"/>
            <a:ext cx="53975" cy="20637"/>
          </a:xfrm>
          <a:custGeom>
            <a:avLst/>
            <a:gdLst>
              <a:gd name="T0" fmla="*/ 2147483646 w 201"/>
              <a:gd name="T1" fmla="*/ 2147483646 h 88"/>
              <a:gd name="T2" fmla="*/ 2147483646 w 201"/>
              <a:gd name="T3" fmla="*/ 2147483646 h 88"/>
              <a:gd name="T4" fmla="*/ 2147483646 w 201"/>
              <a:gd name="T5" fmla="*/ 0 h 88"/>
              <a:gd name="T6" fmla="*/ 0 w 201"/>
              <a:gd name="T7" fmla="*/ 0 h 88"/>
              <a:gd name="T8" fmla="*/ 0 w 201"/>
              <a:gd name="T9" fmla="*/ 2147483646 h 88"/>
              <a:gd name="T10" fmla="*/ 2147483646 w 201"/>
              <a:gd name="T11" fmla="*/ 2147483646 h 88"/>
              <a:gd name="T12" fmla="*/ 2147483646 w 201"/>
              <a:gd name="T13" fmla="*/ 2147483646 h 88"/>
              <a:gd name="T14" fmla="*/ 2147483646 w 201"/>
              <a:gd name="T15" fmla="*/ 2147483646 h 88"/>
              <a:gd name="T16" fmla="*/ 2147483646 w 201"/>
              <a:gd name="T17" fmla="*/ 2147483646 h 88"/>
              <a:gd name="T18" fmla="*/ 2147483646 w 201"/>
              <a:gd name="T19" fmla="*/ 2147483646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1"/>
              <a:gd name="T31" fmla="*/ 0 h 88"/>
              <a:gd name="T32" fmla="*/ 201 w 201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1" h="88">
                <a:moveTo>
                  <a:pt x="191" y="88"/>
                </a:moveTo>
                <a:lnTo>
                  <a:pt x="201" y="47"/>
                </a:lnTo>
                <a:lnTo>
                  <a:pt x="201" y="0"/>
                </a:lnTo>
                <a:lnTo>
                  <a:pt x="0" y="0"/>
                </a:lnTo>
                <a:lnTo>
                  <a:pt x="0" y="47"/>
                </a:lnTo>
                <a:lnTo>
                  <a:pt x="10" y="5"/>
                </a:lnTo>
                <a:lnTo>
                  <a:pt x="191" y="88"/>
                </a:lnTo>
                <a:lnTo>
                  <a:pt x="201" y="69"/>
                </a:lnTo>
                <a:lnTo>
                  <a:pt x="201" y="47"/>
                </a:lnTo>
                <a:lnTo>
                  <a:pt x="191" y="88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0" name="Freeform 828"/>
          <p:cNvSpPr>
            <a:spLocks/>
          </p:cNvSpPr>
          <p:nvPr/>
        </p:nvSpPr>
        <p:spPr bwMode="auto">
          <a:xfrm>
            <a:off x="2830513" y="3746500"/>
            <a:ext cx="63500" cy="39688"/>
          </a:xfrm>
          <a:custGeom>
            <a:avLst/>
            <a:gdLst>
              <a:gd name="T0" fmla="*/ 2147483646 w 242"/>
              <a:gd name="T1" fmla="*/ 2147483646 h 176"/>
              <a:gd name="T2" fmla="*/ 2147483646 w 242"/>
              <a:gd name="T3" fmla="*/ 2147483646 h 176"/>
              <a:gd name="T4" fmla="*/ 2147483646 w 242"/>
              <a:gd name="T5" fmla="*/ 2147483646 h 176"/>
              <a:gd name="T6" fmla="*/ 2147483646 w 242"/>
              <a:gd name="T7" fmla="*/ 0 h 176"/>
              <a:gd name="T8" fmla="*/ 2147483646 w 242"/>
              <a:gd name="T9" fmla="*/ 2147483646 h 176"/>
              <a:gd name="T10" fmla="*/ 0 w 242"/>
              <a:gd name="T11" fmla="*/ 2147483646 h 176"/>
              <a:gd name="T12" fmla="*/ 2147483646 w 242"/>
              <a:gd name="T13" fmla="*/ 2147483646 h 176"/>
              <a:gd name="T14" fmla="*/ 0 w 242"/>
              <a:gd name="T15" fmla="*/ 2147483646 h 176"/>
              <a:gd name="T16" fmla="*/ 0 w 242"/>
              <a:gd name="T17" fmla="*/ 2147483646 h 176"/>
              <a:gd name="T18" fmla="*/ 2147483646 w 24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6"/>
              <a:gd name="T32" fmla="*/ 242 w 242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6">
                <a:moveTo>
                  <a:pt x="202" y="135"/>
                </a:moveTo>
                <a:lnTo>
                  <a:pt x="191" y="176"/>
                </a:lnTo>
                <a:lnTo>
                  <a:pt x="242" y="83"/>
                </a:lnTo>
                <a:lnTo>
                  <a:pt x="61" y="0"/>
                </a:lnTo>
                <a:lnTo>
                  <a:pt x="11" y="94"/>
                </a:lnTo>
                <a:lnTo>
                  <a:pt x="0" y="135"/>
                </a:lnTo>
                <a:lnTo>
                  <a:pt x="11" y="94"/>
                </a:lnTo>
                <a:lnTo>
                  <a:pt x="0" y="114"/>
                </a:lnTo>
                <a:lnTo>
                  <a:pt x="0" y="135"/>
                </a:lnTo>
                <a:lnTo>
                  <a:pt x="202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1" name="Freeform 829"/>
          <p:cNvSpPr>
            <a:spLocks/>
          </p:cNvSpPr>
          <p:nvPr/>
        </p:nvSpPr>
        <p:spPr bwMode="auto">
          <a:xfrm>
            <a:off x="2830513" y="3776663"/>
            <a:ext cx="52387" cy="11112"/>
          </a:xfrm>
          <a:custGeom>
            <a:avLst/>
            <a:gdLst>
              <a:gd name="T0" fmla="*/ 2147483646 w 202"/>
              <a:gd name="T1" fmla="*/ 2147483646 h 47"/>
              <a:gd name="T2" fmla="*/ 2147483646 w 202"/>
              <a:gd name="T3" fmla="*/ 2147483646 h 47"/>
              <a:gd name="T4" fmla="*/ 2147483646 w 202"/>
              <a:gd name="T5" fmla="*/ 0 h 47"/>
              <a:gd name="T6" fmla="*/ 0 w 202"/>
              <a:gd name="T7" fmla="*/ 0 h 47"/>
              <a:gd name="T8" fmla="*/ 0 w 202"/>
              <a:gd name="T9" fmla="*/ 2147483646 h 47"/>
              <a:gd name="T10" fmla="*/ 0 w 202"/>
              <a:gd name="T11" fmla="*/ 2147483646 h 47"/>
              <a:gd name="T12" fmla="*/ 2147483646 w 202"/>
              <a:gd name="T13" fmla="*/ 2147483646 h 47"/>
              <a:gd name="T14" fmla="*/ 2147483646 w 202"/>
              <a:gd name="T15" fmla="*/ 2147483646 h 47"/>
              <a:gd name="T16" fmla="*/ 2147483646 w 20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47"/>
              <a:gd name="T29" fmla="*/ 202 w 202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47">
                <a:moveTo>
                  <a:pt x="202" y="47"/>
                </a:moveTo>
                <a:lnTo>
                  <a:pt x="202" y="47"/>
                </a:lnTo>
                <a:lnTo>
                  <a:pt x="202" y="0"/>
                </a:lnTo>
                <a:lnTo>
                  <a:pt x="0" y="0"/>
                </a:lnTo>
                <a:lnTo>
                  <a:pt x="0" y="47"/>
                </a:lnTo>
                <a:lnTo>
                  <a:pt x="202" y="47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2" name="Freeform 830"/>
          <p:cNvSpPr>
            <a:spLocks/>
          </p:cNvSpPr>
          <p:nvPr/>
        </p:nvSpPr>
        <p:spPr bwMode="auto">
          <a:xfrm>
            <a:off x="2830513" y="3787775"/>
            <a:ext cx="52387" cy="30163"/>
          </a:xfrm>
          <a:custGeom>
            <a:avLst/>
            <a:gdLst>
              <a:gd name="T0" fmla="*/ 2147483646 w 202"/>
              <a:gd name="T1" fmla="*/ 2147483646 h 134"/>
              <a:gd name="T2" fmla="*/ 2147483646 w 202"/>
              <a:gd name="T3" fmla="*/ 2147483646 h 134"/>
              <a:gd name="T4" fmla="*/ 2147483646 w 202"/>
              <a:gd name="T5" fmla="*/ 0 h 134"/>
              <a:gd name="T6" fmla="*/ 0 w 202"/>
              <a:gd name="T7" fmla="*/ 0 h 134"/>
              <a:gd name="T8" fmla="*/ 0 w 202"/>
              <a:gd name="T9" fmla="*/ 2147483646 h 134"/>
              <a:gd name="T10" fmla="*/ 2147483646 w 202"/>
              <a:gd name="T11" fmla="*/ 2147483646 h 134"/>
              <a:gd name="T12" fmla="*/ 2147483646 w 202"/>
              <a:gd name="T13" fmla="*/ 2147483646 h 134"/>
              <a:gd name="T14" fmla="*/ 2147483646 w 202"/>
              <a:gd name="T15" fmla="*/ 2147483646 h 134"/>
              <a:gd name="T16" fmla="*/ 2147483646 w 202"/>
              <a:gd name="T17" fmla="*/ 2147483646 h 134"/>
              <a:gd name="T18" fmla="*/ 2147483646 w 202"/>
              <a:gd name="T19" fmla="*/ 2147483646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"/>
              <a:gd name="T31" fmla="*/ 0 h 134"/>
              <a:gd name="T32" fmla="*/ 202 w 202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" h="134">
                <a:moveTo>
                  <a:pt x="191" y="134"/>
                </a:moveTo>
                <a:lnTo>
                  <a:pt x="202" y="94"/>
                </a:lnTo>
                <a:lnTo>
                  <a:pt x="202" y="0"/>
                </a:lnTo>
                <a:lnTo>
                  <a:pt x="0" y="0"/>
                </a:lnTo>
                <a:lnTo>
                  <a:pt x="0" y="94"/>
                </a:lnTo>
                <a:lnTo>
                  <a:pt x="10" y="52"/>
                </a:lnTo>
                <a:lnTo>
                  <a:pt x="191" y="134"/>
                </a:lnTo>
                <a:lnTo>
                  <a:pt x="202" y="115"/>
                </a:lnTo>
                <a:lnTo>
                  <a:pt x="202" y="94"/>
                </a:lnTo>
                <a:lnTo>
                  <a:pt x="191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3" name="Freeform 831"/>
          <p:cNvSpPr>
            <a:spLocks/>
          </p:cNvSpPr>
          <p:nvPr/>
        </p:nvSpPr>
        <p:spPr bwMode="auto">
          <a:xfrm>
            <a:off x="2816225" y="3798888"/>
            <a:ext cx="65088" cy="39687"/>
          </a:xfrm>
          <a:custGeom>
            <a:avLst/>
            <a:gdLst>
              <a:gd name="T0" fmla="*/ 2147483646 w 243"/>
              <a:gd name="T1" fmla="*/ 2147483646 h 176"/>
              <a:gd name="T2" fmla="*/ 2147483646 w 243"/>
              <a:gd name="T3" fmla="*/ 2147483646 h 176"/>
              <a:gd name="T4" fmla="*/ 2147483646 w 243"/>
              <a:gd name="T5" fmla="*/ 2147483646 h 176"/>
              <a:gd name="T6" fmla="*/ 2147483646 w 243"/>
              <a:gd name="T7" fmla="*/ 0 h 176"/>
              <a:gd name="T8" fmla="*/ 2147483646 w 243"/>
              <a:gd name="T9" fmla="*/ 2147483646 h 176"/>
              <a:gd name="T10" fmla="*/ 0 w 243"/>
              <a:gd name="T11" fmla="*/ 2147483646 h 176"/>
              <a:gd name="T12" fmla="*/ 2147483646 w 243"/>
              <a:gd name="T13" fmla="*/ 2147483646 h 176"/>
              <a:gd name="T14" fmla="*/ 0 w 243"/>
              <a:gd name="T15" fmla="*/ 2147483646 h 176"/>
              <a:gd name="T16" fmla="*/ 0 w 243"/>
              <a:gd name="T17" fmla="*/ 2147483646 h 176"/>
              <a:gd name="T18" fmla="*/ 2147483646 w 243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76"/>
              <a:gd name="T32" fmla="*/ 243 w 243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76">
                <a:moveTo>
                  <a:pt x="203" y="134"/>
                </a:moveTo>
                <a:lnTo>
                  <a:pt x="193" y="176"/>
                </a:lnTo>
                <a:lnTo>
                  <a:pt x="243" y="82"/>
                </a:lnTo>
                <a:lnTo>
                  <a:pt x="62" y="0"/>
                </a:lnTo>
                <a:lnTo>
                  <a:pt x="12" y="93"/>
                </a:lnTo>
                <a:lnTo>
                  <a:pt x="0" y="134"/>
                </a:lnTo>
                <a:lnTo>
                  <a:pt x="12" y="93"/>
                </a:lnTo>
                <a:lnTo>
                  <a:pt x="0" y="113"/>
                </a:lnTo>
                <a:lnTo>
                  <a:pt x="0" y="134"/>
                </a:lnTo>
                <a:lnTo>
                  <a:pt x="203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4" name="Freeform 832"/>
          <p:cNvSpPr>
            <a:spLocks/>
          </p:cNvSpPr>
          <p:nvPr/>
        </p:nvSpPr>
        <p:spPr bwMode="auto">
          <a:xfrm>
            <a:off x="2816225" y="3829050"/>
            <a:ext cx="53975" cy="20638"/>
          </a:xfrm>
          <a:custGeom>
            <a:avLst/>
            <a:gdLst>
              <a:gd name="T0" fmla="*/ 2147483646 w 203"/>
              <a:gd name="T1" fmla="*/ 2147483646 h 88"/>
              <a:gd name="T2" fmla="*/ 2147483646 w 203"/>
              <a:gd name="T3" fmla="*/ 2147483646 h 88"/>
              <a:gd name="T4" fmla="*/ 2147483646 w 203"/>
              <a:gd name="T5" fmla="*/ 0 h 88"/>
              <a:gd name="T6" fmla="*/ 0 w 203"/>
              <a:gd name="T7" fmla="*/ 0 h 88"/>
              <a:gd name="T8" fmla="*/ 0 w 203"/>
              <a:gd name="T9" fmla="*/ 2147483646 h 88"/>
              <a:gd name="T10" fmla="*/ 2147483646 w 203"/>
              <a:gd name="T11" fmla="*/ 2147483646 h 88"/>
              <a:gd name="T12" fmla="*/ 2147483646 w 203"/>
              <a:gd name="T13" fmla="*/ 2147483646 h 88"/>
              <a:gd name="T14" fmla="*/ 2147483646 w 203"/>
              <a:gd name="T15" fmla="*/ 2147483646 h 88"/>
              <a:gd name="T16" fmla="*/ 2147483646 w 203"/>
              <a:gd name="T17" fmla="*/ 2147483646 h 88"/>
              <a:gd name="T18" fmla="*/ 2147483646 w 203"/>
              <a:gd name="T19" fmla="*/ 2147483646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88"/>
              <a:gd name="T32" fmla="*/ 203 w 203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88">
                <a:moveTo>
                  <a:pt x="193" y="88"/>
                </a:moveTo>
                <a:lnTo>
                  <a:pt x="203" y="47"/>
                </a:lnTo>
                <a:lnTo>
                  <a:pt x="203" y="0"/>
                </a:lnTo>
                <a:lnTo>
                  <a:pt x="0" y="0"/>
                </a:lnTo>
                <a:lnTo>
                  <a:pt x="0" y="47"/>
                </a:lnTo>
                <a:lnTo>
                  <a:pt x="12" y="6"/>
                </a:lnTo>
                <a:lnTo>
                  <a:pt x="192" y="88"/>
                </a:lnTo>
                <a:lnTo>
                  <a:pt x="203" y="69"/>
                </a:lnTo>
                <a:lnTo>
                  <a:pt x="203" y="47"/>
                </a:lnTo>
                <a:lnTo>
                  <a:pt x="193" y="88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5" name="Freeform 833"/>
          <p:cNvSpPr>
            <a:spLocks/>
          </p:cNvSpPr>
          <p:nvPr/>
        </p:nvSpPr>
        <p:spPr bwMode="auto">
          <a:xfrm>
            <a:off x="2803525" y="3830638"/>
            <a:ext cx="63500" cy="39687"/>
          </a:xfrm>
          <a:custGeom>
            <a:avLst/>
            <a:gdLst>
              <a:gd name="T0" fmla="*/ 2147483646 w 244"/>
              <a:gd name="T1" fmla="*/ 2147483646 h 176"/>
              <a:gd name="T2" fmla="*/ 2147483646 w 244"/>
              <a:gd name="T3" fmla="*/ 2147483646 h 176"/>
              <a:gd name="T4" fmla="*/ 2147483646 w 244"/>
              <a:gd name="T5" fmla="*/ 2147483646 h 176"/>
              <a:gd name="T6" fmla="*/ 2147483646 w 244"/>
              <a:gd name="T7" fmla="*/ 0 h 176"/>
              <a:gd name="T8" fmla="*/ 2147483646 w 244"/>
              <a:gd name="T9" fmla="*/ 2147483646 h 176"/>
              <a:gd name="T10" fmla="*/ 0 w 244"/>
              <a:gd name="T11" fmla="*/ 2147483646 h 176"/>
              <a:gd name="T12" fmla="*/ 2147483646 w 244"/>
              <a:gd name="T13" fmla="*/ 2147483646 h 176"/>
              <a:gd name="T14" fmla="*/ 0 w 244"/>
              <a:gd name="T15" fmla="*/ 2147483646 h 176"/>
              <a:gd name="T16" fmla="*/ 0 w 244"/>
              <a:gd name="T17" fmla="*/ 2147483646 h 176"/>
              <a:gd name="T18" fmla="*/ 2147483646 w 244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4"/>
              <a:gd name="T31" fmla="*/ 0 h 176"/>
              <a:gd name="T32" fmla="*/ 244 w 244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4" h="176">
                <a:moveTo>
                  <a:pt x="203" y="134"/>
                </a:moveTo>
                <a:lnTo>
                  <a:pt x="193" y="176"/>
                </a:lnTo>
                <a:lnTo>
                  <a:pt x="244" y="82"/>
                </a:lnTo>
                <a:lnTo>
                  <a:pt x="63" y="0"/>
                </a:lnTo>
                <a:lnTo>
                  <a:pt x="12" y="93"/>
                </a:lnTo>
                <a:lnTo>
                  <a:pt x="0" y="134"/>
                </a:lnTo>
                <a:lnTo>
                  <a:pt x="12" y="93"/>
                </a:lnTo>
                <a:lnTo>
                  <a:pt x="0" y="112"/>
                </a:lnTo>
                <a:lnTo>
                  <a:pt x="0" y="134"/>
                </a:lnTo>
                <a:lnTo>
                  <a:pt x="203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6" name="Freeform 834"/>
          <p:cNvSpPr>
            <a:spLocks/>
          </p:cNvSpPr>
          <p:nvPr/>
        </p:nvSpPr>
        <p:spPr bwMode="auto">
          <a:xfrm>
            <a:off x="2803525" y="3860800"/>
            <a:ext cx="52388" cy="22225"/>
          </a:xfrm>
          <a:custGeom>
            <a:avLst/>
            <a:gdLst>
              <a:gd name="T0" fmla="*/ 2147483646 w 203"/>
              <a:gd name="T1" fmla="*/ 2147483646 h 93"/>
              <a:gd name="T2" fmla="*/ 2147483646 w 203"/>
              <a:gd name="T3" fmla="*/ 2147483646 h 93"/>
              <a:gd name="T4" fmla="*/ 2147483646 w 203"/>
              <a:gd name="T5" fmla="*/ 0 h 93"/>
              <a:gd name="T6" fmla="*/ 0 w 203"/>
              <a:gd name="T7" fmla="*/ 0 h 93"/>
              <a:gd name="T8" fmla="*/ 0 w 203"/>
              <a:gd name="T9" fmla="*/ 2147483646 h 93"/>
              <a:gd name="T10" fmla="*/ 0 w 203"/>
              <a:gd name="T11" fmla="*/ 2147483646 h 93"/>
              <a:gd name="T12" fmla="*/ 2147483646 w 203"/>
              <a:gd name="T13" fmla="*/ 2147483646 h 93"/>
              <a:gd name="T14" fmla="*/ 2147483646 w 203"/>
              <a:gd name="T15" fmla="*/ 2147483646 h 93"/>
              <a:gd name="T16" fmla="*/ 2147483646 w 203"/>
              <a:gd name="T17" fmla="*/ 2147483646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93"/>
              <a:gd name="T29" fmla="*/ 203 w 203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93">
                <a:moveTo>
                  <a:pt x="203" y="93"/>
                </a:moveTo>
                <a:lnTo>
                  <a:pt x="203" y="93"/>
                </a:lnTo>
                <a:lnTo>
                  <a:pt x="203" y="0"/>
                </a:lnTo>
                <a:lnTo>
                  <a:pt x="0" y="0"/>
                </a:lnTo>
                <a:lnTo>
                  <a:pt x="0" y="93"/>
                </a:lnTo>
                <a:lnTo>
                  <a:pt x="203" y="93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7" name="Freeform 835"/>
          <p:cNvSpPr>
            <a:spLocks/>
          </p:cNvSpPr>
          <p:nvPr/>
        </p:nvSpPr>
        <p:spPr bwMode="auto">
          <a:xfrm>
            <a:off x="2803525" y="3883025"/>
            <a:ext cx="52388" cy="30163"/>
          </a:xfrm>
          <a:custGeom>
            <a:avLst/>
            <a:gdLst>
              <a:gd name="T0" fmla="*/ 2147483646 w 203"/>
              <a:gd name="T1" fmla="*/ 2147483646 h 136"/>
              <a:gd name="T2" fmla="*/ 2147483646 w 203"/>
              <a:gd name="T3" fmla="*/ 2147483646 h 136"/>
              <a:gd name="T4" fmla="*/ 2147483646 w 203"/>
              <a:gd name="T5" fmla="*/ 0 h 136"/>
              <a:gd name="T6" fmla="*/ 0 w 203"/>
              <a:gd name="T7" fmla="*/ 0 h 136"/>
              <a:gd name="T8" fmla="*/ 0 w 203"/>
              <a:gd name="T9" fmla="*/ 2147483646 h 136"/>
              <a:gd name="T10" fmla="*/ 2147483646 w 203"/>
              <a:gd name="T11" fmla="*/ 2147483646 h 136"/>
              <a:gd name="T12" fmla="*/ 2147483646 w 203"/>
              <a:gd name="T13" fmla="*/ 2147483646 h 136"/>
              <a:gd name="T14" fmla="*/ 2147483646 w 203"/>
              <a:gd name="T15" fmla="*/ 2147483646 h 136"/>
              <a:gd name="T16" fmla="*/ 2147483646 w 203"/>
              <a:gd name="T17" fmla="*/ 2147483646 h 136"/>
              <a:gd name="T18" fmla="*/ 2147483646 w 203"/>
              <a:gd name="T19" fmla="*/ 2147483646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6"/>
              <a:gd name="T32" fmla="*/ 203 w 203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6">
                <a:moveTo>
                  <a:pt x="192" y="136"/>
                </a:moveTo>
                <a:lnTo>
                  <a:pt x="203" y="94"/>
                </a:lnTo>
                <a:lnTo>
                  <a:pt x="203" y="0"/>
                </a:lnTo>
                <a:lnTo>
                  <a:pt x="0" y="0"/>
                </a:lnTo>
                <a:lnTo>
                  <a:pt x="0" y="94"/>
                </a:lnTo>
                <a:lnTo>
                  <a:pt x="12" y="52"/>
                </a:lnTo>
                <a:lnTo>
                  <a:pt x="192" y="136"/>
                </a:lnTo>
                <a:lnTo>
                  <a:pt x="203" y="116"/>
                </a:lnTo>
                <a:lnTo>
                  <a:pt x="203" y="94"/>
                </a:lnTo>
                <a:lnTo>
                  <a:pt x="192" y="136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8" name="Freeform 836"/>
          <p:cNvSpPr>
            <a:spLocks/>
          </p:cNvSpPr>
          <p:nvPr/>
        </p:nvSpPr>
        <p:spPr bwMode="auto">
          <a:xfrm>
            <a:off x="2789238" y="3894138"/>
            <a:ext cx="65087" cy="39687"/>
          </a:xfrm>
          <a:custGeom>
            <a:avLst/>
            <a:gdLst>
              <a:gd name="T0" fmla="*/ 2147483646 w 241"/>
              <a:gd name="T1" fmla="*/ 2147483646 h 177"/>
              <a:gd name="T2" fmla="*/ 2147483646 w 241"/>
              <a:gd name="T3" fmla="*/ 2147483646 h 177"/>
              <a:gd name="T4" fmla="*/ 2147483646 w 241"/>
              <a:gd name="T5" fmla="*/ 2147483646 h 177"/>
              <a:gd name="T6" fmla="*/ 2147483646 w 241"/>
              <a:gd name="T7" fmla="*/ 0 h 177"/>
              <a:gd name="T8" fmla="*/ 2147483646 w 241"/>
              <a:gd name="T9" fmla="*/ 2147483646 h 177"/>
              <a:gd name="T10" fmla="*/ 0 w 241"/>
              <a:gd name="T11" fmla="*/ 2147483646 h 177"/>
              <a:gd name="T12" fmla="*/ 2147483646 w 241"/>
              <a:gd name="T13" fmla="*/ 2147483646 h 177"/>
              <a:gd name="T14" fmla="*/ 0 w 241"/>
              <a:gd name="T15" fmla="*/ 2147483646 h 177"/>
              <a:gd name="T16" fmla="*/ 0 w 241"/>
              <a:gd name="T17" fmla="*/ 2147483646 h 177"/>
              <a:gd name="T18" fmla="*/ 2147483646 w 241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"/>
              <a:gd name="T31" fmla="*/ 0 h 177"/>
              <a:gd name="T32" fmla="*/ 241 w 241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" h="177">
                <a:moveTo>
                  <a:pt x="203" y="135"/>
                </a:moveTo>
                <a:lnTo>
                  <a:pt x="191" y="177"/>
                </a:lnTo>
                <a:lnTo>
                  <a:pt x="241" y="84"/>
                </a:lnTo>
                <a:lnTo>
                  <a:pt x="61" y="0"/>
                </a:lnTo>
                <a:lnTo>
                  <a:pt x="11" y="93"/>
                </a:lnTo>
                <a:lnTo>
                  <a:pt x="0" y="135"/>
                </a:lnTo>
                <a:lnTo>
                  <a:pt x="11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89" name="Freeform 837"/>
          <p:cNvSpPr>
            <a:spLocks/>
          </p:cNvSpPr>
          <p:nvPr/>
        </p:nvSpPr>
        <p:spPr bwMode="auto">
          <a:xfrm>
            <a:off x="2789238" y="3924300"/>
            <a:ext cx="53975" cy="31750"/>
          </a:xfrm>
          <a:custGeom>
            <a:avLst/>
            <a:gdLst>
              <a:gd name="T0" fmla="*/ 2147483646 w 203"/>
              <a:gd name="T1" fmla="*/ 2147483646 h 135"/>
              <a:gd name="T2" fmla="*/ 2147483646 w 203"/>
              <a:gd name="T3" fmla="*/ 2147483646 h 135"/>
              <a:gd name="T4" fmla="*/ 2147483646 w 203"/>
              <a:gd name="T5" fmla="*/ 0 h 135"/>
              <a:gd name="T6" fmla="*/ 0 w 203"/>
              <a:gd name="T7" fmla="*/ 0 h 135"/>
              <a:gd name="T8" fmla="*/ 0 w 203"/>
              <a:gd name="T9" fmla="*/ 2147483646 h 135"/>
              <a:gd name="T10" fmla="*/ 2147483646 w 203"/>
              <a:gd name="T11" fmla="*/ 2147483646 h 135"/>
              <a:gd name="T12" fmla="*/ 2147483646 w 203"/>
              <a:gd name="T13" fmla="*/ 2147483646 h 135"/>
              <a:gd name="T14" fmla="*/ 2147483646 w 203"/>
              <a:gd name="T15" fmla="*/ 2147483646 h 135"/>
              <a:gd name="T16" fmla="*/ 2147483646 w 203"/>
              <a:gd name="T17" fmla="*/ 2147483646 h 135"/>
              <a:gd name="T18" fmla="*/ 2147483646 w 203"/>
              <a:gd name="T19" fmla="*/ 2147483646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5"/>
              <a:gd name="T32" fmla="*/ 203 w 203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5">
                <a:moveTo>
                  <a:pt x="191" y="135"/>
                </a:moveTo>
                <a:lnTo>
                  <a:pt x="203" y="94"/>
                </a:lnTo>
                <a:lnTo>
                  <a:pt x="203" y="0"/>
                </a:lnTo>
                <a:lnTo>
                  <a:pt x="0" y="0"/>
                </a:lnTo>
                <a:lnTo>
                  <a:pt x="0" y="94"/>
                </a:lnTo>
                <a:lnTo>
                  <a:pt x="10" y="52"/>
                </a:lnTo>
                <a:lnTo>
                  <a:pt x="191" y="135"/>
                </a:lnTo>
                <a:lnTo>
                  <a:pt x="203" y="116"/>
                </a:lnTo>
                <a:lnTo>
                  <a:pt x="203" y="94"/>
                </a:lnTo>
                <a:lnTo>
                  <a:pt x="191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0" name="Freeform 838"/>
          <p:cNvSpPr>
            <a:spLocks/>
          </p:cNvSpPr>
          <p:nvPr/>
        </p:nvSpPr>
        <p:spPr bwMode="auto">
          <a:xfrm>
            <a:off x="2776538" y="3937000"/>
            <a:ext cx="63500" cy="39688"/>
          </a:xfrm>
          <a:custGeom>
            <a:avLst/>
            <a:gdLst>
              <a:gd name="T0" fmla="*/ 2147483646 w 242"/>
              <a:gd name="T1" fmla="*/ 2147483646 h 177"/>
              <a:gd name="T2" fmla="*/ 2147483646 w 242"/>
              <a:gd name="T3" fmla="*/ 2147483646 h 177"/>
              <a:gd name="T4" fmla="*/ 2147483646 w 242"/>
              <a:gd name="T5" fmla="*/ 2147483646 h 177"/>
              <a:gd name="T6" fmla="*/ 2147483646 w 242"/>
              <a:gd name="T7" fmla="*/ 0 h 177"/>
              <a:gd name="T8" fmla="*/ 2147483646 w 242"/>
              <a:gd name="T9" fmla="*/ 2147483646 h 177"/>
              <a:gd name="T10" fmla="*/ 0 w 242"/>
              <a:gd name="T11" fmla="*/ 2147483646 h 177"/>
              <a:gd name="T12" fmla="*/ 2147483646 w 242"/>
              <a:gd name="T13" fmla="*/ 2147483646 h 177"/>
              <a:gd name="T14" fmla="*/ 0 w 242"/>
              <a:gd name="T15" fmla="*/ 2147483646 h 177"/>
              <a:gd name="T16" fmla="*/ 0 w 242"/>
              <a:gd name="T17" fmla="*/ 2147483646 h 177"/>
              <a:gd name="T18" fmla="*/ 2147483646 w 242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7"/>
              <a:gd name="T32" fmla="*/ 242 w 242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7">
                <a:moveTo>
                  <a:pt x="203" y="135"/>
                </a:moveTo>
                <a:lnTo>
                  <a:pt x="191" y="177"/>
                </a:lnTo>
                <a:lnTo>
                  <a:pt x="242" y="83"/>
                </a:lnTo>
                <a:lnTo>
                  <a:pt x="61" y="0"/>
                </a:lnTo>
                <a:lnTo>
                  <a:pt x="11" y="93"/>
                </a:lnTo>
                <a:lnTo>
                  <a:pt x="0" y="135"/>
                </a:lnTo>
                <a:lnTo>
                  <a:pt x="11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1" name="Freeform 839"/>
          <p:cNvSpPr>
            <a:spLocks/>
          </p:cNvSpPr>
          <p:nvPr/>
        </p:nvSpPr>
        <p:spPr bwMode="auto">
          <a:xfrm>
            <a:off x="2776538" y="3967163"/>
            <a:ext cx="53975" cy="20637"/>
          </a:xfrm>
          <a:custGeom>
            <a:avLst/>
            <a:gdLst>
              <a:gd name="T0" fmla="*/ 2147483646 w 203"/>
              <a:gd name="T1" fmla="*/ 2147483646 h 93"/>
              <a:gd name="T2" fmla="*/ 2147483646 w 203"/>
              <a:gd name="T3" fmla="*/ 2147483646 h 93"/>
              <a:gd name="T4" fmla="*/ 2147483646 w 203"/>
              <a:gd name="T5" fmla="*/ 0 h 93"/>
              <a:gd name="T6" fmla="*/ 0 w 203"/>
              <a:gd name="T7" fmla="*/ 0 h 93"/>
              <a:gd name="T8" fmla="*/ 0 w 203"/>
              <a:gd name="T9" fmla="*/ 2147483646 h 93"/>
              <a:gd name="T10" fmla="*/ 0 w 203"/>
              <a:gd name="T11" fmla="*/ 2147483646 h 93"/>
              <a:gd name="T12" fmla="*/ 2147483646 w 203"/>
              <a:gd name="T13" fmla="*/ 2147483646 h 93"/>
              <a:gd name="T14" fmla="*/ 2147483646 w 203"/>
              <a:gd name="T15" fmla="*/ 2147483646 h 93"/>
              <a:gd name="T16" fmla="*/ 2147483646 w 203"/>
              <a:gd name="T17" fmla="*/ 2147483646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93"/>
              <a:gd name="T29" fmla="*/ 203 w 203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93">
                <a:moveTo>
                  <a:pt x="203" y="93"/>
                </a:moveTo>
                <a:lnTo>
                  <a:pt x="203" y="93"/>
                </a:lnTo>
                <a:lnTo>
                  <a:pt x="203" y="0"/>
                </a:lnTo>
                <a:lnTo>
                  <a:pt x="0" y="0"/>
                </a:lnTo>
                <a:lnTo>
                  <a:pt x="0" y="93"/>
                </a:lnTo>
                <a:lnTo>
                  <a:pt x="203" y="93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2" name="Freeform 840"/>
          <p:cNvSpPr>
            <a:spLocks/>
          </p:cNvSpPr>
          <p:nvPr/>
        </p:nvSpPr>
        <p:spPr bwMode="auto">
          <a:xfrm>
            <a:off x="2776538" y="3987800"/>
            <a:ext cx="53975" cy="31750"/>
          </a:xfrm>
          <a:custGeom>
            <a:avLst/>
            <a:gdLst>
              <a:gd name="T0" fmla="*/ 2147483646 w 203"/>
              <a:gd name="T1" fmla="*/ 2147483646 h 136"/>
              <a:gd name="T2" fmla="*/ 2147483646 w 203"/>
              <a:gd name="T3" fmla="*/ 2147483646 h 136"/>
              <a:gd name="T4" fmla="*/ 2147483646 w 203"/>
              <a:gd name="T5" fmla="*/ 0 h 136"/>
              <a:gd name="T6" fmla="*/ 0 w 203"/>
              <a:gd name="T7" fmla="*/ 0 h 136"/>
              <a:gd name="T8" fmla="*/ 0 w 203"/>
              <a:gd name="T9" fmla="*/ 2147483646 h 136"/>
              <a:gd name="T10" fmla="*/ 2147483646 w 203"/>
              <a:gd name="T11" fmla="*/ 2147483646 h 136"/>
              <a:gd name="T12" fmla="*/ 2147483646 w 203"/>
              <a:gd name="T13" fmla="*/ 2147483646 h 136"/>
              <a:gd name="T14" fmla="*/ 2147483646 w 203"/>
              <a:gd name="T15" fmla="*/ 2147483646 h 136"/>
              <a:gd name="T16" fmla="*/ 2147483646 w 203"/>
              <a:gd name="T17" fmla="*/ 2147483646 h 136"/>
              <a:gd name="T18" fmla="*/ 2147483646 w 203"/>
              <a:gd name="T19" fmla="*/ 2147483646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6"/>
              <a:gd name="T32" fmla="*/ 203 w 203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6">
                <a:moveTo>
                  <a:pt x="191" y="136"/>
                </a:moveTo>
                <a:lnTo>
                  <a:pt x="203" y="94"/>
                </a:lnTo>
                <a:lnTo>
                  <a:pt x="203" y="0"/>
                </a:lnTo>
                <a:lnTo>
                  <a:pt x="0" y="0"/>
                </a:lnTo>
                <a:lnTo>
                  <a:pt x="0" y="94"/>
                </a:lnTo>
                <a:lnTo>
                  <a:pt x="11" y="52"/>
                </a:lnTo>
                <a:lnTo>
                  <a:pt x="191" y="136"/>
                </a:lnTo>
                <a:lnTo>
                  <a:pt x="203" y="116"/>
                </a:lnTo>
                <a:lnTo>
                  <a:pt x="203" y="94"/>
                </a:lnTo>
                <a:lnTo>
                  <a:pt x="191" y="136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3" name="Freeform 841"/>
          <p:cNvSpPr>
            <a:spLocks/>
          </p:cNvSpPr>
          <p:nvPr/>
        </p:nvSpPr>
        <p:spPr bwMode="auto">
          <a:xfrm>
            <a:off x="2762250" y="4000500"/>
            <a:ext cx="65088" cy="39688"/>
          </a:xfrm>
          <a:custGeom>
            <a:avLst/>
            <a:gdLst>
              <a:gd name="T0" fmla="*/ 2147483646 w 243"/>
              <a:gd name="T1" fmla="*/ 2147483646 h 177"/>
              <a:gd name="T2" fmla="*/ 2147483646 w 243"/>
              <a:gd name="T3" fmla="*/ 2147483646 h 177"/>
              <a:gd name="T4" fmla="*/ 2147483646 w 243"/>
              <a:gd name="T5" fmla="*/ 2147483646 h 177"/>
              <a:gd name="T6" fmla="*/ 2147483646 w 243"/>
              <a:gd name="T7" fmla="*/ 0 h 177"/>
              <a:gd name="T8" fmla="*/ 2147483646 w 243"/>
              <a:gd name="T9" fmla="*/ 2147483646 h 177"/>
              <a:gd name="T10" fmla="*/ 0 w 243"/>
              <a:gd name="T11" fmla="*/ 2147483646 h 177"/>
              <a:gd name="T12" fmla="*/ 2147483646 w 243"/>
              <a:gd name="T13" fmla="*/ 2147483646 h 177"/>
              <a:gd name="T14" fmla="*/ 0 w 243"/>
              <a:gd name="T15" fmla="*/ 2147483646 h 177"/>
              <a:gd name="T16" fmla="*/ 0 w 243"/>
              <a:gd name="T17" fmla="*/ 2147483646 h 177"/>
              <a:gd name="T18" fmla="*/ 2147483646 w 243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77"/>
              <a:gd name="T32" fmla="*/ 243 w 243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77">
                <a:moveTo>
                  <a:pt x="203" y="135"/>
                </a:moveTo>
                <a:lnTo>
                  <a:pt x="193" y="177"/>
                </a:lnTo>
                <a:lnTo>
                  <a:pt x="243" y="84"/>
                </a:lnTo>
                <a:lnTo>
                  <a:pt x="63" y="0"/>
                </a:lnTo>
                <a:lnTo>
                  <a:pt x="12" y="93"/>
                </a:lnTo>
                <a:lnTo>
                  <a:pt x="0" y="135"/>
                </a:lnTo>
                <a:lnTo>
                  <a:pt x="12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4" name="Freeform 842"/>
          <p:cNvSpPr>
            <a:spLocks/>
          </p:cNvSpPr>
          <p:nvPr/>
        </p:nvSpPr>
        <p:spPr bwMode="auto">
          <a:xfrm>
            <a:off x="2762250" y="4030663"/>
            <a:ext cx="53975" cy="30162"/>
          </a:xfrm>
          <a:custGeom>
            <a:avLst/>
            <a:gdLst>
              <a:gd name="T0" fmla="*/ 2147483646 w 203"/>
              <a:gd name="T1" fmla="*/ 2147483646 h 134"/>
              <a:gd name="T2" fmla="*/ 2147483646 w 203"/>
              <a:gd name="T3" fmla="*/ 2147483646 h 134"/>
              <a:gd name="T4" fmla="*/ 2147483646 w 203"/>
              <a:gd name="T5" fmla="*/ 0 h 134"/>
              <a:gd name="T6" fmla="*/ 0 w 203"/>
              <a:gd name="T7" fmla="*/ 0 h 134"/>
              <a:gd name="T8" fmla="*/ 0 w 203"/>
              <a:gd name="T9" fmla="*/ 2147483646 h 134"/>
              <a:gd name="T10" fmla="*/ 2147483646 w 203"/>
              <a:gd name="T11" fmla="*/ 2147483646 h 134"/>
              <a:gd name="T12" fmla="*/ 2147483646 w 203"/>
              <a:gd name="T13" fmla="*/ 2147483646 h 134"/>
              <a:gd name="T14" fmla="*/ 2147483646 w 203"/>
              <a:gd name="T15" fmla="*/ 2147483646 h 134"/>
              <a:gd name="T16" fmla="*/ 2147483646 w 203"/>
              <a:gd name="T17" fmla="*/ 2147483646 h 134"/>
              <a:gd name="T18" fmla="*/ 2147483646 w 203"/>
              <a:gd name="T19" fmla="*/ 2147483646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4"/>
              <a:gd name="T32" fmla="*/ 203 w 203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4">
                <a:moveTo>
                  <a:pt x="192" y="134"/>
                </a:moveTo>
                <a:lnTo>
                  <a:pt x="203" y="93"/>
                </a:lnTo>
                <a:lnTo>
                  <a:pt x="203" y="0"/>
                </a:lnTo>
                <a:lnTo>
                  <a:pt x="0" y="0"/>
                </a:lnTo>
                <a:lnTo>
                  <a:pt x="0" y="93"/>
                </a:lnTo>
                <a:lnTo>
                  <a:pt x="12" y="52"/>
                </a:lnTo>
                <a:lnTo>
                  <a:pt x="192" y="134"/>
                </a:lnTo>
                <a:lnTo>
                  <a:pt x="203" y="115"/>
                </a:lnTo>
                <a:lnTo>
                  <a:pt x="203" y="93"/>
                </a:lnTo>
                <a:lnTo>
                  <a:pt x="192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5" name="Freeform 843"/>
          <p:cNvSpPr>
            <a:spLocks/>
          </p:cNvSpPr>
          <p:nvPr/>
        </p:nvSpPr>
        <p:spPr bwMode="auto">
          <a:xfrm>
            <a:off x="2749550" y="4043363"/>
            <a:ext cx="63500" cy="39687"/>
          </a:xfrm>
          <a:custGeom>
            <a:avLst/>
            <a:gdLst>
              <a:gd name="T0" fmla="*/ 2147483646 w 241"/>
              <a:gd name="T1" fmla="*/ 2147483646 h 176"/>
              <a:gd name="T2" fmla="*/ 2147483646 w 241"/>
              <a:gd name="T3" fmla="*/ 2147483646 h 176"/>
              <a:gd name="T4" fmla="*/ 2147483646 w 241"/>
              <a:gd name="T5" fmla="*/ 2147483646 h 176"/>
              <a:gd name="T6" fmla="*/ 2147483646 w 241"/>
              <a:gd name="T7" fmla="*/ 0 h 176"/>
              <a:gd name="T8" fmla="*/ 2147483646 w 241"/>
              <a:gd name="T9" fmla="*/ 2147483646 h 176"/>
              <a:gd name="T10" fmla="*/ 0 w 241"/>
              <a:gd name="T11" fmla="*/ 2147483646 h 176"/>
              <a:gd name="T12" fmla="*/ 2147483646 w 241"/>
              <a:gd name="T13" fmla="*/ 2147483646 h 176"/>
              <a:gd name="T14" fmla="*/ 0 w 241"/>
              <a:gd name="T15" fmla="*/ 2147483646 h 176"/>
              <a:gd name="T16" fmla="*/ 0 w 241"/>
              <a:gd name="T17" fmla="*/ 2147483646 h 176"/>
              <a:gd name="T18" fmla="*/ 2147483646 w 241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"/>
              <a:gd name="T31" fmla="*/ 0 h 176"/>
              <a:gd name="T32" fmla="*/ 241 w 241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" h="176">
                <a:moveTo>
                  <a:pt x="201" y="135"/>
                </a:moveTo>
                <a:lnTo>
                  <a:pt x="191" y="176"/>
                </a:lnTo>
                <a:lnTo>
                  <a:pt x="241" y="82"/>
                </a:lnTo>
                <a:lnTo>
                  <a:pt x="61" y="0"/>
                </a:lnTo>
                <a:lnTo>
                  <a:pt x="10" y="93"/>
                </a:lnTo>
                <a:lnTo>
                  <a:pt x="0" y="135"/>
                </a:lnTo>
                <a:lnTo>
                  <a:pt x="10" y="93"/>
                </a:lnTo>
                <a:lnTo>
                  <a:pt x="0" y="113"/>
                </a:lnTo>
                <a:lnTo>
                  <a:pt x="0" y="135"/>
                </a:lnTo>
                <a:lnTo>
                  <a:pt x="201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6" name="Freeform 844"/>
          <p:cNvSpPr>
            <a:spLocks/>
          </p:cNvSpPr>
          <p:nvPr/>
        </p:nvSpPr>
        <p:spPr bwMode="auto">
          <a:xfrm>
            <a:off x="2749550" y="4073525"/>
            <a:ext cx="53975" cy="30163"/>
          </a:xfrm>
          <a:custGeom>
            <a:avLst/>
            <a:gdLst>
              <a:gd name="T0" fmla="*/ 2147483646 w 201"/>
              <a:gd name="T1" fmla="*/ 2147483646 h 134"/>
              <a:gd name="T2" fmla="*/ 2147483646 w 201"/>
              <a:gd name="T3" fmla="*/ 2147483646 h 134"/>
              <a:gd name="T4" fmla="*/ 2147483646 w 201"/>
              <a:gd name="T5" fmla="*/ 0 h 134"/>
              <a:gd name="T6" fmla="*/ 0 w 201"/>
              <a:gd name="T7" fmla="*/ 0 h 134"/>
              <a:gd name="T8" fmla="*/ 0 w 201"/>
              <a:gd name="T9" fmla="*/ 2147483646 h 134"/>
              <a:gd name="T10" fmla="*/ 2147483646 w 201"/>
              <a:gd name="T11" fmla="*/ 2147483646 h 134"/>
              <a:gd name="T12" fmla="*/ 2147483646 w 201"/>
              <a:gd name="T13" fmla="*/ 2147483646 h 134"/>
              <a:gd name="T14" fmla="*/ 2147483646 w 201"/>
              <a:gd name="T15" fmla="*/ 2147483646 h 134"/>
              <a:gd name="T16" fmla="*/ 2147483646 w 201"/>
              <a:gd name="T17" fmla="*/ 2147483646 h 134"/>
              <a:gd name="T18" fmla="*/ 2147483646 w 201"/>
              <a:gd name="T19" fmla="*/ 2147483646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1"/>
              <a:gd name="T31" fmla="*/ 0 h 134"/>
              <a:gd name="T32" fmla="*/ 201 w 201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1" h="134">
                <a:moveTo>
                  <a:pt x="191" y="134"/>
                </a:moveTo>
                <a:lnTo>
                  <a:pt x="201" y="93"/>
                </a:lnTo>
                <a:lnTo>
                  <a:pt x="201" y="0"/>
                </a:lnTo>
                <a:lnTo>
                  <a:pt x="0" y="0"/>
                </a:lnTo>
                <a:lnTo>
                  <a:pt x="0" y="93"/>
                </a:lnTo>
                <a:lnTo>
                  <a:pt x="10" y="51"/>
                </a:lnTo>
                <a:lnTo>
                  <a:pt x="191" y="134"/>
                </a:lnTo>
                <a:lnTo>
                  <a:pt x="201" y="114"/>
                </a:lnTo>
                <a:lnTo>
                  <a:pt x="201" y="93"/>
                </a:lnTo>
                <a:lnTo>
                  <a:pt x="191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7" name="Freeform 845"/>
          <p:cNvSpPr>
            <a:spLocks/>
          </p:cNvSpPr>
          <p:nvPr/>
        </p:nvSpPr>
        <p:spPr bwMode="auto">
          <a:xfrm>
            <a:off x="2735263" y="4084638"/>
            <a:ext cx="65087" cy="39687"/>
          </a:xfrm>
          <a:custGeom>
            <a:avLst/>
            <a:gdLst>
              <a:gd name="T0" fmla="*/ 2147483646 w 242"/>
              <a:gd name="T1" fmla="*/ 2147483646 h 176"/>
              <a:gd name="T2" fmla="*/ 2147483646 w 242"/>
              <a:gd name="T3" fmla="*/ 2147483646 h 176"/>
              <a:gd name="T4" fmla="*/ 2147483646 w 242"/>
              <a:gd name="T5" fmla="*/ 2147483646 h 176"/>
              <a:gd name="T6" fmla="*/ 2147483646 w 242"/>
              <a:gd name="T7" fmla="*/ 0 h 176"/>
              <a:gd name="T8" fmla="*/ 2147483646 w 242"/>
              <a:gd name="T9" fmla="*/ 2147483646 h 176"/>
              <a:gd name="T10" fmla="*/ 0 w 242"/>
              <a:gd name="T11" fmla="*/ 2147483646 h 176"/>
              <a:gd name="T12" fmla="*/ 2147483646 w 242"/>
              <a:gd name="T13" fmla="*/ 2147483646 h 176"/>
              <a:gd name="T14" fmla="*/ 0 w 242"/>
              <a:gd name="T15" fmla="*/ 2147483646 h 176"/>
              <a:gd name="T16" fmla="*/ 0 w 242"/>
              <a:gd name="T17" fmla="*/ 2147483646 h 176"/>
              <a:gd name="T18" fmla="*/ 2147483646 w 24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6"/>
              <a:gd name="T32" fmla="*/ 242 w 242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6">
                <a:moveTo>
                  <a:pt x="203" y="135"/>
                </a:moveTo>
                <a:lnTo>
                  <a:pt x="191" y="176"/>
                </a:lnTo>
                <a:lnTo>
                  <a:pt x="242" y="83"/>
                </a:lnTo>
                <a:lnTo>
                  <a:pt x="61" y="0"/>
                </a:lnTo>
                <a:lnTo>
                  <a:pt x="10" y="94"/>
                </a:lnTo>
                <a:lnTo>
                  <a:pt x="0" y="135"/>
                </a:lnTo>
                <a:lnTo>
                  <a:pt x="11" y="94"/>
                </a:lnTo>
                <a:lnTo>
                  <a:pt x="0" y="114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8" name="Freeform 846"/>
          <p:cNvSpPr>
            <a:spLocks/>
          </p:cNvSpPr>
          <p:nvPr/>
        </p:nvSpPr>
        <p:spPr bwMode="auto">
          <a:xfrm>
            <a:off x="2735263" y="4114800"/>
            <a:ext cx="53975" cy="41275"/>
          </a:xfrm>
          <a:custGeom>
            <a:avLst/>
            <a:gdLst>
              <a:gd name="T0" fmla="*/ 2147483646 w 203"/>
              <a:gd name="T1" fmla="*/ 2147483646 h 182"/>
              <a:gd name="T2" fmla="*/ 2147483646 w 203"/>
              <a:gd name="T3" fmla="*/ 2147483646 h 182"/>
              <a:gd name="T4" fmla="*/ 2147483646 w 203"/>
              <a:gd name="T5" fmla="*/ 0 h 182"/>
              <a:gd name="T6" fmla="*/ 0 w 203"/>
              <a:gd name="T7" fmla="*/ 0 h 182"/>
              <a:gd name="T8" fmla="*/ 0 w 203"/>
              <a:gd name="T9" fmla="*/ 2147483646 h 182"/>
              <a:gd name="T10" fmla="*/ 2147483646 w 203"/>
              <a:gd name="T11" fmla="*/ 2147483646 h 182"/>
              <a:gd name="T12" fmla="*/ 2147483646 w 203"/>
              <a:gd name="T13" fmla="*/ 2147483646 h 182"/>
              <a:gd name="T14" fmla="*/ 2147483646 w 203"/>
              <a:gd name="T15" fmla="*/ 2147483646 h 182"/>
              <a:gd name="T16" fmla="*/ 2147483646 w 203"/>
              <a:gd name="T17" fmla="*/ 2147483646 h 182"/>
              <a:gd name="T18" fmla="*/ 2147483646 w 203"/>
              <a:gd name="T19" fmla="*/ 2147483646 h 1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82"/>
              <a:gd name="T32" fmla="*/ 203 w 203"/>
              <a:gd name="T33" fmla="*/ 182 h 1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82">
                <a:moveTo>
                  <a:pt x="191" y="182"/>
                </a:moveTo>
                <a:lnTo>
                  <a:pt x="203" y="140"/>
                </a:lnTo>
                <a:lnTo>
                  <a:pt x="203" y="0"/>
                </a:lnTo>
                <a:lnTo>
                  <a:pt x="0" y="0"/>
                </a:lnTo>
                <a:lnTo>
                  <a:pt x="0" y="140"/>
                </a:lnTo>
                <a:lnTo>
                  <a:pt x="10" y="99"/>
                </a:lnTo>
                <a:lnTo>
                  <a:pt x="191" y="182"/>
                </a:lnTo>
                <a:lnTo>
                  <a:pt x="203" y="162"/>
                </a:lnTo>
                <a:lnTo>
                  <a:pt x="203" y="140"/>
                </a:lnTo>
                <a:lnTo>
                  <a:pt x="191" y="182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99" name="Freeform 847"/>
          <p:cNvSpPr>
            <a:spLocks/>
          </p:cNvSpPr>
          <p:nvPr/>
        </p:nvSpPr>
        <p:spPr bwMode="auto">
          <a:xfrm>
            <a:off x="2722563" y="4138613"/>
            <a:ext cx="63500" cy="39687"/>
          </a:xfrm>
          <a:custGeom>
            <a:avLst/>
            <a:gdLst>
              <a:gd name="T0" fmla="*/ 2147483646 w 242"/>
              <a:gd name="T1" fmla="*/ 2147483646 h 176"/>
              <a:gd name="T2" fmla="*/ 2147483646 w 242"/>
              <a:gd name="T3" fmla="*/ 2147483646 h 176"/>
              <a:gd name="T4" fmla="*/ 2147483646 w 242"/>
              <a:gd name="T5" fmla="*/ 2147483646 h 176"/>
              <a:gd name="T6" fmla="*/ 2147483646 w 242"/>
              <a:gd name="T7" fmla="*/ 0 h 176"/>
              <a:gd name="T8" fmla="*/ 2147483646 w 242"/>
              <a:gd name="T9" fmla="*/ 2147483646 h 176"/>
              <a:gd name="T10" fmla="*/ 0 w 242"/>
              <a:gd name="T11" fmla="*/ 2147483646 h 176"/>
              <a:gd name="T12" fmla="*/ 2147483646 w 242"/>
              <a:gd name="T13" fmla="*/ 2147483646 h 176"/>
              <a:gd name="T14" fmla="*/ 0 w 242"/>
              <a:gd name="T15" fmla="*/ 2147483646 h 176"/>
              <a:gd name="T16" fmla="*/ 0 w 242"/>
              <a:gd name="T17" fmla="*/ 2147483646 h 176"/>
              <a:gd name="T18" fmla="*/ 2147483646 w 24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6"/>
              <a:gd name="T32" fmla="*/ 242 w 242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6">
                <a:moveTo>
                  <a:pt x="203" y="134"/>
                </a:moveTo>
                <a:lnTo>
                  <a:pt x="192" y="176"/>
                </a:lnTo>
                <a:lnTo>
                  <a:pt x="242" y="83"/>
                </a:lnTo>
                <a:lnTo>
                  <a:pt x="61" y="0"/>
                </a:lnTo>
                <a:lnTo>
                  <a:pt x="11" y="93"/>
                </a:lnTo>
                <a:lnTo>
                  <a:pt x="0" y="134"/>
                </a:lnTo>
                <a:lnTo>
                  <a:pt x="11" y="93"/>
                </a:lnTo>
                <a:lnTo>
                  <a:pt x="0" y="112"/>
                </a:lnTo>
                <a:lnTo>
                  <a:pt x="0" y="134"/>
                </a:lnTo>
                <a:lnTo>
                  <a:pt x="203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0" name="Freeform 848"/>
          <p:cNvSpPr>
            <a:spLocks/>
          </p:cNvSpPr>
          <p:nvPr/>
        </p:nvSpPr>
        <p:spPr bwMode="auto">
          <a:xfrm>
            <a:off x="2722563" y="4168775"/>
            <a:ext cx="53975" cy="30163"/>
          </a:xfrm>
          <a:custGeom>
            <a:avLst/>
            <a:gdLst>
              <a:gd name="T0" fmla="*/ 2147483646 w 203"/>
              <a:gd name="T1" fmla="*/ 2147483646 h 135"/>
              <a:gd name="T2" fmla="*/ 2147483646 w 203"/>
              <a:gd name="T3" fmla="*/ 2147483646 h 135"/>
              <a:gd name="T4" fmla="*/ 2147483646 w 203"/>
              <a:gd name="T5" fmla="*/ 0 h 135"/>
              <a:gd name="T6" fmla="*/ 0 w 203"/>
              <a:gd name="T7" fmla="*/ 0 h 135"/>
              <a:gd name="T8" fmla="*/ 0 w 203"/>
              <a:gd name="T9" fmla="*/ 2147483646 h 135"/>
              <a:gd name="T10" fmla="*/ 2147483646 w 203"/>
              <a:gd name="T11" fmla="*/ 2147483646 h 135"/>
              <a:gd name="T12" fmla="*/ 2147483646 w 203"/>
              <a:gd name="T13" fmla="*/ 2147483646 h 135"/>
              <a:gd name="T14" fmla="*/ 2147483646 w 203"/>
              <a:gd name="T15" fmla="*/ 2147483646 h 135"/>
              <a:gd name="T16" fmla="*/ 2147483646 w 203"/>
              <a:gd name="T17" fmla="*/ 2147483646 h 135"/>
              <a:gd name="T18" fmla="*/ 2147483646 w 203"/>
              <a:gd name="T19" fmla="*/ 2147483646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5"/>
              <a:gd name="T32" fmla="*/ 203 w 203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5">
                <a:moveTo>
                  <a:pt x="191" y="135"/>
                </a:moveTo>
                <a:lnTo>
                  <a:pt x="203" y="94"/>
                </a:lnTo>
                <a:lnTo>
                  <a:pt x="203" y="0"/>
                </a:lnTo>
                <a:lnTo>
                  <a:pt x="0" y="0"/>
                </a:lnTo>
                <a:lnTo>
                  <a:pt x="0" y="94"/>
                </a:lnTo>
                <a:lnTo>
                  <a:pt x="11" y="53"/>
                </a:lnTo>
                <a:lnTo>
                  <a:pt x="191" y="135"/>
                </a:lnTo>
                <a:lnTo>
                  <a:pt x="203" y="115"/>
                </a:lnTo>
                <a:lnTo>
                  <a:pt x="203" y="94"/>
                </a:lnTo>
                <a:lnTo>
                  <a:pt x="191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1" name="Freeform 849"/>
          <p:cNvSpPr>
            <a:spLocks/>
          </p:cNvSpPr>
          <p:nvPr/>
        </p:nvSpPr>
        <p:spPr bwMode="auto">
          <a:xfrm>
            <a:off x="2709863" y="4179888"/>
            <a:ext cx="63500" cy="39687"/>
          </a:xfrm>
          <a:custGeom>
            <a:avLst/>
            <a:gdLst>
              <a:gd name="T0" fmla="*/ 2147483646 w 241"/>
              <a:gd name="T1" fmla="*/ 2147483646 h 176"/>
              <a:gd name="T2" fmla="*/ 2147483646 w 241"/>
              <a:gd name="T3" fmla="*/ 2147483646 h 176"/>
              <a:gd name="T4" fmla="*/ 2147483646 w 241"/>
              <a:gd name="T5" fmla="*/ 2147483646 h 176"/>
              <a:gd name="T6" fmla="*/ 2147483646 w 241"/>
              <a:gd name="T7" fmla="*/ 0 h 176"/>
              <a:gd name="T8" fmla="*/ 2147483646 w 241"/>
              <a:gd name="T9" fmla="*/ 2147483646 h 176"/>
              <a:gd name="T10" fmla="*/ 0 w 241"/>
              <a:gd name="T11" fmla="*/ 2147483646 h 176"/>
              <a:gd name="T12" fmla="*/ 2147483646 w 241"/>
              <a:gd name="T13" fmla="*/ 2147483646 h 176"/>
              <a:gd name="T14" fmla="*/ 0 w 241"/>
              <a:gd name="T15" fmla="*/ 2147483646 h 176"/>
              <a:gd name="T16" fmla="*/ 0 w 241"/>
              <a:gd name="T17" fmla="*/ 2147483646 h 176"/>
              <a:gd name="T18" fmla="*/ 2147483646 w 241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"/>
              <a:gd name="T31" fmla="*/ 0 h 176"/>
              <a:gd name="T32" fmla="*/ 241 w 241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" h="176">
                <a:moveTo>
                  <a:pt x="201" y="134"/>
                </a:moveTo>
                <a:lnTo>
                  <a:pt x="191" y="176"/>
                </a:lnTo>
                <a:lnTo>
                  <a:pt x="241" y="82"/>
                </a:lnTo>
                <a:lnTo>
                  <a:pt x="61" y="0"/>
                </a:lnTo>
                <a:lnTo>
                  <a:pt x="10" y="92"/>
                </a:lnTo>
                <a:lnTo>
                  <a:pt x="0" y="134"/>
                </a:lnTo>
                <a:lnTo>
                  <a:pt x="10" y="92"/>
                </a:lnTo>
                <a:lnTo>
                  <a:pt x="0" y="112"/>
                </a:lnTo>
                <a:lnTo>
                  <a:pt x="0" y="134"/>
                </a:lnTo>
                <a:lnTo>
                  <a:pt x="201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2" name="Freeform 850"/>
          <p:cNvSpPr>
            <a:spLocks/>
          </p:cNvSpPr>
          <p:nvPr/>
        </p:nvSpPr>
        <p:spPr bwMode="auto">
          <a:xfrm>
            <a:off x="2709863" y="4210050"/>
            <a:ext cx="52387" cy="41275"/>
          </a:xfrm>
          <a:custGeom>
            <a:avLst/>
            <a:gdLst>
              <a:gd name="T0" fmla="*/ 2147483646 w 201"/>
              <a:gd name="T1" fmla="*/ 2147483646 h 182"/>
              <a:gd name="T2" fmla="*/ 2147483646 w 201"/>
              <a:gd name="T3" fmla="*/ 2147483646 h 182"/>
              <a:gd name="T4" fmla="*/ 2147483646 w 201"/>
              <a:gd name="T5" fmla="*/ 0 h 182"/>
              <a:gd name="T6" fmla="*/ 0 w 201"/>
              <a:gd name="T7" fmla="*/ 0 h 182"/>
              <a:gd name="T8" fmla="*/ 0 w 201"/>
              <a:gd name="T9" fmla="*/ 2147483646 h 182"/>
              <a:gd name="T10" fmla="*/ 2147483646 w 201"/>
              <a:gd name="T11" fmla="*/ 2147483646 h 182"/>
              <a:gd name="T12" fmla="*/ 2147483646 w 201"/>
              <a:gd name="T13" fmla="*/ 2147483646 h 182"/>
              <a:gd name="T14" fmla="*/ 2147483646 w 201"/>
              <a:gd name="T15" fmla="*/ 2147483646 h 182"/>
              <a:gd name="T16" fmla="*/ 2147483646 w 201"/>
              <a:gd name="T17" fmla="*/ 2147483646 h 182"/>
              <a:gd name="T18" fmla="*/ 2147483646 w 201"/>
              <a:gd name="T19" fmla="*/ 2147483646 h 1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1"/>
              <a:gd name="T31" fmla="*/ 0 h 182"/>
              <a:gd name="T32" fmla="*/ 201 w 201"/>
              <a:gd name="T33" fmla="*/ 182 h 1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1" h="182">
                <a:moveTo>
                  <a:pt x="191" y="182"/>
                </a:moveTo>
                <a:lnTo>
                  <a:pt x="201" y="140"/>
                </a:lnTo>
                <a:lnTo>
                  <a:pt x="201" y="0"/>
                </a:lnTo>
                <a:lnTo>
                  <a:pt x="0" y="0"/>
                </a:lnTo>
                <a:lnTo>
                  <a:pt x="0" y="140"/>
                </a:lnTo>
                <a:lnTo>
                  <a:pt x="10" y="98"/>
                </a:lnTo>
                <a:lnTo>
                  <a:pt x="191" y="182"/>
                </a:lnTo>
                <a:lnTo>
                  <a:pt x="201" y="162"/>
                </a:lnTo>
                <a:lnTo>
                  <a:pt x="201" y="140"/>
                </a:lnTo>
                <a:lnTo>
                  <a:pt x="191" y="182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3" name="Freeform 851"/>
          <p:cNvSpPr>
            <a:spLocks/>
          </p:cNvSpPr>
          <p:nvPr/>
        </p:nvSpPr>
        <p:spPr bwMode="auto">
          <a:xfrm>
            <a:off x="2695575" y="4232275"/>
            <a:ext cx="65088" cy="41275"/>
          </a:xfrm>
          <a:custGeom>
            <a:avLst/>
            <a:gdLst>
              <a:gd name="T0" fmla="*/ 2147483646 w 242"/>
              <a:gd name="T1" fmla="*/ 2147483646 h 177"/>
              <a:gd name="T2" fmla="*/ 2147483646 w 242"/>
              <a:gd name="T3" fmla="*/ 2147483646 h 177"/>
              <a:gd name="T4" fmla="*/ 2147483646 w 242"/>
              <a:gd name="T5" fmla="*/ 2147483646 h 177"/>
              <a:gd name="T6" fmla="*/ 2147483646 w 242"/>
              <a:gd name="T7" fmla="*/ 0 h 177"/>
              <a:gd name="T8" fmla="*/ 2147483646 w 242"/>
              <a:gd name="T9" fmla="*/ 2147483646 h 177"/>
              <a:gd name="T10" fmla="*/ 0 w 242"/>
              <a:gd name="T11" fmla="*/ 2147483646 h 177"/>
              <a:gd name="T12" fmla="*/ 2147483646 w 242"/>
              <a:gd name="T13" fmla="*/ 2147483646 h 177"/>
              <a:gd name="T14" fmla="*/ 0 w 242"/>
              <a:gd name="T15" fmla="*/ 2147483646 h 177"/>
              <a:gd name="T16" fmla="*/ 0 w 242"/>
              <a:gd name="T17" fmla="*/ 2147483646 h 177"/>
              <a:gd name="T18" fmla="*/ 2147483646 w 242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7"/>
              <a:gd name="T32" fmla="*/ 242 w 242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7">
                <a:moveTo>
                  <a:pt x="203" y="135"/>
                </a:moveTo>
                <a:lnTo>
                  <a:pt x="191" y="177"/>
                </a:lnTo>
                <a:lnTo>
                  <a:pt x="242" y="84"/>
                </a:lnTo>
                <a:lnTo>
                  <a:pt x="61" y="0"/>
                </a:lnTo>
                <a:lnTo>
                  <a:pt x="10" y="94"/>
                </a:lnTo>
                <a:lnTo>
                  <a:pt x="0" y="135"/>
                </a:lnTo>
                <a:lnTo>
                  <a:pt x="11" y="94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4" name="Freeform 852"/>
          <p:cNvSpPr>
            <a:spLocks/>
          </p:cNvSpPr>
          <p:nvPr/>
        </p:nvSpPr>
        <p:spPr bwMode="auto">
          <a:xfrm>
            <a:off x="2695575" y="4264025"/>
            <a:ext cx="53975" cy="30163"/>
          </a:xfrm>
          <a:custGeom>
            <a:avLst/>
            <a:gdLst>
              <a:gd name="T0" fmla="*/ 2147483646 w 203"/>
              <a:gd name="T1" fmla="*/ 2147483646 h 136"/>
              <a:gd name="T2" fmla="*/ 2147483646 w 203"/>
              <a:gd name="T3" fmla="*/ 2147483646 h 136"/>
              <a:gd name="T4" fmla="*/ 2147483646 w 203"/>
              <a:gd name="T5" fmla="*/ 0 h 136"/>
              <a:gd name="T6" fmla="*/ 0 w 203"/>
              <a:gd name="T7" fmla="*/ 0 h 136"/>
              <a:gd name="T8" fmla="*/ 0 w 203"/>
              <a:gd name="T9" fmla="*/ 2147483646 h 136"/>
              <a:gd name="T10" fmla="*/ 2147483646 w 203"/>
              <a:gd name="T11" fmla="*/ 2147483646 h 136"/>
              <a:gd name="T12" fmla="*/ 2147483646 w 203"/>
              <a:gd name="T13" fmla="*/ 2147483646 h 136"/>
              <a:gd name="T14" fmla="*/ 2147483646 w 203"/>
              <a:gd name="T15" fmla="*/ 2147483646 h 136"/>
              <a:gd name="T16" fmla="*/ 2147483646 w 203"/>
              <a:gd name="T17" fmla="*/ 2147483646 h 136"/>
              <a:gd name="T18" fmla="*/ 2147483646 w 203"/>
              <a:gd name="T19" fmla="*/ 2147483646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6"/>
              <a:gd name="T32" fmla="*/ 203 w 203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6">
                <a:moveTo>
                  <a:pt x="191" y="136"/>
                </a:moveTo>
                <a:lnTo>
                  <a:pt x="203" y="94"/>
                </a:lnTo>
                <a:lnTo>
                  <a:pt x="203" y="0"/>
                </a:lnTo>
                <a:lnTo>
                  <a:pt x="0" y="0"/>
                </a:lnTo>
                <a:lnTo>
                  <a:pt x="0" y="94"/>
                </a:lnTo>
                <a:lnTo>
                  <a:pt x="10" y="52"/>
                </a:lnTo>
                <a:lnTo>
                  <a:pt x="191" y="136"/>
                </a:lnTo>
                <a:lnTo>
                  <a:pt x="203" y="116"/>
                </a:lnTo>
                <a:lnTo>
                  <a:pt x="203" y="94"/>
                </a:lnTo>
                <a:lnTo>
                  <a:pt x="191" y="136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5" name="Freeform 853"/>
          <p:cNvSpPr>
            <a:spLocks/>
          </p:cNvSpPr>
          <p:nvPr/>
        </p:nvSpPr>
        <p:spPr bwMode="auto">
          <a:xfrm>
            <a:off x="2682875" y="4275138"/>
            <a:ext cx="63500" cy="39687"/>
          </a:xfrm>
          <a:custGeom>
            <a:avLst/>
            <a:gdLst>
              <a:gd name="T0" fmla="*/ 2147483646 w 242"/>
              <a:gd name="T1" fmla="*/ 2147483646 h 177"/>
              <a:gd name="T2" fmla="*/ 2147483646 w 242"/>
              <a:gd name="T3" fmla="*/ 2147483646 h 177"/>
              <a:gd name="T4" fmla="*/ 2147483646 w 242"/>
              <a:gd name="T5" fmla="*/ 2147483646 h 177"/>
              <a:gd name="T6" fmla="*/ 2147483646 w 242"/>
              <a:gd name="T7" fmla="*/ 0 h 177"/>
              <a:gd name="T8" fmla="*/ 2147483646 w 242"/>
              <a:gd name="T9" fmla="*/ 2147483646 h 177"/>
              <a:gd name="T10" fmla="*/ 0 w 242"/>
              <a:gd name="T11" fmla="*/ 2147483646 h 177"/>
              <a:gd name="T12" fmla="*/ 2147483646 w 242"/>
              <a:gd name="T13" fmla="*/ 2147483646 h 177"/>
              <a:gd name="T14" fmla="*/ 0 w 242"/>
              <a:gd name="T15" fmla="*/ 2147483646 h 177"/>
              <a:gd name="T16" fmla="*/ 0 w 242"/>
              <a:gd name="T17" fmla="*/ 2147483646 h 177"/>
              <a:gd name="T18" fmla="*/ 2147483646 w 242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7"/>
              <a:gd name="T32" fmla="*/ 242 w 242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7">
                <a:moveTo>
                  <a:pt x="203" y="135"/>
                </a:moveTo>
                <a:lnTo>
                  <a:pt x="192" y="177"/>
                </a:lnTo>
                <a:lnTo>
                  <a:pt x="242" y="84"/>
                </a:lnTo>
                <a:lnTo>
                  <a:pt x="61" y="0"/>
                </a:lnTo>
                <a:lnTo>
                  <a:pt x="11" y="93"/>
                </a:lnTo>
                <a:lnTo>
                  <a:pt x="0" y="135"/>
                </a:lnTo>
                <a:lnTo>
                  <a:pt x="11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6" name="Freeform 854"/>
          <p:cNvSpPr>
            <a:spLocks/>
          </p:cNvSpPr>
          <p:nvPr/>
        </p:nvSpPr>
        <p:spPr bwMode="auto">
          <a:xfrm>
            <a:off x="2682875" y="4305300"/>
            <a:ext cx="52388" cy="41275"/>
          </a:xfrm>
          <a:custGeom>
            <a:avLst/>
            <a:gdLst>
              <a:gd name="T0" fmla="*/ 2147483646 w 203"/>
              <a:gd name="T1" fmla="*/ 2147483646 h 182"/>
              <a:gd name="T2" fmla="*/ 2147483646 w 203"/>
              <a:gd name="T3" fmla="*/ 2147483646 h 182"/>
              <a:gd name="T4" fmla="*/ 2147483646 w 203"/>
              <a:gd name="T5" fmla="*/ 0 h 182"/>
              <a:gd name="T6" fmla="*/ 0 w 203"/>
              <a:gd name="T7" fmla="*/ 0 h 182"/>
              <a:gd name="T8" fmla="*/ 0 w 203"/>
              <a:gd name="T9" fmla="*/ 2147483646 h 182"/>
              <a:gd name="T10" fmla="*/ 2147483646 w 203"/>
              <a:gd name="T11" fmla="*/ 2147483646 h 182"/>
              <a:gd name="T12" fmla="*/ 2147483646 w 203"/>
              <a:gd name="T13" fmla="*/ 2147483646 h 182"/>
              <a:gd name="T14" fmla="*/ 2147483646 w 203"/>
              <a:gd name="T15" fmla="*/ 2147483646 h 182"/>
              <a:gd name="T16" fmla="*/ 2147483646 w 203"/>
              <a:gd name="T17" fmla="*/ 2147483646 h 182"/>
              <a:gd name="T18" fmla="*/ 2147483646 w 203"/>
              <a:gd name="T19" fmla="*/ 2147483646 h 1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82"/>
              <a:gd name="T32" fmla="*/ 203 w 203"/>
              <a:gd name="T33" fmla="*/ 182 h 1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82">
                <a:moveTo>
                  <a:pt x="192" y="182"/>
                </a:moveTo>
                <a:lnTo>
                  <a:pt x="203" y="140"/>
                </a:lnTo>
                <a:lnTo>
                  <a:pt x="203" y="0"/>
                </a:lnTo>
                <a:lnTo>
                  <a:pt x="0" y="0"/>
                </a:lnTo>
                <a:lnTo>
                  <a:pt x="0" y="140"/>
                </a:lnTo>
                <a:lnTo>
                  <a:pt x="11" y="98"/>
                </a:lnTo>
                <a:lnTo>
                  <a:pt x="191" y="182"/>
                </a:lnTo>
                <a:lnTo>
                  <a:pt x="203" y="162"/>
                </a:lnTo>
                <a:lnTo>
                  <a:pt x="203" y="140"/>
                </a:lnTo>
                <a:lnTo>
                  <a:pt x="192" y="182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7" name="Freeform 855"/>
          <p:cNvSpPr>
            <a:spLocks/>
          </p:cNvSpPr>
          <p:nvPr/>
        </p:nvSpPr>
        <p:spPr bwMode="auto">
          <a:xfrm>
            <a:off x="2668588" y="4327525"/>
            <a:ext cx="65087" cy="41275"/>
          </a:xfrm>
          <a:custGeom>
            <a:avLst/>
            <a:gdLst>
              <a:gd name="T0" fmla="*/ 2147483646 w 242"/>
              <a:gd name="T1" fmla="*/ 2147483646 h 176"/>
              <a:gd name="T2" fmla="*/ 2147483646 w 242"/>
              <a:gd name="T3" fmla="*/ 2147483646 h 176"/>
              <a:gd name="T4" fmla="*/ 2147483646 w 242"/>
              <a:gd name="T5" fmla="*/ 2147483646 h 176"/>
              <a:gd name="T6" fmla="*/ 2147483646 w 242"/>
              <a:gd name="T7" fmla="*/ 0 h 176"/>
              <a:gd name="T8" fmla="*/ 2147483646 w 242"/>
              <a:gd name="T9" fmla="*/ 2147483646 h 176"/>
              <a:gd name="T10" fmla="*/ 0 w 242"/>
              <a:gd name="T11" fmla="*/ 2147483646 h 176"/>
              <a:gd name="T12" fmla="*/ 2147483646 w 242"/>
              <a:gd name="T13" fmla="*/ 2147483646 h 176"/>
              <a:gd name="T14" fmla="*/ 0 w 242"/>
              <a:gd name="T15" fmla="*/ 2147483646 h 176"/>
              <a:gd name="T16" fmla="*/ 0 w 242"/>
              <a:gd name="T17" fmla="*/ 2147483646 h 176"/>
              <a:gd name="T18" fmla="*/ 2147483646 w 24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6"/>
              <a:gd name="T32" fmla="*/ 242 w 242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6">
                <a:moveTo>
                  <a:pt x="202" y="136"/>
                </a:moveTo>
                <a:lnTo>
                  <a:pt x="191" y="176"/>
                </a:lnTo>
                <a:lnTo>
                  <a:pt x="242" y="84"/>
                </a:lnTo>
                <a:lnTo>
                  <a:pt x="61" y="0"/>
                </a:lnTo>
                <a:lnTo>
                  <a:pt x="10" y="94"/>
                </a:lnTo>
                <a:lnTo>
                  <a:pt x="0" y="136"/>
                </a:lnTo>
                <a:lnTo>
                  <a:pt x="10" y="94"/>
                </a:lnTo>
                <a:lnTo>
                  <a:pt x="0" y="114"/>
                </a:lnTo>
                <a:lnTo>
                  <a:pt x="0" y="136"/>
                </a:lnTo>
                <a:lnTo>
                  <a:pt x="202" y="136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8" name="Freeform 856"/>
          <p:cNvSpPr>
            <a:spLocks/>
          </p:cNvSpPr>
          <p:nvPr/>
        </p:nvSpPr>
        <p:spPr bwMode="auto">
          <a:xfrm>
            <a:off x="2668588" y="4359275"/>
            <a:ext cx="53975" cy="30163"/>
          </a:xfrm>
          <a:custGeom>
            <a:avLst/>
            <a:gdLst>
              <a:gd name="T0" fmla="*/ 2147483646 w 202"/>
              <a:gd name="T1" fmla="*/ 2147483646 h 134"/>
              <a:gd name="T2" fmla="*/ 2147483646 w 202"/>
              <a:gd name="T3" fmla="*/ 2147483646 h 134"/>
              <a:gd name="T4" fmla="*/ 2147483646 w 202"/>
              <a:gd name="T5" fmla="*/ 0 h 134"/>
              <a:gd name="T6" fmla="*/ 0 w 202"/>
              <a:gd name="T7" fmla="*/ 0 h 134"/>
              <a:gd name="T8" fmla="*/ 0 w 202"/>
              <a:gd name="T9" fmla="*/ 2147483646 h 134"/>
              <a:gd name="T10" fmla="*/ 2147483646 w 202"/>
              <a:gd name="T11" fmla="*/ 2147483646 h 134"/>
              <a:gd name="T12" fmla="*/ 2147483646 w 202"/>
              <a:gd name="T13" fmla="*/ 2147483646 h 134"/>
              <a:gd name="T14" fmla="*/ 2147483646 w 202"/>
              <a:gd name="T15" fmla="*/ 2147483646 h 134"/>
              <a:gd name="T16" fmla="*/ 2147483646 w 202"/>
              <a:gd name="T17" fmla="*/ 2147483646 h 134"/>
              <a:gd name="T18" fmla="*/ 2147483646 w 202"/>
              <a:gd name="T19" fmla="*/ 2147483646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"/>
              <a:gd name="T31" fmla="*/ 0 h 134"/>
              <a:gd name="T32" fmla="*/ 202 w 202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" h="134">
                <a:moveTo>
                  <a:pt x="191" y="134"/>
                </a:moveTo>
                <a:lnTo>
                  <a:pt x="202" y="93"/>
                </a:lnTo>
                <a:lnTo>
                  <a:pt x="202" y="0"/>
                </a:lnTo>
                <a:lnTo>
                  <a:pt x="0" y="0"/>
                </a:lnTo>
                <a:lnTo>
                  <a:pt x="0" y="93"/>
                </a:lnTo>
                <a:lnTo>
                  <a:pt x="10" y="51"/>
                </a:lnTo>
                <a:lnTo>
                  <a:pt x="191" y="134"/>
                </a:lnTo>
                <a:lnTo>
                  <a:pt x="202" y="115"/>
                </a:lnTo>
                <a:lnTo>
                  <a:pt x="202" y="93"/>
                </a:lnTo>
                <a:lnTo>
                  <a:pt x="191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09" name="Freeform 857"/>
          <p:cNvSpPr>
            <a:spLocks/>
          </p:cNvSpPr>
          <p:nvPr/>
        </p:nvSpPr>
        <p:spPr bwMode="auto">
          <a:xfrm>
            <a:off x="2655888" y="4370388"/>
            <a:ext cx="63500" cy="39687"/>
          </a:xfrm>
          <a:custGeom>
            <a:avLst/>
            <a:gdLst>
              <a:gd name="T0" fmla="*/ 2147483646 w 242"/>
              <a:gd name="T1" fmla="*/ 2147483646 h 176"/>
              <a:gd name="T2" fmla="*/ 2147483646 w 242"/>
              <a:gd name="T3" fmla="*/ 2147483646 h 176"/>
              <a:gd name="T4" fmla="*/ 2147483646 w 242"/>
              <a:gd name="T5" fmla="*/ 2147483646 h 176"/>
              <a:gd name="T6" fmla="*/ 2147483646 w 242"/>
              <a:gd name="T7" fmla="*/ 0 h 176"/>
              <a:gd name="T8" fmla="*/ 2147483646 w 242"/>
              <a:gd name="T9" fmla="*/ 2147483646 h 176"/>
              <a:gd name="T10" fmla="*/ 0 w 242"/>
              <a:gd name="T11" fmla="*/ 2147483646 h 176"/>
              <a:gd name="T12" fmla="*/ 2147483646 w 242"/>
              <a:gd name="T13" fmla="*/ 2147483646 h 176"/>
              <a:gd name="T14" fmla="*/ 0 w 242"/>
              <a:gd name="T15" fmla="*/ 2147483646 h 176"/>
              <a:gd name="T16" fmla="*/ 0 w 242"/>
              <a:gd name="T17" fmla="*/ 2147483646 h 176"/>
              <a:gd name="T18" fmla="*/ 2147483646 w 24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6"/>
              <a:gd name="T32" fmla="*/ 242 w 242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6">
                <a:moveTo>
                  <a:pt x="203" y="135"/>
                </a:moveTo>
                <a:lnTo>
                  <a:pt x="191" y="176"/>
                </a:lnTo>
                <a:lnTo>
                  <a:pt x="242" y="83"/>
                </a:lnTo>
                <a:lnTo>
                  <a:pt x="61" y="0"/>
                </a:lnTo>
                <a:lnTo>
                  <a:pt x="11" y="94"/>
                </a:lnTo>
                <a:lnTo>
                  <a:pt x="0" y="135"/>
                </a:lnTo>
                <a:lnTo>
                  <a:pt x="11" y="94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0" name="Freeform 858"/>
          <p:cNvSpPr>
            <a:spLocks/>
          </p:cNvSpPr>
          <p:nvPr/>
        </p:nvSpPr>
        <p:spPr bwMode="auto">
          <a:xfrm>
            <a:off x="2655888" y="4400550"/>
            <a:ext cx="53975" cy="41275"/>
          </a:xfrm>
          <a:custGeom>
            <a:avLst/>
            <a:gdLst>
              <a:gd name="T0" fmla="*/ 2147483646 w 203"/>
              <a:gd name="T1" fmla="*/ 2147483646 h 181"/>
              <a:gd name="T2" fmla="*/ 2147483646 w 203"/>
              <a:gd name="T3" fmla="*/ 2147483646 h 181"/>
              <a:gd name="T4" fmla="*/ 2147483646 w 203"/>
              <a:gd name="T5" fmla="*/ 0 h 181"/>
              <a:gd name="T6" fmla="*/ 0 w 203"/>
              <a:gd name="T7" fmla="*/ 0 h 181"/>
              <a:gd name="T8" fmla="*/ 0 w 203"/>
              <a:gd name="T9" fmla="*/ 2147483646 h 181"/>
              <a:gd name="T10" fmla="*/ 2147483646 w 203"/>
              <a:gd name="T11" fmla="*/ 2147483646 h 181"/>
              <a:gd name="T12" fmla="*/ 2147483646 w 203"/>
              <a:gd name="T13" fmla="*/ 2147483646 h 181"/>
              <a:gd name="T14" fmla="*/ 2147483646 w 203"/>
              <a:gd name="T15" fmla="*/ 2147483646 h 181"/>
              <a:gd name="T16" fmla="*/ 2147483646 w 203"/>
              <a:gd name="T17" fmla="*/ 2147483646 h 181"/>
              <a:gd name="T18" fmla="*/ 2147483646 w 203"/>
              <a:gd name="T19" fmla="*/ 2147483646 h 1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81"/>
              <a:gd name="T32" fmla="*/ 203 w 203"/>
              <a:gd name="T33" fmla="*/ 181 h 1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81">
                <a:moveTo>
                  <a:pt x="191" y="181"/>
                </a:moveTo>
                <a:lnTo>
                  <a:pt x="203" y="139"/>
                </a:lnTo>
                <a:lnTo>
                  <a:pt x="203" y="0"/>
                </a:lnTo>
                <a:lnTo>
                  <a:pt x="0" y="0"/>
                </a:lnTo>
                <a:lnTo>
                  <a:pt x="0" y="139"/>
                </a:lnTo>
                <a:lnTo>
                  <a:pt x="10" y="99"/>
                </a:lnTo>
                <a:lnTo>
                  <a:pt x="191" y="181"/>
                </a:lnTo>
                <a:lnTo>
                  <a:pt x="203" y="161"/>
                </a:lnTo>
                <a:lnTo>
                  <a:pt x="203" y="139"/>
                </a:lnTo>
                <a:lnTo>
                  <a:pt x="191" y="181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1" name="Freeform 859"/>
          <p:cNvSpPr>
            <a:spLocks/>
          </p:cNvSpPr>
          <p:nvPr/>
        </p:nvSpPr>
        <p:spPr bwMode="auto">
          <a:xfrm>
            <a:off x="2641600" y="4424363"/>
            <a:ext cx="65088" cy="39687"/>
          </a:xfrm>
          <a:custGeom>
            <a:avLst/>
            <a:gdLst>
              <a:gd name="T0" fmla="*/ 2147483646 w 242"/>
              <a:gd name="T1" fmla="*/ 2147483646 h 176"/>
              <a:gd name="T2" fmla="*/ 2147483646 w 242"/>
              <a:gd name="T3" fmla="*/ 2147483646 h 176"/>
              <a:gd name="T4" fmla="*/ 2147483646 w 242"/>
              <a:gd name="T5" fmla="*/ 2147483646 h 176"/>
              <a:gd name="T6" fmla="*/ 2147483646 w 242"/>
              <a:gd name="T7" fmla="*/ 0 h 176"/>
              <a:gd name="T8" fmla="*/ 2147483646 w 242"/>
              <a:gd name="T9" fmla="*/ 2147483646 h 176"/>
              <a:gd name="T10" fmla="*/ 0 w 242"/>
              <a:gd name="T11" fmla="*/ 2147483646 h 176"/>
              <a:gd name="T12" fmla="*/ 2147483646 w 242"/>
              <a:gd name="T13" fmla="*/ 2147483646 h 176"/>
              <a:gd name="T14" fmla="*/ 0 w 242"/>
              <a:gd name="T15" fmla="*/ 2147483646 h 176"/>
              <a:gd name="T16" fmla="*/ 0 w 242"/>
              <a:gd name="T17" fmla="*/ 2147483646 h 176"/>
              <a:gd name="T18" fmla="*/ 2147483646 w 24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6"/>
              <a:gd name="T32" fmla="*/ 242 w 242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6">
                <a:moveTo>
                  <a:pt x="203" y="134"/>
                </a:moveTo>
                <a:lnTo>
                  <a:pt x="192" y="176"/>
                </a:lnTo>
                <a:lnTo>
                  <a:pt x="242" y="82"/>
                </a:lnTo>
                <a:lnTo>
                  <a:pt x="61" y="0"/>
                </a:lnTo>
                <a:lnTo>
                  <a:pt x="11" y="93"/>
                </a:lnTo>
                <a:lnTo>
                  <a:pt x="0" y="134"/>
                </a:lnTo>
                <a:lnTo>
                  <a:pt x="11" y="93"/>
                </a:lnTo>
                <a:lnTo>
                  <a:pt x="0" y="112"/>
                </a:lnTo>
                <a:lnTo>
                  <a:pt x="0" y="134"/>
                </a:lnTo>
                <a:lnTo>
                  <a:pt x="203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2" name="Freeform 860"/>
          <p:cNvSpPr>
            <a:spLocks/>
          </p:cNvSpPr>
          <p:nvPr/>
        </p:nvSpPr>
        <p:spPr bwMode="auto">
          <a:xfrm>
            <a:off x="2641600" y="4454525"/>
            <a:ext cx="53975" cy="30163"/>
          </a:xfrm>
          <a:custGeom>
            <a:avLst/>
            <a:gdLst>
              <a:gd name="T0" fmla="*/ 2147483646 w 203"/>
              <a:gd name="T1" fmla="*/ 2147483646 h 135"/>
              <a:gd name="T2" fmla="*/ 2147483646 w 203"/>
              <a:gd name="T3" fmla="*/ 2147483646 h 135"/>
              <a:gd name="T4" fmla="*/ 2147483646 w 203"/>
              <a:gd name="T5" fmla="*/ 0 h 135"/>
              <a:gd name="T6" fmla="*/ 0 w 203"/>
              <a:gd name="T7" fmla="*/ 0 h 135"/>
              <a:gd name="T8" fmla="*/ 0 w 203"/>
              <a:gd name="T9" fmla="*/ 2147483646 h 135"/>
              <a:gd name="T10" fmla="*/ 2147483646 w 203"/>
              <a:gd name="T11" fmla="*/ 2147483646 h 135"/>
              <a:gd name="T12" fmla="*/ 2147483646 w 203"/>
              <a:gd name="T13" fmla="*/ 2147483646 h 135"/>
              <a:gd name="T14" fmla="*/ 2147483646 w 203"/>
              <a:gd name="T15" fmla="*/ 2147483646 h 135"/>
              <a:gd name="T16" fmla="*/ 2147483646 w 203"/>
              <a:gd name="T17" fmla="*/ 2147483646 h 135"/>
              <a:gd name="T18" fmla="*/ 2147483646 w 203"/>
              <a:gd name="T19" fmla="*/ 2147483646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5"/>
              <a:gd name="T32" fmla="*/ 203 w 203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5">
                <a:moveTo>
                  <a:pt x="192" y="135"/>
                </a:moveTo>
                <a:lnTo>
                  <a:pt x="203" y="93"/>
                </a:lnTo>
                <a:lnTo>
                  <a:pt x="203" y="0"/>
                </a:lnTo>
                <a:lnTo>
                  <a:pt x="0" y="0"/>
                </a:lnTo>
                <a:lnTo>
                  <a:pt x="0" y="93"/>
                </a:lnTo>
                <a:lnTo>
                  <a:pt x="11" y="52"/>
                </a:lnTo>
                <a:lnTo>
                  <a:pt x="191" y="135"/>
                </a:lnTo>
                <a:lnTo>
                  <a:pt x="203" y="115"/>
                </a:lnTo>
                <a:lnTo>
                  <a:pt x="203" y="93"/>
                </a:lnTo>
                <a:lnTo>
                  <a:pt x="192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3" name="Freeform 861"/>
          <p:cNvSpPr>
            <a:spLocks/>
          </p:cNvSpPr>
          <p:nvPr/>
        </p:nvSpPr>
        <p:spPr bwMode="auto">
          <a:xfrm>
            <a:off x="2628900" y="4465638"/>
            <a:ext cx="63500" cy="39687"/>
          </a:xfrm>
          <a:custGeom>
            <a:avLst/>
            <a:gdLst>
              <a:gd name="T0" fmla="*/ 2147483646 w 243"/>
              <a:gd name="T1" fmla="*/ 2147483646 h 176"/>
              <a:gd name="T2" fmla="*/ 2147483646 w 243"/>
              <a:gd name="T3" fmla="*/ 2147483646 h 176"/>
              <a:gd name="T4" fmla="*/ 2147483646 w 243"/>
              <a:gd name="T5" fmla="*/ 2147483646 h 176"/>
              <a:gd name="T6" fmla="*/ 2147483646 w 243"/>
              <a:gd name="T7" fmla="*/ 0 h 176"/>
              <a:gd name="T8" fmla="*/ 2147483646 w 243"/>
              <a:gd name="T9" fmla="*/ 2147483646 h 176"/>
              <a:gd name="T10" fmla="*/ 0 w 243"/>
              <a:gd name="T11" fmla="*/ 2147483646 h 176"/>
              <a:gd name="T12" fmla="*/ 2147483646 w 243"/>
              <a:gd name="T13" fmla="*/ 2147483646 h 176"/>
              <a:gd name="T14" fmla="*/ 0 w 243"/>
              <a:gd name="T15" fmla="*/ 2147483646 h 176"/>
              <a:gd name="T16" fmla="*/ 0 w 243"/>
              <a:gd name="T17" fmla="*/ 2147483646 h 176"/>
              <a:gd name="T18" fmla="*/ 2147483646 w 243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76"/>
              <a:gd name="T32" fmla="*/ 243 w 243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76">
                <a:moveTo>
                  <a:pt x="203" y="135"/>
                </a:moveTo>
                <a:lnTo>
                  <a:pt x="192" y="176"/>
                </a:lnTo>
                <a:lnTo>
                  <a:pt x="243" y="83"/>
                </a:lnTo>
                <a:lnTo>
                  <a:pt x="62" y="0"/>
                </a:lnTo>
                <a:lnTo>
                  <a:pt x="11" y="93"/>
                </a:lnTo>
                <a:lnTo>
                  <a:pt x="0" y="135"/>
                </a:lnTo>
                <a:lnTo>
                  <a:pt x="11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4" name="Freeform 862"/>
          <p:cNvSpPr>
            <a:spLocks/>
          </p:cNvSpPr>
          <p:nvPr/>
        </p:nvSpPr>
        <p:spPr bwMode="auto">
          <a:xfrm>
            <a:off x="2628900" y="4495800"/>
            <a:ext cx="53975" cy="28575"/>
          </a:xfrm>
          <a:custGeom>
            <a:avLst/>
            <a:gdLst>
              <a:gd name="T0" fmla="*/ 2147483646 w 203"/>
              <a:gd name="T1" fmla="*/ 2147483646 h 122"/>
              <a:gd name="T2" fmla="*/ 2147483646 w 203"/>
              <a:gd name="T3" fmla="*/ 2147483646 h 122"/>
              <a:gd name="T4" fmla="*/ 2147483646 w 203"/>
              <a:gd name="T5" fmla="*/ 0 h 122"/>
              <a:gd name="T6" fmla="*/ 0 w 203"/>
              <a:gd name="T7" fmla="*/ 0 h 122"/>
              <a:gd name="T8" fmla="*/ 0 w 203"/>
              <a:gd name="T9" fmla="*/ 2147483646 h 122"/>
              <a:gd name="T10" fmla="*/ 2147483646 w 203"/>
              <a:gd name="T11" fmla="*/ 2147483646 h 122"/>
              <a:gd name="T12" fmla="*/ 2147483646 w 203"/>
              <a:gd name="T13" fmla="*/ 2147483646 h 122"/>
              <a:gd name="T14" fmla="*/ 2147483646 w 203"/>
              <a:gd name="T15" fmla="*/ 2147483646 h 122"/>
              <a:gd name="T16" fmla="*/ 2147483646 w 203"/>
              <a:gd name="T17" fmla="*/ 2147483646 h 122"/>
              <a:gd name="T18" fmla="*/ 2147483646 w 203"/>
              <a:gd name="T19" fmla="*/ 2147483646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22"/>
              <a:gd name="T32" fmla="*/ 203 w 20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22">
                <a:moveTo>
                  <a:pt x="197" y="122"/>
                </a:moveTo>
                <a:lnTo>
                  <a:pt x="203" y="93"/>
                </a:lnTo>
                <a:lnTo>
                  <a:pt x="203" y="0"/>
                </a:lnTo>
                <a:lnTo>
                  <a:pt x="0" y="0"/>
                </a:lnTo>
                <a:lnTo>
                  <a:pt x="0" y="93"/>
                </a:lnTo>
                <a:lnTo>
                  <a:pt x="5" y="64"/>
                </a:lnTo>
                <a:lnTo>
                  <a:pt x="197" y="122"/>
                </a:lnTo>
                <a:lnTo>
                  <a:pt x="203" y="108"/>
                </a:lnTo>
                <a:lnTo>
                  <a:pt x="203" y="93"/>
                </a:lnTo>
                <a:lnTo>
                  <a:pt x="197" y="122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5" name="Freeform 863"/>
          <p:cNvSpPr>
            <a:spLocks/>
          </p:cNvSpPr>
          <p:nvPr/>
        </p:nvSpPr>
        <p:spPr bwMode="auto">
          <a:xfrm>
            <a:off x="2614613" y="4511675"/>
            <a:ext cx="66675" cy="44450"/>
          </a:xfrm>
          <a:custGeom>
            <a:avLst/>
            <a:gdLst>
              <a:gd name="T0" fmla="*/ 2147483646 w 247"/>
              <a:gd name="T1" fmla="*/ 2147483646 h 198"/>
              <a:gd name="T2" fmla="*/ 2147483646 w 247"/>
              <a:gd name="T3" fmla="*/ 2147483646 h 198"/>
              <a:gd name="T4" fmla="*/ 2147483646 w 247"/>
              <a:gd name="T5" fmla="*/ 2147483646 h 198"/>
              <a:gd name="T6" fmla="*/ 2147483646 w 247"/>
              <a:gd name="T7" fmla="*/ 0 h 198"/>
              <a:gd name="T8" fmla="*/ 2147483646 w 247"/>
              <a:gd name="T9" fmla="*/ 2147483646 h 198"/>
              <a:gd name="T10" fmla="*/ 0 w 247"/>
              <a:gd name="T11" fmla="*/ 2147483646 h 198"/>
              <a:gd name="T12" fmla="*/ 2147483646 w 247"/>
              <a:gd name="T13" fmla="*/ 2147483646 h 198"/>
              <a:gd name="T14" fmla="*/ 0 w 247"/>
              <a:gd name="T15" fmla="*/ 2147483646 h 198"/>
              <a:gd name="T16" fmla="*/ 0 w 247"/>
              <a:gd name="T17" fmla="*/ 2147483646 h 198"/>
              <a:gd name="T18" fmla="*/ 2147483646 w 247"/>
              <a:gd name="T19" fmla="*/ 2147483646 h 1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7"/>
              <a:gd name="T31" fmla="*/ 0 h 198"/>
              <a:gd name="T32" fmla="*/ 247 w 247"/>
              <a:gd name="T33" fmla="*/ 198 h 19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7" h="198">
                <a:moveTo>
                  <a:pt x="203" y="169"/>
                </a:moveTo>
                <a:lnTo>
                  <a:pt x="197" y="198"/>
                </a:lnTo>
                <a:lnTo>
                  <a:pt x="247" y="58"/>
                </a:lnTo>
                <a:lnTo>
                  <a:pt x="55" y="0"/>
                </a:lnTo>
                <a:lnTo>
                  <a:pt x="5" y="140"/>
                </a:lnTo>
                <a:lnTo>
                  <a:pt x="0" y="169"/>
                </a:lnTo>
                <a:lnTo>
                  <a:pt x="5" y="140"/>
                </a:lnTo>
                <a:lnTo>
                  <a:pt x="0" y="154"/>
                </a:lnTo>
                <a:lnTo>
                  <a:pt x="0" y="169"/>
                </a:lnTo>
                <a:lnTo>
                  <a:pt x="203" y="169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6" name="Freeform 864"/>
          <p:cNvSpPr>
            <a:spLocks/>
          </p:cNvSpPr>
          <p:nvPr/>
        </p:nvSpPr>
        <p:spPr bwMode="auto">
          <a:xfrm>
            <a:off x="2614613" y="4549775"/>
            <a:ext cx="53975" cy="30163"/>
          </a:xfrm>
          <a:custGeom>
            <a:avLst/>
            <a:gdLst>
              <a:gd name="T0" fmla="*/ 2147483646 w 203"/>
              <a:gd name="T1" fmla="*/ 2147483646 h 135"/>
              <a:gd name="T2" fmla="*/ 2147483646 w 203"/>
              <a:gd name="T3" fmla="*/ 2147483646 h 135"/>
              <a:gd name="T4" fmla="*/ 2147483646 w 203"/>
              <a:gd name="T5" fmla="*/ 0 h 135"/>
              <a:gd name="T6" fmla="*/ 0 w 203"/>
              <a:gd name="T7" fmla="*/ 0 h 135"/>
              <a:gd name="T8" fmla="*/ 0 w 203"/>
              <a:gd name="T9" fmla="*/ 2147483646 h 135"/>
              <a:gd name="T10" fmla="*/ 2147483646 w 203"/>
              <a:gd name="T11" fmla="*/ 2147483646 h 135"/>
              <a:gd name="T12" fmla="*/ 2147483646 w 203"/>
              <a:gd name="T13" fmla="*/ 2147483646 h 135"/>
              <a:gd name="T14" fmla="*/ 2147483646 w 203"/>
              <a:gd name="T15" fmla="*/ 2147483646 h 135"/>
              <a:gd name="T16" fmla="*/ 2147483646 w 203"/>
              <a:gd name="T17" fmla="*/ 2147483646 h 135"/>
              <a:gd name="T18" fmla="*/ 2147483646 w 203"/>
              <a:gd name="T19" fmla="*/ 2147483646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5"/>
              <a:gd name="T32" fmla="*/ 203 w 203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5">
                <a:moveTo>
                  <a:pt x="191" y="135"/>
                </a:moveTo>
                <a:lnTo>
                  <a:pt x="203" y="93"/>
                </a:lnTo>
                <a:lnTo>
                  <a:pt x="203" y="0"/>
                </a:lnTo>
                <a:lnTo>
                  <a:pt x="0" y="0"/>
                </a:lnTo>
                <a:lnTo>
                  <a:pt x="0" y="93"/>
                </a:lnTo>
                <a:lnTo>
                  <a:pt x="10" y="52"/>
                </a:lnTo>
                <a:lnTo>
                  <a:pt x="191" y="135"/>
                </a:lnTo>
                <a:lnTo>
                  <a:pt x="203" y="115"/>
                </a:lnTo>
                <a:lnTo>
                  <a:pt x="203" y="93"/>
                </a:lnTo>
                <a:lnTo>
                  <a:pt x="191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7" name="Freeform 865"/>
          <p:cNvSpPr>
            <a:spLocks/>
          </p:cNvSpPr>
          <p:nvPr/>
        </p:nvSpPr>
        <p:spPr bwMode="auto">
          <a:xfrm>
            <a:off x="2601913" y="4560888"/>
            <a:ext cx="63500" cy="39687"/>
          </a:xfrm>
          <a:custGeom>
            <a:avLst/>
            <a:gdLst>
              <a:gd name="T0" fmla="*/ 2147483646 w 242"/>
              <a:gd name="T1" fmla="*/ 2147483646 h 177"/>
              <a:gd name="T2" fmla="*/ 2147483646 w 242"/>
              <a:gd name="T3" fmla="*/ 2147483646 h 177"/>
              <a:gd name="T4" fmla="*/ 2147483646 w 242"/>
              <a:gd name="T5" fmla="*/ 2147483646 h 177"/>
              <a:gd name="T6" fmla="*/ 2147483646 w 242"/>
              <a:gd name="T7" fmla="*/ 0 h 177"/>
              <a:gd name="T8" fmla="*/ 2147483646 w 242"/>
              <a:gd name="T9" fmla="*/ 2147483646 h 177"/>
              <a:gd name="T10" fmla="*/ 0 w 242"/>
              <a:gd name="T11" fmla="*/ 2147483646 h 177"/>
              <a:gd name="T12" fmla="*/ 2147483646 w 242"/>
              <a:gd name="T13" fmla="*/ 2147483646 h 177"/>
              <a:gd name="T14" fmla="*/ 0 w 242"/>
              <a:gd name="T15" fmla="*/ 2147483646 h 177"/>
              <a:gd name="T16" fmla="*/ 0 w 242"/>
              <a:gd name="T17" fmla="*/ 2147483646 h 177"/>
              <a:gd name="T18" fmla="*/ 2147483646 w 242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7"/>
              <a:gd name="T32" fmla="*/ 242 w 242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7">
                <a:moveTo>
                  <a:pt x="203" y="135"/>
                </a:moveTo>
                <a:lnTo>
                  <a:pt x="191" y="177"/>
                </a:lnTo>
                <a:lnTo>
                  <a:pt x="242" y="83"/>
                </a:lnTo>
                <a:lnTo>
                  <a:pt x="61" y="0"/>
                </a:lnTo>
                <a:lnTo>
                  <a:pt x="11" y="93"/>
                </a:lnTo>
                <a:lnTo>
                  <a:pt x="0" y="135"/>
                </a:lnTo>
                <a:lnTo>
                  <a:pt x="11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8" name="Freeform 866"/>
          <p:cNvSpPr>
            <a:spLocks/>
          </p:cNvSpPr>
          <p:nvPr/>
        </p:nvSpPr>
        <p:spPr bwMode="auto">
          <a:xfrm>
            <a:off x="2601913" y="4591050"/>
            <a:ext cx="53975" cy="31750"/>
          </a:xfrm>
          <a:custGeom>
            <a:avLst/>
            <a:gdLst>
              <a:gd name="T0" fmla="*/ 2147483646 w 203"/>
              <a:gd name="T1" fmla="*/ 2147483646 h 135"/>
              <a:gd name="T2" fmla="*/ 2147483646 w 203"/>
              <a:gd name="T3" fmla="*/ 2147483646 h 135"/>
              <a:gd name="T4" fmla="*/ 2147483646 w 203"/>
              <a:gd name="T5" fmla="*/ 0 h 135"/>
              <a:gd name="T6" fmla="*/ 0 w 203"/>
              <a:gd name="T7" fmla="*/ 0 h 135"/>
              <a:gd name="T8" fmla="*/ 0 w 203"/>
              <a:gd name="T9" fmla="*/ 2147483646 h 135"/>
              <a:gd name="T10" fmla="*/ 2147483646 w 203"/>
              <a:gd name="T11" fmla="*/ 2147483646 h 135"/>
              <a:gd name="T12" fmla="*/ 2147483646 w 203"/>
              <a:gd name="T13" fmla="*/ 2147483646 h 135"/>
              <a:gd name="T14" fmla="*/ 2147483646 w 203"/>
              <a:gd name="T15" fmla="*/ 2147483646 h 135"/>
              <a:gd name="T16" fmla="*/ 2147483646 w 203"/>
              <a:gd name="T17" fmla="*/ 2147483646 h 135"/>
              <a:gd name="T18" fmla="*/ 2147483646 w 203"/>
              <a:gd name="T19" fmla="*/ 2147483646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5"/>
              <a:gd name="T32" fmla="*/ 203 w 203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5">
                <a:moveTo>
                  <a:pt x="191" y="135"/>
                </a:moveTo>
                <a:lnTo>
                  <a:pt x="203" y="93"/>
                </a:lnTo>
                <a:lnTo>
                  <a:pt x="203" y="0"/>
                </a:lnTo>
                <a:lnTo>
                  <a:pt x="0" y="0"/>
                </a:lnTo>
                <a:lnTo>
                  <a:pt x="0" y="93"/>
                </a:lnTo>
                <a:lnTo>
                  <a:pt x="11" y="51"/>
                </a:lnTo>
                <a:lnTo>
                  <a:pt x="191" y="135"/>
                </a:lnTo>
                <a:lnTo>
                  <a:pt x="203" y="115"/>
                </a:lnTo>
                <a:lnTo>
                  <a:pt x="203" y="93"/>
                </a:lnTo>
                <a:lnTo>
                  <a:pt x="191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19" name="Freeform 867"/>
          <p:cNvSpPr>
            <a:spLocks/>
          </p:cNvSpPr>
          <p:nvPr/>
        </p:nvSpPr>
        <p:spPr bwMode="auto">
          <a:xfrm>
            <a:off x="2590800" y="4603750"/>
            <a:ext cx="61913" cy="39688"/>
          </a:xfrm>
          <a:custGeom>
            <a:avLst/>
            <a:gdLst>
              <a:gd name="T0" fmla="*/ 2147483646 w 231"/>
              <a:gd name="T1" fmla="*/ 2147483646 h 177"/>
              <a:gd name="T2" fmla="*/ 2147483646 w 231"/>
              <a:gd name="T3" fmla="*/ 2147483646 h 177"/>
              <a:gd name="T4" fmla="*/ 2147483646 w 231"/>
              <a:gd name="T5" fmla="*/ 2147483646 h 177"/>
              <a:gd name="T6" fmla="*/ 2147483646 w 231"/>
              <a:gd name="T7" fmla="*/ 0 h 177"/>
              <a:gd name="T8" fmla="*/ 0 w 231"/>
              <a:gd name="T9" fmla="*/ 2147483646 h 177"/>
              <a:gd name="T10" fmla="*/ 0 w 231"/>
              <a:gd name="T11" fmla="*/ 2147483646 h 177"/>
              <a:gd name="T12" fmla="*/ 2147483646 w 231"/>
              <a:gd name="T13" fmla="*/ 2147483646 h 177"/>
              <a:gd name="T14" fmla="*/ 2147483646 w 231"/>
              <a:gd name="T15" fmla="*/ 2147483646 h 177"/>
              <a:gd name="T16" fmla="*/ 2147483646 w 231"/>
              <a:gd name="T17" fmla="*/ 2147483646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"/>
              <a:gd name="T28" fmla="*/ 0 h 177"/>
              <a:gd name="T29" fmla="*/ 231 w 231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" h="177">
                <a:moveTo>
                  <a:pt x="180" y="177"/>
                </a:moveTo>
                <a:lnTo>
                  <a:pt x="181" y="177"/>
                </a:lnTo>
                <a:lnTo>
                  <a:pt x="231" y="84"/>
                </a:lnTo>
                <a:lnTo>
                  <a:pt x="51" y="0"/>
                </a:lnTo>
                <a:lnTo>
                  <a:pt x="0" y="94"/>
                </a:lnTo>
                <a:lnTo>
                  <a:pt x="180" y="177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0" name="Freeform 868"/>
          <p:cNvSpPr>
            <a:spLocks/>
          </p:cNvSpPr>
          <p:nvPr/>
        </p:nvSpPr>
        <p:spPr bwMode="auto">
          <a:xfrm>
            <a:off x="2574925" y="4624388"/>
            <a:ext cx="63500" cy="39687"/>
          </a:xfrm>
          <a:custGeom>
            <a:avLst/>
            <a:gdLst>
              <a:gd name="T0" fmla="*/ 2147483646 w 241"/>
              <a:gd name="T1" fmla="*/ 2147483646 h 176"/>
              <a:gd name="T2" fmla="*/ 2147483646 w 241"/>
              <a:gd name="T3" fmla="*/ 2147483646 h 176"/>
              <a:gd name="T4" fmla="*/ 2147483646 w 241"/>
              <a:gd name="T5" fmla="*/ 2147483646 h 176"/>
              <a:gd name="T6" fmla="*/ 2147483646 w 241"/>
              <a:gd name="T7" fmla="*/ 0 h 176"/>
              <a:gd name="T8" fmla="*/ 2147483646 w 241"/>
              <a:gd name="T9" fmla="*/ 2147483646 h 176"/>
              <a:gd name="T10" fmla="*/ 0 w 241"/>
              <a:gd name="T11" fmla="*/ 2147483646 h 176"/>
              <a:gd name="T12" fmla="*/ 2147483646 w 241"/>
              <a:gd name="T13" fmla="*/ 2147483646 h 176"/>
              <a:gd name="T14" fmla="*/ 0 w 241"/>
              <a:gd name="T15" fmla="*/ 2147483646 h 176"/>
              <a:gd name="T16" fmla="*/ 0 w 241"/>
              <a:gd name="T17" fmla="*/ 2147483646 h 176"/>
              <a:gd name="T18" fmla="*/ 2147483646 w 241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"/>
              <a:gd name="T31" fmla="*/ 0 h 176"/>
              <a:gd name="T32" fmla="*/ 241 w 241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" h="176">
                <a:moveTo>
                  <a:pt x="202" y="135"/>
                </a:moveTo>
                <a:lnTo>
                  <a:pt x="191" y="176"/>
                </a:lnTo>
                <a:lnTo>
                  <a:pt x="241" y="83"/>
                </a:lnTo>
                <a:lnTo>
                  <a:pt x="61" y="0"/>
                </a:lnTo>
                <a:lnTo>
                  <a:pt x="10" y="93"/>
                </a:lnTo>
                <a:lnTo>
                  <a:pt x="0" y="135"/>
                </a:lnTo>
                <a:lnTo>
                  <a:pt x="10" y="93"/>
                </a:lnTo>
                <a:lnTo>
                  <a:pt x="0" y="113"/>
                </a:lnTo>
                <a:lnTo>
                  <a:pt x="0" y="135"/>
                </a:lnTo>
                <a:lnTo>
                  <a:pt x="202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1" name="Freeform 869"/>
          <p:cNvSpPr>
            <a:spLocks/>
          </p:cNvSpPr>
          <p:nvPr/>
        </p:nvSpPr>
        <p:spPr bwMode="auto">
          <a:xfrm>
            <a:off x="2574925" y="4654550"/>
            <a:ext cx="53975" cy="31750"/>
          </a:xfrm>
          <a:custGeom>
            <a:avLst/>
            <a:gdLst>
              <a:gd name="T0" fmla="*/ 2147483646 w 202"/>
              <a:gd name="T1" fmla="*/ 2147483646 h 134"/>
              <a:gd name="T2" fmla="*/ 2147483646 w 202"/>
              <a:gd name="T3" fmla="*/ 2147483646 h 134"/>
              <a:gd name="T4" fmla="*/ 2147483646 w 202"/>
              <a:gd name="T5" fmla="*/ 0 h 134"/>
              <a:gd name="T6" fmla="*/ 0 w 202"/>
              <a:gd name="T7" fmla="*/ 0 h 134"/>
              <a:gd name="T8" fmla="*/ 0 w 202"/>
              <a:gd name="T9" fmla="*/ 2147483646 h 134"/>
              <a:gd name="T10" fmla="*/ 2147483646 w 202"/>
              <a:gd name="T11" fmla="*/ 2147483646 h 134"/>
              <a:gd name="T12" fmla="*/ 2147483646 w 202"/>
              <a:gd name="T13" fmla="*/ 2147483646 h 134"/>
              <a:gd name="T14" fmla="*/ 2147483646 w 202"/>
              <a:gd name="T15" fmla="*/ 2147483646 h 134"/>
              <a:gd name="T16" fmla="*/ 2147483646 w 202"/>
              <a:gd name="T17" fmla="*/ 2147483646 h 134"/>
              <a:gd name="T18" fmla="*/ 2147483646 w 202"/>
              <a:gd name="T19" fmla="*/ 2147483646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"/>
              <a:gd name="T31" fmla="*/ 0 h 134"/>
              <a:gd name="T32" fmla="*/ 202 w 202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" h="134">
                <a:moveTo>
                  <a:pt x="191" y="134"/>
                </a:moveTo>
                <a:lnTo>
                  <a:pt x="202" y="93"/>
                </a:lnTo>
                <a:lnTo>
                  <a:pt x="202" y="0"/>
                </a:lnTo>
                <a:lnTo>
                  <a:pt x="0" y="0"/>
                </a:lnTo>
                <a:lnTo>
                  <a:pt x="0" y="93"/>
                </a:lnTo>
                <a:lnTo>
                  <a:pt x="10" y="52"/>
                </a:lnTo>
                <a:lnTo>
                  <a:pt x="191" y="134"/>
                </a:lnTo>
                <a:lnTo>
                  <a:pt x="202" y="115"/>
                </a:lnTo>
                <a:lnTo>
                  <a:pt x="202" y="93"/>
                </a:lnTo>
                <a:lnTo>
                  <a:pt x="191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2" name="Freeform 870"/>
          <p:cNvSpPr>
            <a:spLocks/>
          </p:cNvSpPr>
          <p:nvPr/>
        </p:nvSpPr>
        <p:spPr bwMode="auto">
          <a:xfrm>
            <a:off x="2562225" y="4667250"/>
            <a:ext cx="63500" cy="39688"/>
          </a:xfrm>
          <a:custGeom>
            <a:avLst/>
            <a:gdLst>
              <a:gd name="T0" fmla="*/ 2147483646 w 242"/>
              <a:gd name="T1" fmla="*/ 2147483646 h 176"/>
              <a:gd name="T2" fmla="*/ 2147483646 w 242"/>
              <a:gd name="T3" fmla="*/ 2147483646 h 176"/>
              <a:gd name="T4" fmla="*/ 2147483646 w 242"/>
              <a:gd name="T5" fmla="*/ 2147483646 h 176"/>
              <a:gd name="T6" fmla="*/ 2147483646 w 242"/>
              <a:gd name="T7" fmla="*/ 0 h 176"/>
              <a:gd name="T8" fmla="*/ 2147483646 w 242"/>
              <a:gd name="T9" fmla="*/ 2147483646 h 176"/>
              <a:gd name="T10" fmla="*/ 0 w 242"/>
              <a:gd name="T11" fmla="*/ 2147483646 h 176"/>
              <a:gd name="T12" fmla="*/ 2147483646 w 242"/>
              <a:gd name="T13" fmla="*/ 2147483646 h 176"/>
              <a:gd name="T14" fmla="*/ 0 w 242"/>
              <a:gd name="T15" fmla="*/ 2147483646 h 176"/>
              <a:gd name="T16" fmla="*/ 0 w 242"/>
              <a:gd name="T17" fmla="*/ 2147483646 h 176"/>
              <a:gd name="T18" fmla="*/ 2147483646 w 24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6"/>
              <a:gd name="T32" fmla="*/ 242 w 242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6">
                <a:moveTo>
                  <a:pt x="203" y="135"/>
                </a:moveTo>
                <a:lnTo>
                  <a:pt x="191" y="176"/>
                </a:lnTo>
                <a:lnTo>
                  <a:pt x="242" y="82"/>
                </a:lnTo>
                <a:lnTo>
                  <a:pt x="61" y="0"/>
                </a:lnTo>
                <a:lnTo>
                  <a:pt x="10" y="93"/>
                </a:lnTo>
                <a:lnTo>
                  <a:pt x="0" y="135"/>
                </a:lnTo>
                <a:lnTo>
                  <a:pt x="11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3" name="Freeform 871"/>
          <p:cNvSpPr>
            <a:spLocks/>
          </p:cNvSpPr>
          <p:nvPr/>
        </p:nvSpPr>
        <p:spPr bwMode="auto">
          <a:xfrm>
            <a:off x="2562225" y="4697413"/>
            <a:ext cx="52388" cy="30162"/>
          </a:xfrm>
          <a:custGeom>
            <a:avLst/>
            <a:gdLst>
              <a:gd name="T0" fmla="*/ 2147483646 w 203"/>
              <a:gd name="T1" fmla="*/ 2147483646 h 134"/>
              <a:gd name="T2" fmla="*/ 2147483646 w 203"/>
              <a:gd name="T3" fmla="*/ 2147483646 h 134"/>
              <a:gd name="T4" fmla="*/ 2147483646 w 203"/>
              <a:gd name="T5" fmla="*/ 0 h 134"/>
              <a:gd name="T6" fmla="*/ 0 w 203"/>
              <a:gd name="T7" fmla="*/ 0 h 134"/>
              <a:gd name="T8" fmla="*/ 0 w 203"/>
              <a:gd name="T9" fmla="*/ 2147483646 h 134"/>
              <a:gd name="T10" fmla="*/ 2147483646 w 203"/>
              <a:gd name="T11" fmla="*/ 2147483646 h 134"/>
              <a:gd name="T12" fmla="*/ 2147483646 w 203"/>
              <a:gd name="T13" fmla="*/ 2147483646 h 134"/>
              <a:gd name="T14" fmla="*/ 2147483646 w 203"/>
              <a:gd name="T15" fmla="*/ 2147483646 h 134"/>
              <a:gd name="T16" fmla="*/ 2147483646 w 203"/>
              <a:gd name="T17" fmla="*/ 2147483646 h 134"/>
              <a:gd name="T18" fmla="*/ 2147483646 w 203"/>
              <a:gd name="T19" fmla="*/ 2147483646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4"/>
              <a:gd name="T32" fmla="*/ 203 w 203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4">
                <a:moveTo>
                  <a:pt x="191" y="134"/>
                </a:moveTo>
                <a:lnTo>
                  <a:pt x="203" y="92"/>
                </a:lnTo>
                <a:lnTo>
                  <a:pt x="203" y="0"/>
                </a:lnTo>
                <a:lnTo>
                  <a:pt x="0" y="0"/>
                </a:lnTo>
                <a:lnTo>
                  <a:pt x="0" y="92"/>
                </a:lnTo>
                <a:lnTo>
                  <a:pt x="10" y="51"/>
                </a:lnTo>
                <a:lnTo>
                  <a:pt x="191" y="134"/>
                </a:lnTo>
                <a:lnTo>
                  <a:pt x="203" y="114"/>
                </a:lnTo>
                <a:lnTo>
                  <a:pt x="203" y="92"/>
                </a:lnTo>
                <a:lnTo>
                  <a:pt x="191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4" name="Freeform 872"/>
          <p:cNvSpPr>
            <a:spLocks/>
          </p:cNvSpPr>
          <p:nvPr/>
        </p:nvSpPr>
        <p:spPr bwMode="auto">
          <a:xfrm>
            <a:off x="2547938" y="4708525"/>
            <a:ext cx="65087" cy="41275"/>
          </a:xfrm>
          <a:custGeom>
            <a:avLst/>
            <a:gdLst>
              <a:gd name="T0" fmla="*/ 2147483646 w 242"/>
              <a:gd name="T1" fmla="*/ 2147483646 h 176"/>
              <a:gd name="T2" fmla="*/ 2147483646 w 242"/>
              <a:gd name="T3" fmla="*/ 2147483646 h 176"/>
              <a:gd name="T4" fmla="*/ 2147483646 w 242"/>
              <a:gd name="T5" fmla="*/ 2147483646 h 176"/>
              <a:gd name="T6" fmla="*/ 2147483646 w 242"/>
              <a:gd name="T7" fmla="*/ 0 h 176"/>
              <a:gd name="T8" fmla="*/ 2147483646 w 242"/>
              <a:gd name="T9" fmla="*/ 2147483646 h 176"/>
              <a:gd name="T10" fmla="*/ 0 w 242"/>
              <a:gd name="T11" fmla="*/ 2147483646 h 176"/>
              <a:gd name="T12" fmla="*/ 2147483646 w 242"/>
              <a:gd name="T13" fmla="*/ 2147483646 h 176"/>
              <a:gd name="T14" fmla="*/ 0 w 242"/>
              <a:gd name="T15" fmla="*/ 2147483646 h 176"/>
              <a:gd name="T16" fmla="*/ 0 w 242"/>
              <a:gd name="T17" fmla="*/ 2147483646 h 176"/>
              <a:gd name="T18" fmla="*/ 2147483646 w 24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6"/>
              <a:gd name="T32" fmla="*/ 242 w 242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6">
                <a:moveTo>
                  <a:pt x="203" y="135"/>
                </a:moveTo>
                <a:lnTo>
                  <a:pt x="192" y="176"/>
                </a:lnTo>
                <a:lnTo>
                  <a:pt x="242" y="83"/>
                </a:lnTo>
                <a:lnTo>
                  <a:pt x="61" y="0"/>
                </a:lnTo>
                <a:lnTo>
                  <a:pt x="11" y="94"/>
                </a:lnTo>
                <a:lnTo>
                  <a:pt x="0" y="135"/>
                </a:lnTo>
                <a:lnTo>
                  <a:pt x="11" y="94"/>
                </a:lnTo>
                <a:lnTo>
                  <a:pt x="0" y="114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5" name="Freeform 873"/>
          <p:cNvSpPr>
            <a:spLocks/>
          </p:cNvSpPr>
          <p:nvPr/>
        </p:nvSpPr>
        <p:spPr bwMode="auto">
          <a:xfrm>
            <a:off x="2547938" y="4740275"/>
            <a:ext cx="53975" cy="30163"/>
          </a:xfrm>
          <a:custGeom>
            <a:avLst/>
            <a:gdLst>
              <a:gd name="T0" fmla="*/ 2147483646 w 203"/>
              <a:gd name="T1" fmla="*/ 2147483646 h 135"/>
              <a:gd name="T2" fmla="*/ 2147483646 w 203"/>
              <a:gd name="T3" fmla="*/ 2147483646 h 135"/>
              <a:gd name="T4" fmla="*/ 2147483646 w 203"/>
              <a:gd name="T5" fmla="*/ 0 h 135"/>
              <a:gd name="T6" fmla="*/ 0 w 203"/>
              <a:gd name="T7" fmla="*/ 0 h 135"/>
              <a:gd name="T8" fmla="*/ 0 w 203"/>
              <a:gd name="T9" fmla="*/ 2147483646 h 135"/>
              <a:gd name="T10" fmla="*/ 2147483646 w 203"/>
              <a:gd name="T11" fmla="*/ 2147483646 h 135"/>
              <a:gd name="T12" fmla="*/ 2147483646 w 203"/>
              <a:gd name="T13" fmla="*/ 2147483646 h 135"/>
              <a:gd name="T14" fmla="*/ 2147483646 w 203"/>
              <a:gd name="T15" fmla="*/ 2147483646 h 135"/>
              <a:gd name="T16" fmla="*/ 2147483646 w 203"/>
              <a:gd name="T17" fmla="*/ 2147483646 h 135"/>
              <a:gd name="T18" fmla="*/ 2147483646 w 203"/>
              <a:gd name="T19" fmla="*/ 2147483646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5"/>
              <a:gd name="T32" fmla="*/ 203 w 203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5">
                <a:moveTo>
                  <a:pt x="191" y="135"/>
                </a:moveTo>
                <a:lnTo>
                  <a:pt x="203" y="93"/>
                </a:lnTo>
                <a:lnTo>
                  <a:pt x="203" y="0"/>
                </a:lnTo>
                <a:lnTo>
                  <a:pt x="0" y="0"/>
                </a:lnTo>
                <a:lnTo>
                  <a:pt x="0" y="93"/>
                </a:lnTo>
                <a:lnTo>
                  <a:pt x="11" y="52"/>
                </a:lnTo>
                <a:lnTo>
                  <a:pt x="191" y="135"/>
                </a:lnTo>
                <a:lnTo>
                  <a:pt x="203" y="115"/>
                </a:lnTo>
                <a:lnTo>
                  <a:pt x="203" y="93"/>
                </a:lnTo>
                <a:lnTo>
                  <a:pt x="191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6" name="Freeform 874"/>
          <p:cNvSpPr>
            <a:spLocks/>
          </p:cNvSpPr>
          <p:nvPr/>
        </p:nvSpPr>
        <p:spPr bwMode="auto">
          <a:xfrm>
            <a:off x="2535238" y="4751388"/>
            <a:ext cx="63500" cy="39687"/>
          </a:xfrm>
          <a:custGeom>
            <a:avLst/>
            <a:gdLst>
              <a:gd name="T0" fmla="*/ 2147483646 w 241"/>
              <a:gd name="T1" fmla="*/ 2147483646 h 176"/>
              <a:gd name="T2" fmla="*/ 2147483646 w 241"/>
              <a:gd name="T3" fmla="*/ 2147483646 h 176"/>
              <a:gd name="T4" fmla="*/ 2147483646 w 241"/>
              <a:gd name="T5" fmla="*/ 2147483646 h 176"/>
              <a:gd name="T6" fmla="*/ 2147483646 w 241"/>
              <a:gd name="T7" fmla="*/ 0 h 176"/>
              <a:gd name="T8" fmla="*/ 2147483646 w 241"/>
              <a:gd name="T9" fmla="*/ 2147483646 h 176"/>
              <a:gd name="T10" fmla="*/ 0 w 241"/>
              <a:gd name="T11" fmla="*/ 2147483646 h 176"/>
              <a:gd name="T12" fmla="*/ 2147483646 w 241"/>
              <a:gd name="T13" fmla="*/ 2147483646 h 176"/>
              <a:gd name="T14" fmla="*/ 0 w 241"/>
              <a:gd name="T15" fmla="*/ 2147483646 h 176"/>
              <a:gd name="T16" fmla="*/ 0 w 241"/>
              <a:gd name="T17" fmla="*/ 2147483646 h 176"/>
              <a:gd name="T18" fmla="*/ 2147483646 w 241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"/>
              <a:gd name="T31" fmla="*/ 0 h 176"/>
              <a:gd name="T32" fmla="*/ 241 w 241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" h="176">
                <a:moveTo>
                  <a:pt x="202" y="134"/>
                </a:moveTo>
                <a:lnTo>
                  <a:pt x="191" y="176"/>
                </a:lnTo>
                <a:lnTo>
                  <a:pt x="241" y="83"/>
                </a:lnTo>
                <a:lnTo>
                  <a:pt x="61" y="0"/>
                </a:lnTo>
                <a:lnTo>
                  <a:pt x="10" y="94"/>
                </a:lnTo>
                <a:lnTo>
                  <a:pt x="0" y="134"/>
                </a:lnTo>
                <a:lnTo>
                  <a:pt x="10" y="94"/>
                </a:lnTo>
                <a:lnTo>
                  <a:pt x="0" y="112"/>
                </a:lnTo>
                <a:lnTo>
                  <a:pt x="0" y="134"/>
                </a:lnTo>
                <a:lnTo>
                  <a:pt x="202" y="134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7" name="Freeform 875"/>
          <p:cNvSpPr>
            <a:spLocks/>
          </p:cNvSpPr>
          <p:nvPr/>
        </p:nvSpPr>
        <p:spPr bwMode="auto">
          <a:xfrm>
            <a:off x="2535238" y="4781550"/>
            <a:ext cx="52387" cy="31750"/>
          </a:xfrm>
          <a:custGeom>
            <a:avLst/>
            <a:gdLst>
              <a:gd name="T0" fmla="*/ 2147483646 w 202"/>
              <a:gd name="T1" fmla="*/ 2147483646 h 136"/>
              <a:gd name="T2" fmla="*/ 2147483646 w 202"/>
              <a:gd name="T3" fmla="*/ 2147483646 h 136"/>
              <a:gd name="T4" fmla="*/ 2147483646 w 202"/>
              <a:gd name="T5" fmla="*/ 0 h 136"/>
              <a:gd name="T6" fmla="*/ 0 w 202"/>
              <a:gd name="T7" fmla="*/ 0 h 136"/>
              <a:gd name="T8" fmla="*/ 0 w 202"/>
              <a:gd name="T9" fmla="*/ 2147483646 h 136"/>
              <a:gd name="T10" fmla="*/ 2147483646 w 202"/>
              <a:gd name="T11" fmla="*/ 2147483646 h 136"/>
              <a:gd name="T12" fmla="*/ 2147483646 w 202"/>
              <a:gd name="T13" fmla="*/ 2147483646 h 136"/>
              <a:gd name="T14" fmla="*/ 2147483646 w 202"/>
              <a:gd name="T15" fmla="*/ 2147483646 h 136"/>
              <a:gd name="T16" fmla="*/ 2147483646 w 202"/>
              <a:gd name="T17" fmla="*/ 2147483646 h 136"/>
              <a:gd name="T18" fmla="*/ 2147483646 w 202"/>
              <a:gd name="T19" fmla="*/ 2147483646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"/>
              <a:gd name="T31" fmla="*/ 0 h 136"/>
              <a:gd name="T32" fmla="*/ 202 w 202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" h="136">
                <a:moveTo>
                  <a:pt x="191" y="136"/>
                </a:moveTo>
                <a:lnTo>
                  <a:pt x="202" y="94"/>
                </a:lnTo>
                <a:lnTo>
                  <a:pt x="202" y="0"/>
                </a:lnTo>
                <a:lnTo>
                  <a:pt x="0" y="0"/>
                </a:lnTo>
                <a:lnTo>
                  <a:pt x="0" y="94"/>
                </a:lnTo>
                <a:lnTo>
                  <a:pt x="10" y="52"/>
                </a:lnTo>
                <a:lnTo>
                  <a:pt x="191" y="136"/>
                </a:lnTo>
                <a:lnTo>
                  <a:pt x="202" y="116"/>
                </a:lnTo>
                <a:lnTo>
                  <a:pt x="202" y="94"/>
                </a:lnTo>
                <a:lnTo>
                  <a:pt x="191" y="136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8" name="Freeform 876"/>
          <p:cNvSpPr>
            <a:spLocks/>
          </p:cNvSpPr>
          <p:nvPr/>
        </p:nvSpPr>
        <p:spPr bwMode="auto">
          <a:xfrm>
            <a:off x="2520950" y="4794250"/>
            <a:ext cx="65088" cy="39688"/>
          </a:xfrm>
          <a:custGeom>
            <a:avLst/>
            <a:gdLst>
              <a:gd name="T0" fmla="*/ 2147483646 w 242"/>
              <a:gd name="T1" fmla="*/ 2147483646 h 177"/>
              <a:gd name="T2" fmla="*/ 2147483646 w 242"/>
              <a:gd name="T3" fmla="*/ 2147483646 h 177"/>
              <a:gd name="T4" fmla="*/ 2147483646 w 242"/>
              <a:gd name="T5" fmla="*/ 2147483646 h 177"/>
              <a:gd name="T6" fmla="*/ 2147483646 w 242"/>
              <a:gd name="T7" fmla="*/ 0 h 177"/>
              <a:gd name="T8" fmla="*/ 2147483646 w 242"/>
              <a:gd name="T9" fmla="*/ 2147483646 h 177"/>
              <a:gd name="T10" fmla="*/ 0 w 242"/>
              <a:gd name="T11" fmla="*/ 2147483646 h 177"/>
              <a:gd name="T12" fmla="*/ 2147483646 w 242"/>
              <a:gd name="T13" fmla="*/ 2147483646 h 177"/>
              <a:gd name="T14" fmla="*/ 0 w 242"/>
              <a:gd name="T15" fmla="*/ 2147483646 h 177"/>
              <a:gd name="T16" fmla="*/ 0 w 242"/>
              <a:gd name="T17" fmla="*/ 2147483646 h 177"/>
              <a:gd name="T18" fmla="*/ 2147483646 w 242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7"/>
              <a:gd name="T32" fmla="*/ 242 w 242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7">
                <a:moveTo>
                  <a:pt x="203" y="135"/>
                </a:moveTo>
                <a:lnTo>
                  <a:pt x="191" y="177"/>
                </a:lnTo>
                <a:lnTo>
                  <a:pt x="242" y="84"/>
                </a:lnTo>
                <a:lnTo>
                  <a:pt x="61" y="0"/>
                </a:lnTo>
                <a:lnTo>
                  <a:pt x="10" y="93"/>
                </a:lnTo>
                <a:lnTo>
                  <a:pt x="0" y="135"/>
                </a:lnTo>
                <a:lnTo>
                  <a:pt x="11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29" name="Freeform 877"/>
          <p:cNvSpPr>
            <a:spLocks/>
          </p:cNvSpPr>
          <p:nvPr/>
        </p:nvSpPr>
        <p:spPr bwMode="auto">
          <a:xfrm>
            <a:off x="2520950" y="4824413"/>
            <a:ext cx="53975" cy="36512"/>
          </a:xfrm>
          <a:custGeom>
            <a:avLst/>
            <a:gdLst>
              <a:gd name="T0" fmla="*/ 2147483646 w 203"/>
              <a:gd name="T1" fmla="*/ 2147483646 h 160"/>
              <a:gd name="T2" fmla="*/ 2147483646 w 203"/>
              <a:gd name="T3" fmla="*/ 2147483646 h 160"/>
              <a:gd name="T4" fmla="*/ 2147483646 w 203"/>
              <a:gd name="T5" fmla="*/ 0 h 160"/>
              <a:gd name="T6" fmla="*/ 0 w 203"/>
              <a:gd name="T7" fmla="*/ 0 h 160"/>
              <a:gd name="T8" fmla="*/ 0 w 203"/>
              <a:gd name="T9" fmla="*/ 2147483646 h 160"/>
              <a:gd name="T10" fmla="*/ 2147483646 w 203"/>
              <a:gd name="T11" fmla="*/ 2147483646 h 160"/>
              <a:gd name="T12" fmla="*/ 2147483646 w 203"/>
              <a:gd name="T13" fmla="*/ 2147483646 h 160"/>
              <a:gd name="T14" fmla="*/ 2147483646 w 203"/>
              <a:gd name="T15" fmla="*/ 2147483646 h 160"/>
              <a:gd name="T16" fmla="*/ 2147483646 w 203"/>
              <a:gd name="T17" fmla="*/ 2147483646 h 160"/>
              <a:gd name="T18" fmla="*/ 2147483646 w 203"/>
              <a:gd name="T19" fmla="*/ 2147483646 h 1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60"/>
              <a:gd name="T32" fmla="*/ 203 w 203"/>
              <a:gd name="T33" fmla="*/ 160 h 1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60">
                <a:moveTo>
                  <a:pt x="173" y="160"/>
                </a:moveTo>
                <a:lnTo>
                  <a:pt x="203" y="94"/>
                </a:lnTo>
                <a:lnTo>
                  <a:pt x="203" y="0"/>
                </a:lnTo>
                <a:lnTo>
                  <a:pt x="0" y="0"/>
                </a:lnTo>
                <a:lnTo>
                  <a:pt x="0" y="94"/>
                </a:lnTo>
                <a:lnTo>
                  <a:pt x="29" y="27"/>
                </a:lnTo>
                <a:lnTo>
                  <a:pt x="173" y="160"/>
                </a:lnTo>
                <a:lnTo>
                  <a:pt x="203" y="133"/>
                </a:lnTo>
                <a:lnTo>
                  <a:pt x="203" y="94"/>
                </a:lnTo>
                <a:lnTo>
                  <a:pt x="173" y="160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0" name="Freeform 878"/>
          <p:cNvSpPr>
            <a:spLocks/>
          </p:cNvSpPr>
          <p:nvPr/>
        </p:nvSpPr>
        <p:spPr bwMode="auto">
          <a:xfrm>
            <a:off x="2508250" y="4830763"/>
            <a:ext cx="58738" cy="39687"/>
          </a:xfrm>
          <a:custGeom>
            <a:avLst/>
            <a:gdLst>
              <a:gd name="T0" fmla="*/ 2147483646 w 224"/>
              <a:gd name="T1" fmla="*/ 2147483646 h 179"/>
              <a:gd name="T2" fmla="*/ 2147483646 w 224"/>
              <a:gd name="T3" fmla="*/ 2147483646 h 179"/>
              <a:gd name="T4" fmla="*/ 2147483646 w 224"/>
              <a:gd name="T5" fmla="*/ 2147483646 h 179"/>
              <a:gd name="T6" fmla="*/ 2147483646 w 224"/>
              <a:gd name="T7" fmla="*/ 0 h 179"/>
              <a:gd name="T8" fmla="*/ 2147483646 w 224"/>
              <a:gd name="T9" fmla="*/ 2147483646 h 179"/>
              <a:gd name="T10" fmla="*/ 0 w 224"/>
              <a:gd name="T11" fmla="*/ 2147483646 h 179"/>
              <a:gd name="T12" fmla="*/ 2147483646 w 224"/>
              <a:gd name="T13" fmla="*/ 2147483646 h 179"/>
              <a:gd name="T14" fmla="*/ 0 w 224"/>
              <a:gd name="T15" fmla="*/ 2147483646 h 179"/>
              <a:gd name="T16" fmla="*/ 0 w 224"/>
              <a:gd name="T17" fmla="*/ 2147483646 h 179"/>
              <a:gd name="T18" fmla="*/ 2147483646 w 224"/>
              <a:gd name="T19" fmla="*/ 2147483646 h 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4"/>
              <a:gd name="T31" fmla="*/ 0 h 179"/>
              <a:gd name="T32" fmla="*/ 224 w 224"/>
              <a:gd name="T33" fmla="*/ 179 h 1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4" h="179">
                <a:moveTo>
                  <a:pt x="203" y="113"/>
                </a:moveTo>
                <a:lnTo>
                  <a:pt x="173" y="179"/>
                </a:lnTo>
                <a:lnTo>
                  <a:pt x="224" y="133"/>
                </a:lnTo>
                <a:lnTo>
                  <a:pt x="80" y="0"/>
                </a:lnTo>
                <a:lnTo>
                  <a:pt x="29" y="47"/>
                </a:lnTo>
                <a:lnTo>
                  <a:pt x="0" y="113"/>
                </a:lnTo>
                <a:lnTo>
                  <a:pt x="29" y="47"/>
                </a:lnTo>
                <a:lnTo>
                  <a:pt x="0" y="74"/>
                </a:lnTo>
                <a:lnTo>
                  <a:pt x="0" y="113"/>
                </a:lnTo>
                <a:lnTo>
                  <a:pt x="203" y="113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1" name="Freeform 879"/>
          <p:cNvSpPr>
            <a:spLocks/>
          </p:cNvSpPr>
          <p:nvPr/>
        </p:nvSpPr>
        <p:spPr bwMode="auto">
          <a:xfrm>
            <a:off x="2508250" y="4856163"/>
            <a:ext cx="53975" cy="30162"/>
          </a:xfrm>
          <a:custGeom>
            <a:avLst/>
            <a:gdLst>
              <a:gd name="T0" fmla="*/ 2147483646 w 203"/>
              <a:gd name="T1" fmla="*/ 2147483646 h 135"/>
              <a:gd name="T2" fmla="*/ 2147483646 w 203"/>
              <a:gd name="T3" fmla="*/ 2147483646 h 135"/>
              <a:gd name="T4" fmla="*/ 2147483646 w 203"/>
              <a:gd name="T5" fmla="*/ 0 h 135"/>
              <a:gd name="T6" fmla="*/ 0 w 203"/>
              <a:gd name="T7" fmla="*/ 0 h 135"/>
              <a:gd name="T8" fmla="*/ 0 w 203"/>
              <a:gd name="T9" fmla="*/ 2147483646 h 135"/>
              <a:gd name="T10" fmla="*/ 2147483646 w 203"/>
              <a:gd name="T11" fmla="*/ 2147483646 h 135"/>
              <a:gd name="T12" fmla="*/ 2147483646 w 203"/>
              <a:gd name="T13" fmla="*/ 2147483646 h 135"/>
              <a:gd name="T14" fmla="*/ 2147483646 w 203"/>
              <a:gd name="T15" fmla="*/ 2147483646 h 135"/>
              <a:gd name="T16" fmla="*/ 2147483646 w 203"/>
              <a:gd name="T17" fmla="*/ 2147483646 h 135"/>
              <a:gd name="T18" fmla="*/ 2147483646 w 203"/>
              <a:gd name="T19" fmla="*/ 2147483646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5"/>
              <a:gd name="T32" fmla="*/ 203 w 203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5">
                <a:moveTo>
                  <a:pt x="191" y="135"/>
                </a:moveTo>
                <a:lnTo>
                  <a:pt x="203" y="94"/>
                </a:lnTo>
                <a:lnTo>
                  <a:pt x="203" y="0"/>
                </a:lnTo>
                <a:lnTo>
                  <a:pt x="0" y="0"/>
                </a:lnTo>
                <a:lnTo>
                  <a:pt x="0" y="94"/>
                </a:lnTo>
                <a:lnTo>
                  <a:pt x="11" y="52"/>
                </a:lnTo>
                <a:lnTo>
                  <a:pt x="191" y="135"/>
                </a:lnTo>
                <a:lnTo>
                  <a:pt x="203" y="116"/>
                </a:lnTo>
                <a:lnTo>
                  <a:pt x="203" y="94"/>
                </a:lnTo>
                <a:lnTo>
                  <a:pt x="191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2" name="Freeform 880"/>
          <p:cNvSpPr>
            <a:spLocks/>
          </p:cNvSpPr>
          <p:nvPr/>
        </p:nvSpPr>
        <p:spPr bwMode="auto">
          <a:xfrm>
            <a:off x="2493963" y="4867275"/>
            <a:ext cx="65087" cy="41275"/>
          </a:xfrm>
          <a:custGeom>
            <a:avLst/>
            <a:gdLst>
              <a:gd name="T0" fmla="*/ 2147483646 w 241"/>
              <a:gd name="T1" fmla="*/ 2147483646 h 177"/>
              <a:gd name="T2" fmla="*/ 2147483646 w 241"/>
              <a:gd name="T3" fmla="*/ 2147483646 h 177"/>
              <a:gd name="T4" fmla="*/ 2147483646 w 241"/>
              <a:gd name="T5" fmla="*/ 2147483646 h 177"/>
              <a:gd name="T6" fmla="*/ 2147483646 w 241"/>
              <a:gd name="T7" fmla="*/ 0 h 177"/>
              <a:gd name="T8" fmla="*/ 2147483646 w 241"/>
              <a:gd name="T9" fmla="*/ 2147483646 h 177"/>
              <a:gd name="T10" fmla="*/ 0 w 241"/>
              <a:gd name="T11" fmla="*/ 2147483646 h 177"/>
              <a:gd name="T12" fmla="*/ 2147483646 w 241"/>
              <a:gd name="T13" fmla="*/ 2147483646 h 177"/>
              <a:gd name="T14" fmla="*/ 0 w 241"/>
              <a:gd name="T15" fmla="*/ 2147483646 h 177"/>
              <a:gd name="T16" fmla="*/ 0 w 241"/>
              <a:gd name="T17" fmla="*/ 2147483646 h 177"/>
              <a:gd name="T18" fmla="*/ 2147483646 w 241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"/>
              <a:gd name="T31" fmla="*/ 0 h 177"/>
              <a:gd name="T32" fmla="*/ 241 w 241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" h="177">
                <a:moveTo>
                  <a:pt x="202" y="135"/>
                </a:moveTo>
                <a:lnTo>
                  <a:pt x="191" y="177"/>
                </a:lnTo>
                <a:lnTo>
                  <a:pt x="241" y="83"/>
                </a:lnTo>
                <a:lnTo>
                  <a:pt x="61" y="0"/>
                </a:lnTo>
                <a:lnTo>
                  <a:pt x="10" y="93"/>
                </a:lnTo>
                <a:lnTo>
                  <a:pt x="0" y="135"/>
                </a:lnTo>
                <a:lnTo>
                  <a:pt x="10" y="93"/>
                </a:lnTo>
                <a:lnTo>
                  <a:pt x="0" y="113"/>
                </a:lnTo>
                <a:lnTo>
                  <a:pt x="0" y="135"/>
                </a:lnTo>
                <a:lnTo>
                  <a:pt x="202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3" name="Freeform 881"/>
          <p:cNvSpPr>
            <a:spLocks/>
          </p:cNvSpPr>
          <p:nvPr/>
        </p:nvSpPr>
        <p:spPr bwMode="auto">
          <a:xfrm>
            <a:off x="2493963" y="4899025"/>
            <a:ext cx="53975" cy="19050"/>
          </a:xfrm>
          <a:custGeom>
            <a:avLst/>
            <a:gdLst>
              <a:gd name="T0" fmla="*/ 2147483646 w 202"/>
              <a:gd name="T1" fmla="*/ 2147483646 h 88"/>
              <a:gd name="T2" fmla="*/ 2147483646 w 202"/>
              <a:gd name="T3" fmla="*/ 2147483646 h 88"/>
              <a:gd name="T4" fmla="*/ 2147483646 w 202"/>
              <a:gd name="T5" fmla="*/ 0 h 88"/>
              <a:gd name="T6" fmla="*/ 0 w 202"/>
              <a:gd name="T7" fmla="*/ 0 h 88"/>
              <a:gd name="T8" fmla="*/ 0 w 202"/>
              <a:gd name="T9" fmla="*/ 2147483646 h 88"/>
              <a:gd name="T10" fmla="*/ 2147483646 w 202"/>
              <a:gd name="T11" fmla="*/ 2147483646 h 88"/>
              <a:gd name="T12" fmla="*/ 2147483646 w 202"/>
              <a:gd name="T13" fmla="*/ 2147483646 h 88"/>
              <a:gd name="T14" fmla="*/ 2147483646 w 202"/>
              <a:gd name="T15" fmla="*/ 2147483646 h 88"/>
              <a:gd name="T16" fmla="*/ 2147483646 w 202"/>
              <a:gd name="T17" fmla="*/ 2147483646 h 88"/>
              <a:gd name="T18" fmla="*/ 2147483646 w 202"/>
              <a:gd name="T19" fmla="*/ 2147483646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"/>
              <a:gd name="T31" fmla="*/ 0 h 88"/>
              <a:gd name="T32" fmla="*/ 202 w 202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" h="88">
                <a:moveTo>
                  <a:pt x="191" y="88"/>
                </a:moveTo>
                <a:lnTo>
                  <a:pt x="202" y="47"/>
                </a:lnTo>
                <a:lnTo>
                  <a:pt x="202" y="0"/>
                </a:lnTo>
                <a:lnTo>
                  <a:pt x="0" y="0"/>
                </a:lnTo>
                <a:lnTo>
                  <a:pt x="0" y="47"/>
                </a:lnTo>
                <a:lnTo>
                  <a:pt x="10" y="5"/>
                </a:lnTo>
                <a:lnTo>
                  <a:pt x="191" y="88"/>
                </a:lnTo>
                <a:lnTo>
                  <a:pt x="202" y="69"/>
                </a:lnTo>
                <a:lnTo>
                  <a:pt x="202" y="47"/>
                </a:lnTo>
                <a:lnTo>
                  <a:pt x="191" y="88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4" name="Freeform 882"/>
          <p:cNvSpPr>
            <a:spLocks/>
          </p:cNvSpPr>
          <p:nvPr/>
        </p:nvSpPr>
        <p:spPr bwMode="auto">
          <a:xfrm>
            <a:off x="2481263" y="4899025"/>
            <a:ext cx="63500" cy="41275"/>
          </a:xfrm>
          <a:custGeom>
            <a:avLst/>
            <a:gdLst>
              <a:gd name="T0" fmla="*/ 2147483646 w 242"/>
              <a:gd name="T1" fmla="*/ 2147483646 h 177"/>
              <a:gd name="T2" fmla="*/ 2147483646 w 242"/>
              <a:gd name="T3" fmla="*/ 2147483646 h 177"/>
              <a:gd name="T4" fmla="*/ 2147483646 w 242"/>
              <a:gd name="T5" fmla="*/ 2147483646 h 177"/>
              <a:gd name="T6" fmla="*/ 2147483646 w 242"/>
              <a:gd name="T7" fmla="*/ 0 h 177"/>
              <a:gd name="T8" fmla="*/ 2147483646 w 242"/>
              <a:gd name="T9" fmla="*/ 2147483646 h 177"/>
              <a:gd name="T10" fmla="*/ 0 w 242"/>
              <a:gd name="T11" fmla="*/ 2147483646 h 177"/>
              <a:gd name="T12" fmla="*/ 2147483646 w 242"/>
              <a:gd name="T13" fmla="*/ 2147483646 h 177"/>
              <a:gd name="T14" fmla="*/ 0 w 242"/>
              <a:gd name="T15" fmla="*/ 2147483646 h 177"/>
              <a:gd name="T16" fmla="*/ 0 w 242"/>
              <a:gd name="T17" fmla="*/ 2147483646 h 177"/>
              <a:gd name="T18" fmla="*/ 2147483646 w 242"/>
              <a:gd name="T19" fmla="*/ 2147483646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7"/>
              <a:gd name="T32" fmla="*/ 242 w 242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7">
                <a:moveTo>
                  <a:pt x="203" y="135"/>
                </a:moveTo>
                <a:lnTo>
                  <a:pt x="191" y="177"/>
                </a:lnTo>
                <a:lnTo>
                  <a:pt x="242" y="83"/>
                </a:lnTo>
                <a:lnTo>
                  <a:pt x="61" y="0"/>
                </a:lnTo>
                <a:lnTo>
                  <a:pt x="10" y="93"/>
                </a:lnTo>
                <a:lnTo>
                  <a:pt x="0" y="135"/>
                </a:lnTo>
                <a:lnTo>
                  <a:pt x="11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5" name="Freeform 883"/>
          <p:cNvSpPr>
            <a:spLocks/>
          </p:cNvSpPr>
          <p:nvPr/>
        </p:nvSpPr>
        <p:spPr bwMode="auto">
          <a:xfrm>
            <a:off x="2481263" y="4930775"/>
            <a:ext cx="53975" cy="19050"/>
          </a:xfrm>
          <a:custGeom>
            <a:avLst/>
            <a:gdLst>
              <a:gd name="T0" fmla="*/ 2147483646 w 203"/>
              <a:gd name="T1" fmla="*/ 2147483646 h 89"/>
              <a:gd name="T2" fmla="*/ 2147483646 w 203"/>
              <a:gd name="T3" fmla="*/ 2147483646 h 89"/>
              <a:gd name="T4" fmla="*/ 2147483646 w 203"/>
              <a:gd name="T5" fmla="*/ 0 h 89"/>
              <a:gd name="T6" fmla="*/ 0 w 203"/>
              <a:gd name="T7" fmla="*/ 0 h 89"/>
              <a:gd name="T8" fmla="*/ 0 w 203"/>
              <a:gd name="T9" fmla="*/ 2147483646 h 89"/>
              <a:gd name="T10" fmla="*/ 2147483646 w 203"/>
              <a:gd name="T11" fmla="*/ 2147483646 h 89"/>
              <a:gd name="T12" fmla="*/ 2147483646 w 203"/>
              <a:gd name="T13" fmla="*/ 2147483646 h 89"/>
              <a:gd name="T14" fmla="*/ 2147483646 w 203"/>
              <a:gd name="T15" fmla="*/ 2147483646 h 89"/>
              <a:gd name="T16" fmla="*/ 2147483646 w 203"/>
              <a:gd name="T17" fmla="*/ 2147483646 h 89"/>
              <a:gd name="T18" fmla="*/ 2147483646 w 203"/>
              <a:gd name="T19" fmla="*/ 2147483646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89"/>
              <a:gd name="T32" fmla="*/ 203 w 203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89">
                <a:moveTo>
                  <a:pt x="191" y="89"/>
                </a:moveTo>
                <a:lnTo>
                  <a:pt x="203" y="47"/>
                </a:lnTo>
                <a:lnTo>
                  <a:pt x="203" y="0"/>
                </a:lnTo>
                <a:lnTo>
                  <a:pt x="0" y="0"/>
                </a:lnTo>
                <a:lnTo>
                  <a:pt x="0" y="47"/>
                </a:lnTo>
                <a:lnTo>
                  <a:pt x="10" y="5"/>
                </a:lnTo>
                <a:lnTo>
                  <a:pt x="191" y="89"/>
                </a:lnTo>
                <a:lnTo>
                  <a:pt x="203" y="69"/>
                </a:lnTo>
                <a:lnTo>
                  <a:pt x="203" y="47"/>
                </a:lnTo>
                <a:lnTo>
                  <a:pt x="191" y="89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6" name="Freeform 884"/>
          <p:cNvSpPr>
            <a:spLocks/>
          </p:cNvSpPr>
          <p:nvPr/>
        </p:nvSpPr>
        <p:spPr bwMode="auto">
          <a:xfrm>
            <a:off x="2466975" y="4930775"/>
            <a:ext cx="65088" cy="41275"/>
          </a:xfrm>
          <a:custGeom>
            <a:avLst/>
            <a:gdLst>
              <a:gd name="T0" fmla="*/ 2147483646 w 242"/>
              <a:gd name="T1" fmla="*/ 2147483646 h 176"/>
              <a:gd name="T2" fmla="*/ 2147483646 w 242"/>
              <a:gd name="T3" fmla="*/ 2147483646 h 176"/>
              <a:gd name="T4" fmla="*/ 2147483646 w 242"/>
              <a:gd name="T5" fmla="*/ 2147483646 h 176"/>
              <a:gd name="T6" fmla="*/ 2147483646 w 242"/>
              <a:gd name="T7" fmla="*/ 0 h 176"/>
              <a:gd name="T8" fmla="*/ 2147483646 w 242"/>
              <a:gd name="T9" fmla="*/ 2147483646 h 176"/>
              <a:gd name="T10" fmla="*/ 0 w 242"/>
              <a:gd name="T11" fmla="*/ 2147483646 h 176"/>
              <a:gd name="T12" fmla="*/ 2147483646 w 242"/>
              <a:gd name="T13" fmla="*/ 2147483646 h 176"/>
              <a:gd name="T14" fmla="*/ 0 w 242"/>
              <a:gd name="T15" fmla="*/ 2147483646 h 176"/>
              <a:gd name="T16" fmla="*/ 0 w 242"/>
              <a:gd name="T17" fmla="*/ 2147483646 h 176"/>
              <a:gd name="T18" fmla="*/ 2147483646 w 24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"/>
              <a:gd name="T31" fmla="*/ 0 h 176"/>
              <a:gd name="T32" fmla="*/ 242 w 242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" h="176">
                <a:moveTo>
                  <a:pt x="203" y="135"/>
                </a:moveTo>
                <a:lnTo>
                  <a:pt x="193" y="176"/>
                </a:lnTo>
                <a:lnTo>
                  <a:pt x="242" y="84"/>
                </a:lnTo>
                <a:lnTo>
                  <a:pt x="61" y="0"/>
                </a:lnTo>
                <a:lnTo>
                  <a:pt x="11" y="93"/>
                </a:lnTo>
                <a:lnTo>
                  <a:pt x="0" y="135"/>
                </a:lnTo>
                <a:lnTo>
                  <a:pt x="11" y="93"/>
                </a:lnTo>
                <a:lnTo>
                  <a:pt x="0" y="113"/>
                </a:lnTo>
                <a:lnTo>
                  <a:pt x="0" y="135"/>
                </a:lnTo>
                <a:lnTo>
                  <a:pt x="203" y="135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7" name="Freeform 885"/>
          <p:cNvSpPr>
            <a:spLocks/>
          </p:cNvSpPr>
          <p:nvPr/>
        </p:nvSpPr>
        <p:spPr bwMode="auto">
          <a:xfrm>
            <a:off x="2466975" y="4957763"/>
            <a:ext cx="53975" cy="30162"/>
          </a:xfrm>
          <a:custGeom>
            <a:avLst/>
            <a:gdLst>
              <a:gd name="T0" fmla="*/ 2147483646 w 203"/>
              <a:gd name="T1" fmla="*/ 2147483646 h 131"/>
              <a:gd name="T2" fmla="*/ 2147483646 w 203"/>
              <a:gd name="T3" fmla="*/ 2147483646 h 131"/>
              <a:gd name="T4" fmla="*/ 2147483646 w 203"/>
              <a:gd name="T5" fmla="*/ 2147483646 h 131"/>
              <a:gd name="T6" fmla="*/ 0 w 203"/>
              <a:gd name="T7" fmla="*/ 2147483646 h 131"/>
              <a:gd name="T8" fmla="*/ 0 w 203"/>
              <a:gd name="T9" fmla="*/ 2147483646 h 131"/>
              <a:gd name="T10" fmla="*/ 2147483646 w 203"/>
              <a:gd name="T11" fmla="*/ 0 h 131"/>
              <a:gd name="T12" fmla="*/ 2147483646 w 203"/>
              <a:gd name="T13" fmla="*/ 2147483646 h 131"/>
              <a:gd name="T14" fmla="*/ 2147483646 w 203"/>
              <a:gd name="T15" fmla="*/ 2147483646 h 131"/>
              <a:gd name="T16" fmla="*/ 2147483646 w 203"/>
              <a:gd name="T17" fmla="*/ 2147483646 h 131"/>
              <a:gd name="T18" fmla="*/ 2147483646 w 203"/>
              <a:gd name="T19" fmla="*/ 2147483646 h 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1"/>
              <a:gd name="T32" fmla="*/ 203 w 203"/>
              <a:gd name="T33" fmla="*/ 131 h 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1">
                <a:moveTo>
                  <a:pt x="173" y="131"/>
                </a:moveTo>
                <a:lnTo>
                  <a:pt x="203" y="66"/>
                </a:lnTo>
                <a:lnTo>
                  <a:pt x="203" y="19"/>
                </a:lnTo>
                <a:lnTo>
                  <a:pt x="0" y="19"/>
                </a:lnTo>
                <a:lnTo>
                  <a:pt x="0" y="66"/>
                </a:lnTo>
                <a:lnTo>
                  <a:pt x="29" y="0"/>
                </a:lnTo>
                <a:lnTo>
                  <a:pt x="173" y="131"/>
                </a:lnTo>
                <a:lnTo>
                  <a:pt x="203" y="104"/>
                </a:lnTo>
                <a:lnTo>
                  <a:pt x="203" y="66"/>
                </a:lnTo>
                <a:lnTo>
                  <a:pt x="173" y="131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8" name="Freeform 886"/>
          <p:cNvSpPr>
            <a:spLocks/>
          </p:cNvSpPr>
          <p:nvPr/>
        </p:nvSpPr>
        <p:spPr bwMode="auto">
          <a:xfrm>
            <a:off x="2454275" y="4957763"/>
            <a:ext cx="58738" cy="39687"/>
          </a:xfrm>
          <a:custGeom>
            <a:avLst/>
            <a:gdLst>
              <a:gd name="T0" fmla="*/ 2147483646 w 224"/>
              <a:gd name="T1" fmla="*/ 2147483646 h 178"/>
              <a:gd name="T2" fmla="*/ 2147483646 w 224"/>
              <a:gd name="T3" fmla="*/ 2147483646 h 178"/>
              <a:gd name="T4" fmla="*/ 2147483646 w 224"/>
              <a:gd name="T5" fmla="*/ 2147483646 h 178"/>
              <a:gd name="T6" fmla="*/ 2147483646 w 224"/>
              <a:gd name="T7" fmla="*/ 0 h 178"/>
              <a:gd name="T8" fmla="*/ 2147483646 w 224"/>
              <a:gd name="T9" fmla="*/ 2147483646 h 178"/>
              <a:gd name="T10" fmla="*/ 0 w 224"/>
              <a:gd name="T11" fmla="*/ 2147483646 h 178"/>
              <a:gd name="T12" fmla="*/ 2147483646 w 224"/>
              <a:gd name="T13" fmla="*/ 2147483646 h 178"/>
              <a:gd name="T14" fmla="*/ 0 w 224"/>
              <a:gd name="T15" fmla="*/ 2147483646 h 178"/>
              <a:gd name="T16" fmla="*/ 0 w 224"/>
              <a:gd name="T17" fmla="*/ 2147483646 h 178"/>
              <a:gd name="T18" fmla="*/ 2147483646 w 224"/>
              <a:gd name="T19" fmla="*/ 2147483646 h 1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4"/>
              <a:gd name="T31" fmla="*/ 0 h 178"/>
              <a:gd name="T32" fmla="*/ 224 w 224"/>
              <a:gd name="T33" fmla="*/ 178 h 1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4" h="178">
                <a:moveTo>
                  <a:pt x="203" y="113"/>
                </a:moveTo>
                <a:lnTo>
                  <a:pt x="173" y="178"/>
                </a:lnTo>
                <a:lnTo>
                  <a:pt x="224" y="131"/>
                </a:lnTo>
                <a:lnTo>
                  <a:pt x="80" y="0"/>
                </a:lnTo>
                <a:lnTo>
                  <a:pt x="30" y="46"/>
                </a:lnTo>
                <a:lnTo>
                  <a:pt x="0" y="113"/>
                </a:lnTo>
                <a:lnTo>
                  <a:pt x="30" y="46"/>
                </a:lnTo>
                <a:lnTo>
                  <a:pt x="0" y="74"/>
                </a:lnTo>
                <a:lnTo>
                  <a:pt x="0" y="113"/>
                </a:lnTo>
                <a:lnTo>
                  <a:pt x="203" y="113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39" name="Freeform 887"/>
          <p:cNvSpPr>
            <a:spLocks/>
          </p:cNvSpPr>
          <p:nvPr/>
        </p:nvSpPr>
        <p:spPr bwMode="auto">
          <a:xfrm>
            <a:off x="2454275" y="4983163"/>
            <a:ext cx="53975" cy="20637"/>
          </a:xfrm>
          <a:custGeom>
            <a:avLst/>
            <a:gdLst>
              <a:gd name="T0" fmla="*/ 2147483646 w 203"/>
              <a:gd name="T1" fmla="*/ 2147483646 h 87"/>
              <a:gd name="T2" fmla="*/ 2147483646 w 203"/>
              <a:gd name="T3" fmla="*/ 2147483646 h 87"/>
              <a:gd name="T4" fmla="*/ 2147483646 w 203"/>
              <a:gd name="T5" fmla="*/ 0 h 87"/>
              <a:gd name="T6" fmla="*/ 0 w 203"/>
              <a:gd name="T7" fmla="*/ 0 h 87"/>
              <a:gd name="T8" fmla="*/ 0 w 203"/>
              <a:gd name="T9" fmla="*/ 2147483646 h 87"/>
              <a:gd name="T10" fmla="*/ 2147483646 w 203"/>
              <a:gd name="T11" fmla="*/ 2147483646 h 87"/>
              <a:gd name="T12" fmla="*/ 2147483646 w 203"/>
              <a:gd name="T13" fmla="*/ 2147483646 h 87"/>
              <a:gd name="T14" fmla="*/ 2147483646 w 203"/>
              <a:gd name="T15" fmla="*/ 2147483646 h 87"/>
              <a:gd name="T16" fmla="*/ 2147483646 w 203"/>
              <a:gd name="T17" fmla="*/ 2147483646 h 87"/>
              <a:gd name="T18" fmla="*/ 2147483646 w 203"/>
              <a:gd name="T19" fmla="*/ 2147483646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87"/>
              <a:gd name="T32" fmla="*/ 203 w 203"/>
              <a:gd name="T33" fmla="*/ 87 h 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87">
                <a:moveTo>
                  <a:pt x="193" y="87"/>
                </a:moveTo>
                <a:lnTo>
                  <a:pt x="203" y="46"/>
                </a:lnTo>
                <a:lnTo>
                  <a:pt x="203" y="0"/>
                </a:lnTo>
                <a:lnTo>
                  <a:pt x="0" y="0"/>
                </a:lnTo>
                <a:lnTo>
                  <a:pt x="0" y="46"/>
                </a:lnTo>
                <a:lnTo>
                  <a:pt x="11" y="4"/>
                </a:lnTo>
                <a:lnTo>
                  <a:pt x="191" y="87"/>
                </a:lnTo>
                <a:lnTo>
                  <a:pt x="203" y="68"/>
                </a:lnTo>
                <a:lnTo>
                  <a:pt x="203" y="46"/>
                </a:lnTo>
                <a:lnTo>
                  <a:pt x="193" y="87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0" name="Freeform 888"/>
          <p:cNvSpPr>
            <a:spLocks/>
          </p:cNvSpPr>
          <p:nvPr/>
        </p:nvSpPr>
        <p:spPr bwMode="auto">
          <a:xfrm>
            <a:off x="2441575" y="4984750"/>
            <a:ext cx="63500" cy="39688"/>
          </a:xfrm>
          <a:custGeom>
            <a:avLst/>
            <a:gdLst>
              <a:gd name="T0" fmla="*/ 2147483646 w 243"/>
              <a:gd name="T1" fmla="*/ 2147483646 h 176"/>
              <a:gd name="T2" fmla="*/ 2147483646 w 243"/>
              <a:gd name="T3" fmla="*/ 2147483646 h 176"/>
              <a:gd name="T4" fmla="*/ 2147483646 w 243"/>
              <a:gd name="T5" fmla="*/ 2147483646 h 176"/>
              <a:gd name="T6" fmla="*/ 2147483646 w 243"/>
              <a:gd name="T7" fmla="*/ 0 h 176"/>
              <a:gd name="T8" fmla="*/ 2147483646 w 243"/>
              <a:gd name="T9" fmla="*/ 2147483646 h 176"/>
              <a:gd name="T10" fmla="*/ 0 w 243"/>
              <a:gd name="T11" fmla="*/ 2147483646 h 176"/>
              <a:gd name="T12" fmla="*/ 2147483646 w 243"/>
              <a:gd name="T13" fmla="*/ 2147483646 h 176"/>
              <a:gd name="T14" fmla="*/ 0 w 243"/>
              <a:gd name="T15" fmla="*/ 2147483646 h 176"/>
              <a:gd name="T16" fmla="*/ 0 w 243"/>
              <a:gd name="T17" fmla="*/ 2147483646 h 176"/>
              <a:gd name="T18" fmla="*/ 2147483646 w 243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76"/>
              <a:gd name="T32" fmla="*/ 243 w 243"/>
              <a:gd name="T33" fmla="*/ 176 h 1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76">
                <a:moveTo>
                  <a:pt x="203" y="136"/>
                </a:moveTo>
                <a:lnTo>
                  <a:pt x="191" y="176"/>
                </a:lnTo>
                <a:lnTo>
                  <a:pt x="243" y="83"/>
                </a:lnTo>
                <a:lnTo>
                  <a:pt x="61" y="0"/>
                </a:lnTo>
                <a:lnTo>
                  <a:pt x="10" y="94"/>
                </a:lnTo>
                <a:lnTo>
                  <a:pt x="0" y="136"/>
                </a:lnTo>
                <a:lnTo>
                  <a:pt x="11" y="94"/>
                </a:lnTo>
                <a:lnTo>
                  <a:pt x="0" y="114"/>
                </a:lnTo>
                <a:lnTo>
                  <a:pt x="0" y="136"/>
                </a:lnTo>
                <a:lnTo>
                  <a:pt x="203" y="136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1" name="Freeform 889"/>
          <p:cNvSpPr>
            <a:spLocks/>
          </p:cNvSpPr>
          <p:nvPr/>
        </p:nvSpPr>
        <p:spPr bwMode="auto">
          <a:xfrm>
            <a:off x="2441575" y="5010150"/>
            <a:ext cx="52388" cy="30163"/>
          </a:xfrm>
          <a:custGeom>
            <a:avLst/>
            <a:gdLst>
              <a:gd name="T0" fmla="*/ 2147483646 w 203"/>
              <a:gd name="T1" fmla="*/ 2147483646 h 131"/>
              <a:gd name="T2" fmla="*/ 2147483646 w 203"/>
              <a:gd name="T3" fmla="*/ 2147483646 h 131"/>
              <a:gd name="T4" fmla="*/ 2147483646 w 203"/>
              <a:gd name="T5" fmla="*/ 2147483646 h 131"/>
              <a:gd name="T6" fmla="*/ 0 w 203"/>
              <a:gd name="T7" fmla="*/ 2147483646 h 131"/>
              <a:gd name="T8" fmla="*/ 0 w 203"/>
              <a:gd name="T9" fmla="*/ 2147483646 h 131"/>
              <a:gd name="T10" fmla="*/ 2147483646 w 203"/>
              <a:gd name="T11" fmla="*/ 0 h 131"/>
              <a:gd name="T12" fmla="*/ 2147483646 w 203"/>
              <a:gd name="T13" fmla="*/ 2147483646 h 131"/>
              <a:gd name="T14" fmla="*/ 2147483646 w 203"/>
              <a:gd name="T15" fmla="*/ 2147483646 h 131"/>
              <a:gd name="T16" fmla="*/ 2147483646 w 203"/>
              <a:gd name="T17" fmla="*/ 2147483646 h 131"/>
              <a:gd name="T18" fmla="*/ 2147483646 w 203"/>
              <a:gd name="T19" fmla="*/ 2147483646 h 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1"/>
              <a:gd name="T32" fmla="*/ 203 w 203"/>
              <a:gd name="T33" fmla="*/ 131 h 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1">
                <a:moveTo>
                  <a:pt x="172" y="131"/>
                </a:moveTo>
                <a:lnTo>
                  <a:pt x="203" y="65"/>
                </a:lnTo>
                <a:lnTo>
                  <a:pt x="203" y="20"/>
                </a:lnTo>
                <a:lnTo>
                  <a:pt x="0" y="20"/>
                </a:lnTo>
                <a:lnTo>
                  <a:pt x="0" y="65"/>
                </a:lnTo>
                <a:lnTo>
                  <a:pt x="29" y="0"/>
                </a:lnTo>
                <a:lnTo>
                  <a:pt x="172" y="131"/>
                </a:lnTo>
                <a:lnTo>
                  <a:pt x="203" y="104"/>
                </a:lnTo>
                <a:lnTo>
                  <a:pt x="203" y="65"/>
                </a:lnTo>
                <a:lnTo>
                  <a:pt x="172" y="131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2" name="Freeform 890"/>
          <p:cNvSpPr>
            <a:spLocks/>
          </p:cNvSpPr>
          <p:nvPr/>
        </p:nvSpPr>
        <p:spPr bwMode="auto">
          <a:xfrm>
            <a:off x="2427288" y="5010150"/>
            <a:ext cx="58737" cy="41275"/>
          </a:xfrm>
          <a:custGeom>
            <a:avLst/>
            <a:gdLst>
              <a:gd name="T0" fmla="*/ 2147483646 w 223"/>
              <a:gd name="T1" fmla="*/ 2147483646 h 178"/>
              <a:gd name="T2" fmla="*/ 2147483646 w 223"/>
              <a:gd name="T3" fmla="*/ 2147483646 h 178"/>
              <a:gd name="T4" fmla="*/ 2147483646 w 223"/>
              <a:gd name="T5" fmla="*/ 2147483646 h 178"/>
              <a:gd name="T6" fmla="*/ 2147483646 w 223"/>
              <a:gd name="T7" fmla="*/ 0 h 178"/>
              <a:gd name="T8" fmla="*/ 2147483646 w 223"/>
              <a:gd name="T9" fmla="*/ 2147483646 h 178"/>
              <a:gd name="T10" fmla="*/ 0 w 223"/>
              <a:gd name="T11" fmla="*/ 2147483646 h 178"/>
              <a:gd name="T12" fmla="*/ 2147483646 w 223"/>
              <a:gd name="T13" fmla="*/ 2147483646 h 178"/>
              <a:gd name="T14" fmla="*/ 0 w 223"/>
              <a:gd name="T15" fmla="*/ 2147483646 h 178"/>
              <a:gd name="T16" fmla="*/ 0 w 223"/>
              <a:gd name="T17" fmla="*/ 2147483646 h 178"/>
              <a:gd name="T18" fmla="*/ 2147483646 w 223"/>
              <a:gd name="T19" fmla="*/ 2147483646 h 1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3"/>
              <a:gd name="T31" fmla="*/ 0 h 178"/>
              <a:gd name="T32" fmla="*/ 223 w 223"/>
              <a:gd name="T33" fmla="*/ 178 h 1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3" h="178">
                <a:moveTo>
                  <a:pt x="203" y="112"/>
                </a:moveTo>
                <a:lnTo>
                  <a:pt x="173" y="178"/>
                </a:lnTo>
                <a:lnTo>
                  <a:pt x="223" y="131"/>
                </a:lnTo>
                <a:lnTo>
                  <a:pt x="80" y="0"/>
                </a:lnTo>
                <a:lnTo>
                  <a:pt x="29" y="47"/>
                </a:lnTo>
                <a:lnTo>
                  <a:pt x="0" y="112"/>
                </a:lnTo>
                <a:lnTo>
                  <a:pt x="29" y="47"/>
                </a:lnTo>
                <a:lnTo>
                  <a:pt x="0" y="74"/>
                </a:lnTo>
                <a:lnTo>
                  <a:pt x="0" y="112"/>
                </a:lnTo>
                <a:lnTo>
                  <a:pt x="203" y="112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3" name="Freeform 891"/>
          <p:cNvSpPr>
            <a:spLocks/>
          </p:cNvSpPr>
          <p:nvPr/>
        </p:nvSpPr>
        <p:spPr bwMode="auto">
          <a:xfrm>
            <a:off x="2427288" y="5032375"/>
            <a:ext cx="53975" cy="28575"/>
          </a:xfrm>
          <a:custGeom>
            <a:avLst/>
            <a:gdLst>
              <a:gd name="T0" fmla="*/ 2147483646 w 203"/>
              <a:gd name="T1" fmla="*/ 2147483646 h 132"/>
              <a:gd name="T2" fmla="*/ 2147483646 w 203"/>
              <a:gd name="T3" fmla="*/ 2147483646 h 132"/>
              <a:gd name="T4" fmla="*/ 2147483646 w 203"/>
              <a:gd name="T5" fmla="*/ 2147483646 h 132"/>
              <a:gd name="T6" fmla="*/ 0 w 203"/>
              <a:gd name="T7" fmla="*/ 2147483646 h 132"/>
              <a:gd name="T8" fmla="*/ 0 w 203"/>
              <a:gd name="T9" fmla="*/ 2147483646 h 132"/>
              <a:gd name="T10" fmla="*/ 2147483646 w 203"/>
              <a:gd name="T11" fmla="*/ 0 h 132"/>
              <a:gd name="T12" fmla="*/ 2147483646 w 203"/>
              <a:gd name="T13" fmla="*/ 2147483646 h 132"/>
              <a:gd name="T14" fmla="*/ 2147483646 w 203"/>
              <a:gd name="T15" fmla="*/ 2147483646 h 132"/>
              <a:gd name="T16" fmla="*/ 2147483646 w 203"/>
              <a:gd name="T17" fmla="*/ 2147483646 h 132"/>
              <a:gd name="T18" fmla="*/ 2147483646 w 203"/>
              <a:gd name="T19" fmla="*/ 2147483646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132"/>
              <a:gd name="T32" fmla="*/ 203 w 203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132">
                <a:moveTo>
                  <a:pt x="173" y="132"/>
                </a:moveTo>
                <a:lnTo>
                  <a:pt x="203" y="66"/>
                </a:lnTo>
                <a:lnTo>
                  <a:pt x="203" y="19"/>
                </a:lnTo>
                <a:lnTo>
                  <a:pt x="0" y="19"/>
                </a:lnTo>
                <a:lnTo>
                  <a:pt x="0" y="66"/>
                </a:lnTo>
                <a:lnTo>
                  <a:pt x="29" y="0"/>
                </a:lnTo>
                <a:lnTo>
                  <a:pt x="173" y="132"/>
                </a:lnTo>
                <a:lnTo>
                  <a:pt x="203" y="105"/>
                </a:lnTo>
                <a:lnTo>
                  <a:pt x="203" y="66"/>
                </a:lnTo>
                <a:lnTo>
                  <a:pt x="173" y="132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4" name="Freeform 892"/>
          <p:cNvSpPr>
            <a:spLocks/>
          </p:cNvSpPr>
          <p:nvPr/>
        </p:nvSpPr>
        <p:spPr bwMode="auto">
          <a:xfrm>
            <a:off x="2422525" y="5032375"/>
            <a:ext cx="50800" cy="39688"/>
          </a:xfrm>
          <a:custGeom>
            <a:avLst/>
            <a:gdLst>
              <a:gd name="T0" fmla="*/ 2147483646 w 194"/>
              <a:gd name="T1" fmla="*/ 2147483646 h 179"/>
              <a:gd name="T2" fmla="*/ 2147483646 w 194"/>
              <a:gd name="T3" fmla="*/ 2147483646 h 179"/>
              <a:gd name="T4" fmla="*/ 2147483646 w 194"/>
              <a:gd name="T5" fmla="*/ 2147483646 h 179"/>
              <a:gd name="T6" fmla="*/ 2147483646 w 194"/>
              <a:gd name="T7" fmla="*/ 0 h 179"/>
              <a:gd name="T8" fmla="*/ 0 w 194"/>
              <a:gd name="T9" fmla="*/ 2147483646 h 179"/>
              <a:gd name="T10" fmla="*/ 0 w 194"/>
              <a:gd name="T11" fmla="*/ 2147483646 h 179"/>
              <a:gd name="T12" fmla="*/ 2147483646 w 194"/>
              <a:gd name="T13" fmla="*/ 2147483646 h 179"/>
              <a:gd name="T14" fmla="*/ 2147483646 w 194"/>
              <a:gd name="T15" fmla="*/ 2147483646 h 179"/>
              <a:gd name="T16" fmla="*/ 2147483646 w 194"/>
              <a:gd name="T17" fmla="*/ 2147483646 h 1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"/>
              <a:gd name="T28" fmla="*/ 0 h 179"/>
              <a:gd name="T29" fmla="*/ 194 w 194"/>
              <a:gd name="T30" fmla="*/ 179 h 1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" h="179">
                <a:moveTo>
                  <a:pt x="143" y="179"/>
                </a:moveTo>
                <a:lnTo>
                  <a:pt x="143" y="179"/>
                </a:lnTo>
                <a:lnTo>
                  <a:pt x="194" y="132"/>
                </a:lnTo>
                <a:lnTo>
                  <a:pt x="50" y="0"/>
                </a:lnTo>
                <a:lnTo>
                  <a:pt x="0" y="47"/>
                </a:lnTo>
                <a:lnTo>
                  <a:pt x="143" y="179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5" name="Freeform 893"/>
          <p:cNvSpPr>
            <a:spLocks/>
          </p:cNvSpPr>
          <p:nvPr/>
        </p:nvSpPr>
        <p:spPr bwMode="auto">
          <a:xfrm>
            <a:off x="2422525" y="5041900"/>
            <a:ext cx="38100" cy="30163"/>
          </a:xfrm>
          <a:custGeom>
            <a:avLst/>
            <a:gdLst>
              <a:gd name="T0" fmla="*/ 2147483646 w 143"/>
              <a:gd name="T1" fmla="*/ 2147483646 h 132"/>
              <a:gd name="T2" fmla="*/ 2147483646 w 143"/>
              <a:gd name="T3" fmla="*/ 2147483646 h 132"/>
              <a:gd name="T4" fmla="*/ 2147483646 w 143"/>
              <a:gd name="T5" fmla="*/ 2147483646 h 132"/>
              <a:gd name="T6" fmla="*/ 2147483646 w 143"/>
              <a:gd name="T7" fmla="*/ 2147483646 h 132"/>
              <a:gd name="T8" fmla="*/ 2147483646 w 143"/>
              <a:gd name="T9" fmla="*/ 2147483646 h 132"/>
              <a:gd name="T10" fmla="*/ 0 w 143"/>
              <a:gd name="T11" fmla="*/ 0 h 132"/>
              <a:gd name="T12" fmla="*/ 2147483646 w 143"/>
              <a:gd name="T13" fmla="*/ 2147483646 h 132"/>
              <a:gd name="T14" fmla="*/ 2147483646 w 143"/>
              <a:gd name="T15" fmla="*/ 2147483646 h 132"/>
              <a:gd name="T16" fmla="*/ 2147483646 w 143"/>
              <a:gd name="T17" fmla="*/ 2147483646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3"/>
              <a:gd name="T28" fmla="*/ 0 h 132"/>
              <a:gd name="T29" fmla="*/ 143 w 143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3" h="132">
                <a:moveTo>
                  <a:pt x="143" y="132"/>
                </a:moveTo>
                <a:lnTo>
                  <a:pt x="72" y="65"/>
                </a:lnTo>
                <a:lnTo>
                  <a:pt x="0" y="0"/>
                </a:lnTo>
                <a:lnTo>
                  <a:pt x="143" y="132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6" name="Freeform 894"/>
          <p:cNvSpPr>
            <a:spLocks/>
          </p:cNvSpPr>
          <p:nvPr/>
        </p:nvSpPr>
        <p:spPr bwMode="auto">
          <a:xfrm>
            <a:off x="2400300" y="5041900"/>
            <a:ext cx="60325" cy="41275"/>
          </a:xfrm>
          <a:custGeom>
            <a:avLst/>
            <a:gdLst>
              <a:gd name="T0" fmla="*/ 2147483646 w 223"/>
              <a:gd name="T1" fmla="*/ 2147483646 h 178"/>
              <a:gd name="T2" fmla="*/ 2147483646 w 223"/>
              <a:gd name="T3" fmla="*/ 2147483646 h 178"/>
              <a:gd name="T4" fmla="*/ 2147483646 w 223"/>
              <a:gd name="T5" fmla="*/ 2147483646 h 178"/>
              <a:gd name="T6" fmla="*/ 2147483646 w 223"/>
              <a:gd name="T7" fmla="*/ 0 h 178"/>
              <a:gd name="T8" fmla="*/ 2147483646 w 223"/>
              <a:gd name="T9" fmla="*/ 2147483646 h 178"/>
              <a:gd name="T10" fmla="*/ 0 w 223"/>
              <a:gd name="T11" fmla="*/ 2147483646 h 178"/>
              <a:gd name="T12" fmla="*/ 2147483646 w 223"/>
              <a:gd name="T13" fmla="*/ 2147483646 h 178"/>
              <a:gd name="T14" fmla="*/ 0 w 223"/>
              <a:gd name="T15" fmla="*/ 2147483646 h 178"/>
              <a:gd name="T16" fmla="*/ 0 w 223"/>
              <a:gd name="T17" fmla="*/ 2147483646 h 178"/>
              <a:gd name="T18" fmla="*/ 2147483646 w 223"/>
              <a:gd name="T19" fmla="*/ 2147483646 h 1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3"/>
              <a:gd name="T31" fmla="*/ 0 h 178"/>
              <a:gd name="T32" fmla="*/ 223 w 223"/>
              <a:gd name="T33" fmla="*/ 178 h 1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3" h="178">
                <a:moveTo>
                  <a:pt x="202" y="112"/>
                </a:moveTo>
                <a:lnTo>
                  <a:pt x="172" y="178"/>
                </a:lnTo>
                <a:lnTo>
                  <a:pt x="223" y="132"/>
                </a:lnTo>
                <a:lnTo>
                  <a:pt x="80" y="0"/>
                </a:lnTo>
                <a:lnTo>
                  <a:pt x="29" y="47"/>
                </a:lnTo>
                <a:lnTo>
                  <a:pt x="0" y="112"/>
                </a:lnTo>
                <a:lnTo>
                  <a:pt x="29" y="47"/>
                </a:lnTo>
                <a:lnTo>
                  <a:pt x="0" y="74"/>
                </a:lnTo>
                <a:lnTo>
                  <a:pt x="0" y="112"/>
                </a:lnTo>
                <a:lnTo>
                  <a:pt x="202" y="112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7" name="Freeform 895"/>
          <p:cNvSpPr>
            <a:spLocks/>
          </p:cNvSpPr>
          <p:nvPr/>
        </p:nvSpPr>
        <p:spPr bwMode="auto">
          <a:xfrm>
            <a:off x="2400300" y="5064125"/>
            <a:ext cx="53975" cy="28575"/>
          </a:xfrm>
          <a:custGeom>
            <a:avLst/>
            <a:gdLst>
              <a:gd name="T0" fmla="*/ 2147483646 w 202"/>
              <a:gd name="T1" fmla="*/ 2147483646 h 131"/>
              <a:gd name="T2" fmla="*/ 2147483646 w 202"/>
              <a:gd name="T3" fmla="*/ 2147483646 h 131"/>
              <a:gd name="T4" fmla="*/ 2147483646 w 202"/>
              <a:gd name="T5" fmla="*/ 2147483646 h 131"/>
              <a:gd name="T6" fmla="*/ 0 w 202"/>
              <a:gd name="T7" fmla="*/ 2147483646 h 131"/>
              <a:gd name="T8" fmla="*/ 0 w 202"/>
              <a:gd name="T9" fmla="*/ 2147483646 h 131"/>
              <a:gd name="T10" fmla="*/ 2147483646 w 202"/>
              <a:gd name="T11" fmla="*/ 0 h 131"/>
              <a:gd name="T12" fmla="*/ 2147483646 w 202"/>
              <a:gd name="T13" fmla="*/ 2147483646 h 131"/>
              <a:gd name="T14" fmla="*/ 2147483646 w 202"/>
              <a:gd name="T15" fmla="*/ 2147483646 h 131"/>
              <a:gd name="T16" fmla="*/ 2147483646 w 202"/>
              <a:gd name="T17" fmla="*/ 2147483646 h 131"/>
              <a:gd name="T18" fmla="*/ 2147483646 w 202"/>
              <a:gd name="T19" fmla="*/ 2147483646 h 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"/>
              <a:gd name="T31" fmla="*/ 0 h 131"/>
              <a:gd name="T32" fmla="*/ 202 w 202"/>
              <a:gd name="T33" fmla="*/ 131 h 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" h="131">
                <a:moveTo>
                  <a:pt x="172" y="131"/>
                </a:moveTo>
                <a:lnTo>
                  <a:pt x="202" y="65"/>
                </a:lnTo>
                <a:lnTo>
                  <a:pt x="202" y="18"/>
                </a:lnTo>
                <a:lnTo>
                  <a:pt x="0" y="18"/>
                </a:lnTo>
                <a:lnTo>
                  <a:pt x="0" y="65"/>
                </a:lnTo>
                <a:lnTo>
                  <a:pt x="29" y="0"/>
                </a:lnTo>
                <a:lnTo>
                  <a:pt x="172" y="131"/>
                </a:lnTo>
                <a:lnTo>
                  <a:pt x="202" y="104"/>
                </a:lnTo>
                <a:lnTo>
                  <a:pt x="202" y="65"/>
                </a:lnTo>
                <a:lnTo>
                  <a:pt x="172" y="131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8" name="Freeform 896"/>
          <p:cNvSpPr>
            <a:spLocks/>
          </p:cNvSpPr>
          <p:nvPr/>
        </p:nvSpPr>
        <p:spPr bwMode="auto">
          <a:xfrm>
            <a:off x="2408238" y="5064125"/>
            <a:ext cx="46037" cy="28575"/>
          </a:xfrm>
          <a:custGeom>
            <a:avLst/>
            <a:gdLst>
              <a:gd name="T0" fmla="*/ 2147483646 w 173"/>
              <a:gd name="T1" fmla="*/ 2147483646 h 131"/>
              <a:gd name="T2" fmla="*/ 2147483646 w 173"/>
              <a:gd name="T3" fmla="*/ 2147483646 h 131"/>
              <a:gd name="T4" fmla="*/ 2147483646 w 173"/>
              <a:gd name="T5" fmla="*/ 2147483646 h 131"/>
              <a:gd name="T6" fmla="*/ 2147483646 w 173"/>
              <a:gd name="T7" fmla="*/ 2147483646 h 131"/>
              <a:gd name="T8" fmla="*/ 2147483646 w 173"/>
              <a:gd name="T9" fmla="*/ 2147483646 h 131"/>
              <a:gd name="T10" fmla="*/ 0 w 173"/>
              <a:gd name="T11" fmla="*/ 0 h 131"/>
              <a:gd name="T12" fmla="*/ 2147483646 w 173"/>
              <a:gd name="T13" fmla="*/ 2147483646 h 131"/>
              <a:gd name="T14" fmla="*/ 2147483646 w 173"/>
              <a:gd name="T15" fmla="*/ 2147483646 h 131"/>
              <a:gd name="T16" fmla="*/ 2147483646 w 173"/>
              <a:gd name="T17" fmla="*/ 2147483646 h 131"/>
              <a:gd name="T18" fmla="*/ 2147483646 w 173"/>
              <a:gd name="T19" fmla="*/ 2147483646 h 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3"/>
              <a:gd name="T31" fmla="*/ 0 h 131"/>
              <a:gd name="T32" fmla="*/ 173 w 173"/>
              <a:gd name="T33" fmla="*/ 131 h 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3" h="131">
                <a:moveTo>
                  <a:pt x="143" y="131"/>
                </a:moveTo>
                <a:lnTo>
                  <a:pt x="72" y="65"/>
                </a:lnTo>
                <a:lnTo>
                  <a:pt x="0" y="0"/>
                </a:lnTo>
                <a:lnTo>
                  <a:pt x="143" y="131"/>
                </a:lnTo>
                <a:lnTo>
                  <a:pt x="173" y="104"/>
                </a:lnTo>
                <a:lnTo>
                  <a:pt x="173" y="65"/>
                </a:lnTo>
                <a:lnTo>
                  <a:pt x="143" y="131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49" name="Freeform 897"/>
          <p:cNvSpPr>
            <a:spLocks/>
          </p:cNvSpPr>
          <p:nvPr/>
        </p:nvSpPr>
        <p:spPr bwMode="auto">
          <a:xfrm>
            <a:off x="2395538" y="5064125"/>
            <a:ext cx="50800" cy="39688"/>
          </a:xfrm>
          <a:custGeom>
            <a:avLst/>
            <a:gdLst>
              <a:gd name="T0" fmla="*/ 2147483646 w 194"/>
              <a:gd name="T1" fmla="*/ 2147483646 h 178"/>
              <a:gd name="T2" fmla="*/ 2147483646 w 194"/>
              <a:gd name="T3" fmla="*/ 2147483646 h 178"/>
              <a:gd name="T4" fmla="*/ 2147483646 w 194"/>
              <a:gd name="T5" fmla="*/ 2147483646 h 178"/>
              <a:gd name="T6" fmla="*/ 2147483646 w 194"/>
              <a:gd name="T7" fmla="*/ 0 h 178"/>
              <a:gd name="T8" fmla="*/ 0 w 194"/>
              <a:gd name="T9" fmla="*/ 2147483646 h 178"/>
              <a:gd name="T10" fmla="*/ 0 w 194"/>
              <a:gd name="T11" fmla="*/ 2147483646 h 178"/>
              <a:gd name="T12" fmla="*/ 2147483646 w 194"/>
              <a:gd name="T13" fmla="*/ 2147483646 h 178"/>
              <a:gd name="T14" fmla="*/ 2147483646 w 194"/>
              <a:gd name="T15" fmla="*/ 2147483646 h 178"/>
              <a:gd name="T16" fmla="*/ 2147483646 w 194"/>
              <a:gd name="T17" fmla="*/ 2147483646 h 1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"/>
              <a:gd name="T28" fmla="*/ 0 h 178"/>
              <a:gd name="T29" fmla="*/ 194 w 194"/>
              <a:gd name="T30" fmla="*/ 178 h 1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" h="178">
                <a:moveTo>
                  <a:pt x="144" y="178"/>
                </a:moveTo>
                <a:lnTo>
                  <a:pt x="144" y="178"/>
                </a:lnTo>
                <a:lnTo>
                  <a:pt x="194" y="131"/>
                </a:lnTo>
                <a:lnTo>
                  <a:pt x="51" y="0"/>
                </a:lnTo>
                <a:lnTo>
                  <a:pt x="0" y="45"/>
                </a:lnTo>
                <a:lnTo>
                  <a:pt x="144" y="178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50" name="Freeform 898"/>
          <p:cNvSpPr>
            <a:spLocks/>
          </p:cNvSpPr>
          <p:nvPr/>
        </p:nvSpPr>
        <p:spPr bwMode="auto">
          <a:xfrm>
            <a:off x="2395538" y="5073650"/>
            <a:ext cx="38100" cy="30163"/>
          </a:xfrm>
          <a:custGeom>
            <a:avLst/>
            <a:gdLst>
              <a:gd name="T0" fmla="*/ 2147483646 w 144"/>
              <a:gd name="T1" fmla="*/ 2147483646 h 133"/>
              <a:gd name="T2" fmla="*/ 2147483646 w 144"/>
              <a:gd name="T3" fmla="*/ 2147483646 h 133"/>
              <a:gd name="T4" fmla="*/ 2147483646 w 144"/>
              <a:gd name="T5" fmla="*/ 2147483646 h 133"/>
              <a:gd name="T6" fmla="*/ 2147483646 w 144"/>
              <a:gd name="T7" fmla="*/ 2147483646 h 133"/>
              <a:gd name="T8" fmla="*/ 2147483646 w 144"/>
              <a:gd name="T9" fmla="*/ 2147483646 h 133"/>
              <a:gd name="T10" fmla="*/ 0 w 144"/>
              <a:gd name="T11" fmla="*/ 0 h 133"/>
              <a:gd name="T12" fmla="*/ 2147483646 w 144"/>
              <a:gd name="T13" fmla="*/ 2147483646 h 133"/>
              <a:gd name="T14" fmla="*/ 2147483646 w 144"/>
              <a:gd name="T15" fmla="*/ 2147483646 h 133"/>
              <a:gd name="T16" fmla="*/ 2147483646 w 144"/>
              <a:gd name="T17" fmla="*/ 2147483646 h 1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"/>
              <a:gd name="T28" fmla="*/ 0 h 133"/>
              <a:gd name="T29" fmla="*/ 144 w 144"/>
              <a:gd name="T30" fmla="*/ 133 h 1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" h="133">
                <a:moveTo>
                  <a:pt x="144" y="133"/>
                </a:moveTo>
                <a:lnTo>
                  <a:pt x="72" y="66"/>
                </a:lnTo>
                <a:lnTo>
                  <a:pt x="0" y="0"/>
                </a:lnTo>
                <a:lnTo>
                  <a:pt x="144" y="133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51" name="Freeform 899"/>
          <p:cNvSpPr>
            <a:spLocks/>
          </p:cNvSpPr>
          <p:nvPr/>
        </p:nvSpPr>
        <p:spPr bwMode="auto">
          <a:xfrm>
            <a:off x="2381250" y="5073650"/>
            <a:ext cx="52388" cy="41275"/>
          </a:xfrm>
          <a:custGeom>
            <a:avLst/>
            <a:gdLst>
              <a:gd name="T0" fmla="*/ 2147483646 w 194"/>
              <a:gd name="T1" fmla="*/ 2147483646 h 179"/>
              <a:gd name="T2" fmla="*/ 2147483646 w 194"/>
              <a:gd name="T3" fmla="*/ 2147483646 h 179"/>
              <a:gd name="T4" fmla="*/ 2147483646 w 194"/>
              <a:gd name="T5" fmla="*/ 2147483646 h 179"/>
              <a:gd name="T6" fmla="*/ 2147483646 w 194"/>
              <a:gd name="T7" fmla="*/ 0 h 179"/>
              <a:gd name="T8" fmla="*/ 0 w 194"/>
              <a:gd name="T9" fmla="*/ 2147483646 h 179"/>
              <a:gd name="T10" fmla="*/ 2147483646 w 194"/>
              <a:gd name="T11" fmla="*/ 2147483646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4"/>
              <a:gd name="T19" fmla="*/ 0 h 179"/>
              <a:gd name="T20" fmla="*/ 194 w 194"/>
              <a:gd name="T21" fmla="*/ 179 h 1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4" h="179">
                <a:moveTo>
                  <a:pt x="72" y="113"/>
                </a:moveTo>
                <a:lnTo>
                  <a:pt x="143" y="179"/>
                </a:lnTo>
                <a:lnTo>
                  <a:pt x="194" y="133"/>
                </a:lnTo>
                <a:lnTo>
                  <a:pt x="50" y="0"/>
                </a:lnTo>
                <a:lnTo>
                  <a:pt x="0" y="47"/>
                </a:lnTo>
                <a:lnTo>
                  <a:pt x="72" y="113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52" name="Freeform 900"/>
          <p:cNvSpPr>
            <a:spLocks/>
          </p:cNvSpPr>
          <p:nvPr/>
        </p:nvSpPr>
        <p:spPr bwMode="auto">
          <a:xfrm>
            <a:off x="2400300" y="5099050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1588"/>
              <a:gd name="T20" fmla="*/ 1588 w 1588"/>
              <a:gd name="T21" fmla="*/ 1588 h 1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7AC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53" name="Line 901"/>
          <p:cNvSpPr>
            <a:spLocks noChangeShapeType="1"/>
          </p:cNvSpPr>
          <p:nvPr/>
        </p:nvSpPr>
        <p:spPr bwMode="auto">
          <a:xfrm flipV="1">
            <a:off x="2366963" y="1949450"/>
            <a:ext cx="0" cy="3222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54" name="Line 902"/>
          <p:cNvSpPr>
            <a:spLocks noChangeShapeType="1"/>
          </p:cNvSpPr>
          <p:nvPr/>
        </p:nvSpPr>
        <p:spPr bwMode="auto">
          <a:xfrm>
            <a:off x="2365375" y="5167313"/>
            <a:ext cx="4273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9255" name="Group 903"/>
          <p:cNvGrpSpPr>
            <a:grpSpLocks/>
          </p:cNvGrpSpPr>
          <p:nvPr/>
        </p:nvGrpSpPr>
        <p:grpSpPr bwMode="auto">
          <a:xfrm>
            <a:off x="4016375" y="1752600"/>
            <a:ext cx="792163" cy="542925"/>
            <a:chOff x="2768" y="1056"/>
            <a:chExt cx="499" cy="342"/>
          </a:xfrm>
        </p:grpSpPr>
        <p:sp>
          <p:nvSpPr>
            <p:cNvPr id="49261" name="Rectangle 904"/>
            <p:cNvSpPr>
              <a:spLocks noChangeArrowheads="1"/>
            </p:cNvSpPr>
            <p:nvPr/>
          </p:nvSpPr>
          <p:spPr bwMode="auto">
            <a:xfrm>
              <a:off x="2768" y="1056"/>
              <a:ext cx="2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</a:t>
              </a: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262" name="Rectangle 905"/>
            <p:cNvSpPr>
              <a:spLocks noChangeArrowheads="1"/>
            </p:cNvSpPr>
            <p:nvPr/>
          </p:nvSpPr>
          <p:spPr bwMode="auto">
            <a:xfrm>
              <a:off x="2947" y="1167"/>
              <a:ext cx="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 2</a:t>
              </a:r>
            </a:p>
          </p:txBody>
        </p:sp>
      </p:grpSp>
      <p:sp>
        <p:nvSpPr>
          <p:cNvPr id="49256" name="Text Box 906"/>
          <p:cNvSpPr txBox="1">
            <a:spLocks noChangeArrowheads="1"/>
          </p:cNvSpPr>
          <p:nvPr/>
        </p:nvSpPr>
        <p:spPr bwMode="auto">
          <a:xfrm>
            <a:off x="476250" y="5927725"/>
            <a:ext cx="836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Hill AV , The possible effect of the aggregation of molecules of haemoglobin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 its dissociation curve, 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J. Physiol.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(London) </a:t>
            </a:r>
            <a:r>
              <a:rPr kumimoji="0" lang="en-US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40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iv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(1910).</a:t>
            </a:r>
          </a:p>
        </p:txBody>
      </p:sp>
      <p:graphicFrame>
        <p:nvGraphicFramePr>
          <p:cNvPr id="49257" name="Object 907"/>
          <p:cNvGraphicFramePr>
            <a:graphicFrameLocks noChangeAspect="1"/>
          </p:cNvGraphicFramePr>
          <p:nvPr/>
        </p:nvGraphicFramePr>
        <p:xfrm>
          <a:off x="2895600" y="0"/>
          <a:ext cx="28956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38106" imgH="476276" progId="Equation.3">
                  <p:embed/>
                </p:oleObj>
              </mc:Choice>
              <mc:Fallback>
                <p:oleObj name="Equation" r:id="rId2" imgW="1038106" imgH="476276" progId="Equation.3">
                  <p:embed/>
                  <p:pic>
                    <p:nvPicPr>
                      <p:cNvPr id="49257" name="Object 9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0"/>
                        <a:ext cx="28956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58" name="Text Box 908"/>
          <p:cNvSpPr txBox="1">
            <a:spLocks noChangeArrowheads="1"/>
          </p:cNvSpPr>
          <p:nvPr/>
        </p:nvSpPr>
        <p:spPr bwMode="auto">
          <a:xfrm>
            <a:off x="6196013" y="76200"/>
            <a:ext cx="2490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max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Capacity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EC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Sensitivity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  = Hill Factor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259" name="Rectangle 909"/>
          <p:cNvSpPr>
            <a:spLocks noChangeArrowheads="1"/>
          </p:cNvSpPr>
          <p:nvPr/>
        </p:nvSpPr>
        <p:spPr bwMode="auto">
          <a:xfrm>
            <a:off x="152400" y="50800"/>
            <a:ext cx="8686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9260" name="Picture 910" descr="H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4"/>
          <a:stretch>
            <a:fillRect/>
          </a:stretch>
        </p:blipFill>
        <p:spPr bwMode="auto">
          <a:xfrm>
            <a:off x="397917" y="4486291"/>
            <a:ext cx="1145135" cy="13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11963"/>
      </p:ext>
    </p:extLst>
  </p:cSld>
  <p:clrMapOvr>
    <a:masterClrMapping/>
  </p:clrMapOvr>
  <p:transition advTm="122596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altLang="en-US" sz="3600" b="1"/>
              <a:t>Metoprolol PK/PD in Relation to Sex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590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A.B. Luzier et al,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Clin. Pharmacol. Ther.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66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594-601, 1999.</a:t>
            </a:r>
          </a:p>
        </p:txBody>
      </p:sp>
      <p:pic>
        <p:nvPicPr>
          <p:cNvPr id="21508" name="Picture 4" descr="ins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6888"/>
            <a:ext cx="43434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ins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4958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048000" y="2062163"/>
            <a:ext cx="92075" cy="92075"/>
          </a:xfrm>
          <a:prstGeom prst="flowChartConnector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3276600" y="2062163"/>
            <a:ext cx="92075" cy="92075"/>
          </a:xfrm>
          <a:prstGeom prst="flowChartConnector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3048000" y="1852613"/>
            <a:ext cx="92075" cy="92075"/>
          </a:xfrm>
          <a:prstGeom prst="flowChartDecision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3276600" y="1852613"/>
            <a:ext cx="92075" cy="92075"/>
          </a:xfrm>
          <a:prstGeom prst="flowChartDecision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438525" y="1743075"/>
            <a:ext cx="806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Females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Males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744663" y="5043488"/>
            <a:ext cx="2446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Clearances (L/hr/kg)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00050" y="5424488"/>
            <a:ext cx="3794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</a:t>
            </a:r>
            <a:r>
              <a:rPr kumimoji="0" lang="en-US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Men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(S)-metoprolol	 2.21	   1.16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(R)-metoprolol	 3.40	   1.44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967288" y="5049838"/>
            <a:ext cx="375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Pharmacodynamics: Systolic BP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967288" y="5430838"/>
            <a:ext cx="37734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</a:t>
            </a:r>
            <a:r>
              <a:rPr kumimoji="0" lang="en-US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Men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max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%	 	18.0	   17.8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EC</a:t>
            </a:r>
            <a:r>
              <a:rPr kumimoji="0" lang="en-US" alt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50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ng/ml	28.1	   25.4</a:t>
            </a:r>
          </a:p>
        </p:txBody>
      </p:sp>
      <p:sp>
        <p:nvSpPr>
          <p:cNvPr id="21519" name="TextBox 14"/>
          <p:cNvSpPr txBox="1">
            <a:spLocks noChangeArrowheads="1"/>
          </p:cNvSpPr>
          <p:nvPr/>
        </p:nvSpPr>
        <p:spPr bwMode="auto">
          <a:xfrm>
            <a:off x="1066800" y="15240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 mg BID</a:t>
            </a:r>
          </a:p>
        </p:txBody>
      </p:sp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6553200" y="1143000"/>
            <a:ext cx="1347788" cy="4619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CYP2D6</a:t>
            </a:r>
          </a:p>
        </p:txBody>
      </p:sp>
    </p:spTree>
    <p:extLst>
      <p:ext uri="{BB962C8B-B14F-4D97-AF65-F5344CB8AC3E}">
        <p14:creationId xmlns:p14="http://schemas.microsoft.com/office/powerpoint/2010/main" val="3616681884"/>
      </p:ext>
    </p:extLst>
  </p:cSld>
  <p:clrMapOvr>
    <a:masterClrMapping/>
  </p:clrMapOvr>
  <p:transition advTm="106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1"/>
              <a:t>Processes Described by Capacity-Limited Relationships</a:t>
            </a:r>
          </a:p>
        </p:txBody>
      </p:sp>
      <p:sp>
        <p:nvSpPr>
          <p:cNvPr id="100355" name="TextBox 1"/>
          <p:cNvSpPr txBox="1">
            <a:spLocks noChangeArrowheads="1"/>
          </p:cNvSpPr>
          <p:nvPr/>
        </p:nvSpPr>
        <p:spPr bwMode="auto">
          <a:xfrm>
            <a:off x="5715000" y="6550025"/>
            <a:ext cx="336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6600"/>
                </a:solidFill>
              </a:rPr>
              <a:t>WJ Jusko</a:t>
            </a:r>
            <a:r>
              <a:rPr lang="en-US" altLang="en-US" sz="1200" b="1" i="1">
                <a:solidFill>
                  <a:srgbClr val="006600"/>
                </a:solidFill>
              </a:rPr>
              <a:t>, J Clin Pharmacol </a:t>
            </a:r>
            <a:r>
              <a:rPr lang="en-US" altLang="en-US" sz="1200" b="1" u="sng">
                <a:solidFill>
                  <a:srgbClr val="006600"/>
                </a:solidFill>
              </a:rPr>
              <a:t>29</a:t>
            </a:r>
            <a:r>
              <a:rPr lang="en-US" altLang="en-US" sz="1200" b="1">
                <a:solidFill>
                  <a:srgbClr val="006600"/>
                </a:solidFill>
              </a:rPr>
              <a:t>: 488 - 493 (1989)</a:t>
            </a:r>
            <a:endParaRPr lang="en-US" altLang="en-US" sz="1200" b="1" i="1">
              <a:solidFill>
                <a:srgbClr val="006600"/>
              </a:solidFill>
            </a:endParaRPr>
          </a:p>
        </p:txBody>
      </p:sp>
      <p:sp>
        <p:nvSpPr>
          <p:cNvPr id="100356" name="TextBox 5"/>
          <p:cNvSpPr txBox="1">
            <a:spLocks noChangeArrowheads="1"/>
          </p:cNvSpPr>
          <p:nvPr/>
        </p:nvSpPr>
        <p:spPr bwMode="auto">
          <a:xfrm>
            <a:off x="36513" y="838200"/>
            <a:ext cx="3011487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Process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Metabolic Rate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Transport Rate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Protein Binding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(D</a:t>
            </a:r>
            <a:r>
              <a:rPr lang="en-US" altLang="en-US" sz="1400" b="1" baseline="-25000">
                <a:solidFill>
                  <a:srgbClr val="000000"/>
                </a:solidFill>
              </a:rPr>
              <a:t>b</a:t>
            </a:r>
            <a:r>
              <a:rPr lang="en-US" altLang="en-US" sz="1400" b="1">
                <a:solidFill>
                  <a:srgbClr val="000000"/>
                </a:solidFill>
              </a:rPr>
              <a:t> = Bound Drug)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Receptor Binding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(B</a:t>
            </a:r>
            <a:r>
              <a:rPr lang="en-US" altLang="en-US" sz="1400" b="1" baseline="-25000">
                <a:solidFill>
                  <a:srgbClr val="000000"/>
                </a:solidFill>
              </a:rPr>
              <a:t>sp</a:t>
            </a:r>
            <a:r>
              <a:rPr lang="en-US" altLang="en-US" sz="1400" b="1">
                <a:solidFill>
                  <a:srgbClr val="000000"/>
                </a:solidFill>
              </a:rPr>
              <a:t> = Bound Drug)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Pharmacologic Effect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(E)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Transduction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100357" name="TextBox 6"/>
          <p:cNvSpPr txBox="1">
            <a:spLocks noChangeArrowheads="1"/>
          </p:cNvSpPr>
          <p:nvPr/>
        </p:nvSpPr>
        <p:spPr bwMode="auto">
          <a:xfrm>
            <a:off x="3476625" y="858838"/>
            <a:ext cx="140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Equation</a:t>
            </a:r>
          </a:p>
        </p:txBody>
      </p:sp>
      <p:sp>
        <p:nvSpPr>
          <p:cNvPr id="100358" name="TextBox 7"/>
          <p:cNvSpPr txBox="1">
            <a:spLocks noChangeArrowheads="1"/>
          </p:cNvSpPr>
          <p:nvPr/>
        </p:nvSpPr>
        <p:spPr bwMode="auto">
          <a:xfrm>
            <a:off x="5649913" y="858838"/>
            <a:ext cx="3455987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Origin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Michaelis-Menten (1913)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Shannon (1939)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Goldstein (1949)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Clark (1933)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Hill (1910)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Black &amp; Leff (1983)</a:t>
            </a:r>
          </a:p>
        </p:txBody>
      </p:sp>
      <p:cxnSp>
        <p:nvCxnSpPr>
          <p:cNvPr id="100359" name="Straight Connector 8"/>
          <p:cNvCxnSpPr>
            <a:cxnSpLocks noChangeShapeType="1"/>
          </p:cNvCxnSpPr>
          <p:nvPr/>
        </p:nvCxnSpPr>
        <p:spPr bwMode="auto">
          <a:xfrm>
            <a:off x="152400" y="1319213"/>
            <a:ext cx="868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0360" name="Object 9"/>
          <p:cNvGraphicFramePr>
            <a:graphicFrameLocks noChangeAspect="1"/>
          </p:cNvGraphicFramePr>
          <p:nvPr/>
        </p:nvGraphicFramePr>
        <p:xfrm>
          <a:off x="3203575" y="1316038"/>
          <a:ext cx="1930400" cy="544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870200" progId="Equation.3">
                  <p:embed/>
                </p:oleObj>
              </mc:Choice>
              <mc:Fallback>
                <p:oleObj name="Equation" r:id="rId2" imgW="1016000" imgH="287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316038"/>
                        <a:ext cx="1930400" cy="544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95018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535613"/>
            <a:ext cx="13716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1"/>
              <a:t>Biological Turnover Rates of Structures or Functions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019300" y="762000"/>
            <a:ext cx="46355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Electrical Signals 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msec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Neurotransmitters 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msec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Chemical Signals (min)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Mediators, Electrolytes (min)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Hormones 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mRNA 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Proteins / Enzymes 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Cells (days)</a:t>
            </a:r>
          </a:p>
          <a:p>
            <a:pPr marL="0" marR="0" lvl="0" indent="0" algn="ctr" defTabSz="914400" rtl="0" eaLnBrk="0" fontAlgn="base" latinLnBrk="0" hangingPunct="0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Tissues 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Organs (year)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People ( </a:t>
            </a:r>
            <a:r>
              <a:rPr lang="en-US" altLang="en-US" sz="2800" b="1" dirty="0">
                <a:solidFill>
                  <a:srgbClr val="000000"/>
                </a:solidFill>
              </a:rPr>
              <a:t>1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century)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400175" y="800100"/>
            <a:ext cx="915988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Slow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6737350" y="1295400"/>
            <a:ext cx="40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1797050" y="1257300"/>
            <a:ext cx="0" cy="495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362700" y="106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6362700" y="4648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6362700" y="4953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6362700" y="6553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6731000" y="10668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6731000" y="4953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6746875" y="4719638"/>
            <a:ext cx="3317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</a:p>
        </p:txBody>
      </p:sp>
      <p:pic>
        <p:nvPicPr>
          <p:cNvPr id="92175" name="Picture 15" descr="h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1371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76" name="Object 16"/>
          <p:cNvGraphicFramePr>
            <a:graphicFrameLocks noChangeAspect="1"/>
          </p:cNvGraphicFramePr>
          <p:nvPr/>
        </p:nvGraphicFramePr>
        <p:xfrm>
          <a:off x="571500" y="2635250"/>
          <a:ext cx="6858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648076" imgH="1130957" progId="Photoshop.Image.5">
                  <p:embed/>
                </p:oleObj>
              </mc:Choice>
              <mc:Fallback>
                <p:oleObj name="Image" r:id="rId5" imgW="648076" imgH="1130957" progId="Photoshop.Image.5">
                  <p:embed/>
                  <p:pic>
                    <p:nvPicPr>
                      <p:cNvPr id="921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635250"/>
                        <a:ext cx="685800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7" name="Object 17"/>
          <p:cNvGraphicFramePr>
            <a:graphicFrameLocks noChangeAspect="1"/>
          </p:cNvGraphicFramePr>
          <p:nvPr/>
        </p:nvGraphicFramePr>
        <p:xfrm>
          <a:off x="571500" y="2667000"/>
          <a:ext cx="6858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648076" imgH="1130957" progId="Photoshop.Image.5">
                  <p:embed/>
                </p:oleObj>
              </mc:Choice>
              <mc:Fallback>
                <p:oleObj name="Image" r:id="rId7" imgW="648076" imgH="1130957" progId="Photoshop.Image.5">
                  <p:embed/>
                  <p:pic>
                    <p:nvPicPr>
                      <p:cNvPr id="921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667000"/>
                        <a:ext cx="685800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162800" y="966788"/>
            <a:ext cx="1979613" cy="5715000"/>
            <a:chOff x="7162800" y="967296"/>
            <a:chExt cx="1979168" cy="5715000"/>
          </a:xfrm>
        </p:grpSpPr>
        <p:sp>
          <p:nvSpPr>
            <p:cNvPr id="92180" name="Right Bracket 17"/>
            <p:cNvSpPr>
              <a:spLocks/>
            </p:cNvSpPr>
            <p:nvPr/>
          </p:nvSpPr>
          <p:spPr bwMode="auto">
            <a:xfrm>
              <a:off x="7162800" y="990600"/>
              <a:ext cx="228600" cy="1752600"/>
            </a:xfrm>
            <a:prstGeom prst="rightBracket">
              <a:avLst>
                <a:gd name="adj" fmla="val 8341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181" name="Right Bracket 18"/>
            <p:cNvSpPr>
              <a:spLocks/>
            </p:cNvSpPr>
            <p:nvPr/>
          </p:nvSpPr>
          <p:spPr bwMode="auto">
            <a:xfrm>
              <a:off x="7162800" y="2895600"/>
              <a:ext cx="228600" cy="1752600"/>
            </a:xfrm>
            <a:prstGeom prst="rightBracket">
              <a:avLst>
                <a:gd name="adj" fmla="val 8341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182" name="Right Bracket 19"/>
            <p:cNvSpPr>
              <a:spLocks/>
            </p:cNvSpPr>
            <p:nvPr/>
          </p:nvSpPr>
          <p:spPr bwMode="auto">
            <a:xfrm>
              <a:off x="7162800" y="4876800"/>
              <a:ext cx="228600" cy="1752600"/>
            </a:xfrm>
            <a:prstGeom prst="rightBracket">
              <a:avLst>
                <a:gd name="adj" fmla="val 8341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183" name="TextBox 20"/>
            <p:cNvSpPr txBox="1">
              <a:spLocks noChangeArrowheads="1"/>
            </p:cNvSpPr>
            <p:nvPr/>
          </p:nvSpPr>
          <p:spPr bwMode="auto">
            <a:xfrm>
              <a:off x="7618982" y="1362670"/>
              <a:ext cx="8242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Direct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Effect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Models</a:t>
              </a:r>
            </a:p>
          </p:txBody>
        </p:sp>
        <p:sp>
          <p:nvSpPr>
            <p:cNvPr id="92184" name="TextBox 21"/>
            <p:cNvSpPr txBox="1">
              <a:spLocks noChangeArrowheads="1"/>
            </p:cNvSpPr>
            <p:nvPr/>
          </p:nvSpPr>
          <p:spPr bwMode="auto">
            <a:xfrm>
              <a:off x="7526617" y="3267670"/>
              <a:ext cx="10089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Turnover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Models</a:t>
              </a:r>
            </a:p>
          </p:txBody>
        </p:sp>
        <p:sp>
          <p:nvSpPr>
            <p:cNvPr id="92185" name="TextBox 22"/>
            <p:cNvSpPr txBox="1">
              <a:spLocks noChangeArrowheads="1"/>
            </p:cNvSpPr>
            <p:nvPr/>
          </p:nvSpPr>
          <p:spPr bwMode="auto">
            <a:xfrm>
              <a:off x="7353300" y="5373469"/>
              <a:ext cx="13556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Transduction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Models</a:t>
              </a:r>
            </a:p>
          </p:txBody>
        </p:sp>
        <p:sp>
          <p:nvSpPr>
            <p:cNvPr id="92186" name="Right Bracket 23"/>
            <p:cNvSpPr>
              <a:spLocks/>
            </p:cNvSpPr>
            <p:nvPr/>
          </p:nvSpPr>
          <p:spPr bwMode="auto">
            <a:xfrm>
              <a:off x="8420100" y="967296"/>
              <a:ext cx="228600" cy="5715000"/>
            </a:xfrm>
            <a:prstGeom prst="rightBracket">
              <a:avLst>
                <a:gd name="adj" fmla="val 8333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187" name="Text Box 6"/>
            <p:cNvSpPr txBox="1">
              <a:spLocks noChangeArrowheads="1"/>
            </p:cNvSpPr>
            <p:nvPr/>
          </p:nvSpPr>
          <p:spPr bwMode="auto">
            <a:xfrm>
              <a:off x="8667158" y="1066800"/>
              <a:ext cx="474810" cy="526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3948815"/>
      </p:ext>
    </p:extLst>
  </p:cSld>
  <p:clrMapOvr>
    <a:masterClrMapping/>
  </p:clrMapOvr>
  <p:transition advTm="26076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4724400" cy="1173163"/>
          </a:xfrm>
        </p:spPr>
        <p:txBody>
          <a:bodyPr/>
          <a:lstStyle/>
          <a:p>
            <a:r>
              <a:rPr lang="en-US" altLang="zh-CN" sz="2800" b="1" dirty="0">
                <a:ea typeface="SimSun" pitchFamily="2" charset="-122"/>
              </a:rPr>
              <a:t>Typical Profile of Anti-Diabetic Agent:</a:t>
            </a:r>
          </a:p>
        </p:txBody>
      </p:sp>
      <p:pic>
        <p:nvPicPr>
          <p:cNvPr id="25603" name="Picture 3" descr="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31210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35" y="1800073"/>
            <a:ext cx="769620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69" y="4890407"/>
            <a:ext cx="1712189" cy="1214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064" y="4890407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 mg</a:t>
            </a:r>
          </a:p>
        </p:txBody>
      </p:sp>
    </p:spTree>
    <p:extLst>
      <p:ext uri="{BB962C8B-B14F-4D97-AF65-F5344CB8AC3E}">
        <p14:creationId xmlns:p14="http://schemas.microsoft.com/office/powerpoint/2010/main" val="863004860"/>
      </p:ext>
    </p:extLst>
  </p:cSld>
  <p:clrMapOvr>
    <a:masterClrMapping/>
  </p:clrMapOvr>
  <p:transition advTm="104141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7AE4855-90FE-4011-B255-B6B349A46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Kinetics of Pharmacologic Effects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5FEA0ABB-400C-45D3-940A-7CC8F715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96" y="859630"/>
            <a:ext cx="5000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Gerhard Levy,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Clin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7:362 (1966)</a:t>
            </a:r>
          </a:p>
        </p:txBody>
      </p:sp>
      <p:grpSp>
        <p:nvGrpSpPr>
          <p:cNvPr id="41988" name="Group 4">
            <a:extLst>
              <a:ext uri="{FF2B5EF4-FFF2-40B4-BE49-F238E27FC236}">
                <a16:creationId xmlns:a16="http://schemas.microsoft.com/office/drawing/2014/main" id="{1628613E-B968-49E0-9CA9-B034FFF2008E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1920875"/>
            <a:ext cx="2057400" cy="1828800"/>
            <a:chOff x="432" y="2352"/>
            <a:chExt cx="1296" cy="1152"/>
          </a:xfrm>
        </p:grpSpPr>
        <p:sp>
          <p:nvSpPr>
            <p:cNvPr id="42016" name="Line 5">
              <a:extLst>
                <a:ext uri="{FF2B5EF4-FFF2-40B4-BE49-F238E27FC236}">
                  <a16:creationId xmlns:a16="http://schemas.microsoft.com/office/drawing/2014/main" id="{FA4AD4B2-3D70-4140-AD65-A8A6188A3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352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2017" name="Line 6">
              <a:extLst>
                <a:ext uri="{FF2B5EF4-FFF2-40B4-BE49-F238E27FC236}">
                  <a16:creationId xmlns:a16="http://schemas.microsoft.com/office/drawing/2014/main" id="{E1BA459B-7D41-4F56-B0A6-38BF295F3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504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41989" name="Text Box 7">
            <a:extLst>
              <a:ext uri="{FF2B5EF4-FFF2-40B4-BE49-F238E27FC236}">
                <a16:creationId xmlns:a16="http://schemas.microsoft.com/office/drawing/2014/main" id="{B1E0919C-7E88-45D8-94A4-7E4E6F27DB0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9763" y="2663825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ln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C</a:t>
            </a:r>
            <a:endParaRPr kumimoji="0" lang="en-US" altLang="en-US" sz="20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990" name="Text Box 8">
            <a:extLst>
              <a:ext uri="{FF2B5EF4-FFF2-40B4-BE49-F238E27FC236}">
                <a16:creationId xmlns:a16="http://schemas.microsoft.com/office/drawing/2014/main" id="{E769588B-7F60-4854-AB99-B0129DEE1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3836988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991" name="Text Box 9">
            <a:extLst>
              <a:ext uri="{FF2B5EF4-FFF2-40B4-BE49-F238E27FC236}">
                <a16:creationId xmlns:a16="http://schemas.microsoft.com/office/drawing/2014/main" id="{2EB67CB2-220D-4AD5-96DC-50D14C55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376363"/>
            <a:ext cx="53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PK</a:t>
            </a:r>
          </a:p>
        </p:txBody>
      </p:sp>
      <p:sp>
        <p:nvSpPr>
          <p:cNvPr id="41992" name="Line 10">
            <a:extLst>
              <a:ext uri="{FF2B5EF4-FFF2-40B4-BE49-F238E27FC236}">
                <a16:creationId xmlns:a16="http://schemas.microsoft.com/office/drawing/2014/main" id="{B083891D-551F-48BE-A829-AFC34176F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1978025"/>
            <a:ext cx="16002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41993" name="Object 11">
            <a:extLst>
              <a:ext uri="{FF2B5EF4-FFF2-40B4-BE49-F238E27FC236}">
                <a16:creationId xmlns:a16="http://schemas.microsoft.com/office/drawing/2014/main" id="{5BC82CF2-4428-42C0-88BF-5874583E92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0" y="1992313"/>
          <a:ext cx="4206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957" imgH="152268" progId="Equation.3">
                  <p:embed/>
                </p:oleObj>
              </mc:Choice>
              <mc:Fallback>
                <p:oleObj name="Equation" r:id="rId2" imgW="164957" imgH="152268" progId="Equation.3">
                  <p:embed/>
                  <p:pic>
                    <p:nvPicPr>
                      <p:cNvPr id="41993" name="Object 11">
                        <a:extLst>
                          <a:ext uri="{FF2B5EF4-FFF2-40B4-BE49-F238E27FC236}">
                            <a16:creationId xmlns:a16="http://schemas.microsoft.com/office/drawing/2014/main" id="{5BC82CF2-4428-42C0-88BF-5874583E92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992313"/>
                        <a:ext cx="42068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4" name="Group 12">
            <a:extLst>
              <a:ext uri="{FF2B5EF4-FFF2-40B4-BE49-F238E27FC236}">
                <a16:creationId xmlns:a16="http://schemas.microsoft.com/office/drawing/2014/main" id="{97B6EB4F-D0B8-47FE-8F30-98F4EFC615B5}"/>
              </a:ext>
            </a:extLst>
          </p:cNvPr>
          <p:cNvGrpSpPr>
            <a:grpSpLocks/>
          </p:cNvGrpSpPr>
          <p:nvPr/>
        </p:nvGrpSpPr>
        <p:grpSpPr bwMode="auto">
          <a:xfrm>
            <a:off x="3736975" y="4419600"/>
            <a:ext cx="2057400" cy="1828800"/>
            <a:chOff x="432" y="2352"/>
            <a:chExt cx="1296" cy="1152"/>
          </a:xfrm>
        </p:grpSpPr>
        <p:sp>
          <p:nvSpPr>
            <p:cNvPr id="42014" name="Line 13">
              <a:extLst>
                <a:ext uri="{FF2B5EF4-FFF2-40B4-BE49-F238E27FC236}">
                  <a16:creationId xmlns:a16="http://schemas.microsoft.com/office/drawing/2014/main" id="{10FBC6BA-1A0C-4191-B028-C25089ECE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352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2015" name="Line 14">
              <a:extLst>
                <a:ext uri="{FF2B5EF4-FFF2-40B4-BE49-F238E27FC236}">
                  <a16:creationId xmlns:a16="http://schemas.microsoft.com/office/drawing/2014/main" id="{FFAB756C-BE0B-4CDE-8908-03CD05C9D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504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41995" name="Text Box 15">
            <a:extLst>
              <a:ext uri="{FF2B5EF4-FFF2-40B4-BE49-F238E27FC236}">
                <a16:creationId xmlns:a16="http://schemas.microsoft.com/office/drawing/2014/main" id="{8DB51C00-09F8-4B11-8191-0742C6C4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75" y="6294438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996" name="Text Box 16">
            <a:extLst>
              <a:ext uri="{FF2B5EF4-FFF2-40B4-BE49-F238E27FC236}">
                <a16:creationId xmlns:a16="http://schemas.microsoft.com/office/drawing/2014/main" id="{A75CC743-7C7C-49AA-91CC-1F673DDF3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4294188"/>
            <a:ext cx="455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altLang="en-US" sz="2000" b="1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endParaRPr kumimoji="0" lang="en-US" altLang="en-US" sz="20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997" name="Text Box 17">
            <a:extLst>
              <a:ext uri="{FF2B5EF4-FFF2-40B4-BE49-F238E27FC236}">
                <a16:creationId xmlns:a16="http://schemas.microsoft.com/office/drawing/2014/main" id="{0AADD312-AC03-4D82-82F8-B9823A24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3875088"/>
            <a:ext cx="53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PD</a:t>
            </a:r>
          </a:p>
        </p:txBody>
      </p:sp>
      <p:sp>
        <p:nvSpPr>
          <p:cNvPr id="41998" name="Line 18">
            <a:extLst>
              <a:ext uri="{FF2B5EF4-FFF2-40B4-BE49-F238E27FC236}">
                <a16:creationId xmlns:a16="http://schemas.microsoft.com/office/drawing/2014/main" id="{40A13558-C5F5-45DF-8676-F34CFFF47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0188" y="4476750"/>
            <a:ext cx="16002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41999" name="Object 19">
            <a:extLst>
              <a:ext uri="{FF2B5EF4-FFF2-40B4-BE49-F238E27FC236}">
                <a16:creationId xmlns:a16="http://schemas.microsoft.com/office/drawing/2014/main" id="{3B7E61E4-2937-499B-92B3-6F1128C98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0138" y="4525963"/>
          <a:ext cx="8826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57" imgH="152334" progId="Equation.3">
                  <p:embed/>
                </p:oleObj>
              </mc:Choice>
              <mc:Fallback>
                <p:oleObj name="Equation" r:id="rId4" imgW="330057" imgH="152334" progId="Equation.3">
                  <p:embed/>
                  <p:pic>
                    <p:nvPicPr>
                      <p:cNvPr id="41999" name="Object 19">
                        <a:extLst>
                          <a:ext uri="{FF2B5EF4-FFF2-40B4-BE49-F238E27FC236}">
                            <a16:creationId xmlns:a16="http://schemas.microsoft.com/office/drawing/2014/main" id="{3B7E61E4-2937-499B-92B3-6F1128C98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4525963"/>
                        <a:ext cx="8826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0" name="Group 20">
            <a:extLst>
              <a:ext uri="{FF2B5EF4-FFF2-40B4-BE49-F238E27FC236}">
                <a16:creationId xmlns:a16="http://schemas.microsoft.com/office/drawing/2014/main" id="{76C819E9-37DF-42FC-8FB4-1119DACF7A1F}"/>
              </a:ext>
            </a:extLst>
          </p:cNvPr>
          <p:cNvGrpSpPr>
            <a:grpSpLocks/>
          </p:cNvGrpSpPr>
          <p:nvPr/>
        </p:nvGrpSpPr>
        <p:grpSpPr bwMode="auto">
          <a:xfrm>
            <a:off x="5535613" y="1341438"/>
            <a:ext cx="2519362" cy="2892425"/>
            <a:chOff x="2062" y="2069"/>
            <a:chExt cx="1587" cy="1822"/>
          </a:xfrm>
        </p:grpSpPr>
        <p:grpSp>
          <p:nvGrpSpPr>
            <p:cNvPr id="42006" name="Group 21">
              <a:extLst>
                <a:ext uri="{FF2B5EF4-FFF2-40B4-BE49-F238E27FC236}">
                  <a16:creationId xmlns:a16="http://schemas.microsoft.com/office/drawing/2014/main" id="{B9A0EDB9-22E3-4C8F-99DA-EF6AAC8C0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3" y="2412"/>
              <a:ext cx="1296" cy="1152"/>
              <a:chOff x="432" y="2352"/>
              <a:chExt cx="1296" cy="1152"/>
            </a:xfrm>
          </p:grpSpPr>
          <p:sp>
            <p:nvSpPr>
              <p:cNvPr id="42012" name="Line 22">
                <a:extLst>
                  <a:ext uri="{FF2B5EF4-FFF2-40B4-BE49-F238E27FC236}">
                    <a16:creationId xmlns:a16="http://schemas.microsoft.com/office/drawing/2014/main" id="{4EFFF09C-0C0B-47D8-B3F9-9E0F4042A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2352"/>
                <a:ext cx="0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2013" name="Line 23">
                <a:extLst>
                  <a:ext uri="{FF2B5EF4-FFF2-40B4-BE49-F238E27FC236}">
                    <a16:creationId xmlns:a16="http://schemas.microsoft.com/office/drawing/2014/main" id="{CF41BD46-A269-48B9-B2F6-45905D756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504"/>
                <a:ext cx="12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2007" name="Text Box 24">
              <a:extLst>
                <a:ext uri="{FF2B5EF4-FFF2-40B4-BE49-F238E27FC236}">
                  <a16:creationId xmlns:a16="http://schemas.microsoft.com/office/drawing/2014/main" id="{ED3F023C-0AAB-4308-8D03-3BF5040B0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9" y="3641"/>
              <a:ext cx="4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80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 sz="240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ln</a:t>
              </a: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 C</a:t>
              </a:r>
              <a:endPara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2008" name="Text Box 25">
              <a:extLst>
                <a:ext uri="{FF2B5EF4-FFF2-40B4-BE49-F238E27FC236}">
                  <a16:creationId xmlns:a16="http://schemas.microsoft.com/office/drawing/2014/main" id="{FF75BCF5-1218-4CCB-932B-CD5E4B57D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075" y="2803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80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 sz="240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E</a:t>
              </a:r>
            </a:p>
          </p:txBody>
        </p:sp>
        <p:sp>
          <p:nvSpPr>
            <p:cNvPr id="42009" name="Text Box 26">
              <a:extLst>
                <a:ext uri="{FF2B5EF4-FFF2-40B4-BE49-F238E27FC236}">
                  <a16:creationId xmlns:a16="http://schemas.microsoft.com/office/drawing/2014/main" id="{13D43A90-110E-457B-9865-B50E601D4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069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80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 sz="240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>
                  <a:solidFill>
                    <a:srgbClr val="0066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Pharmacology</a:t>
              </a:r>
            </a:p>
          </p:txBody>
        </p:sp>
        <p:sp>
          <p:nvSpPr>
            <p:cNvPr id="42010" name="Line 27">
              <a:extLst>
                <a:ext uri="{FF2B5EF4-FFF2-40B4-BE49-F238E27FC236}">
                  <a16:creationId xmlns:a16="http://schemas.microsoft.com/office/drawing/2014/main" id="{000566EA-58C3-4E0C-827A-62BF93332E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496" y="2448"/>
              <a:ext cx="1008" cy="10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graphicFrame>
          <p:nvGraphicFramePr>
            <p:cNvPr id="42011" name="Object 28">
              <a:extLst>
                <a:ext uri="{FF2B5EF4-FFF2-40B4-BE49-F238E27FC236}">
                  <a16:creationId xmlns:a16="http://schemas.microsoft.com/office/drawing/2014/main" id="{768ED241-D457-4758-BFEB-BD77DEB551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76" y="2880"/>
            <a:ext cx="159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53890" imgH="190417" progId="Equation.3">
                    <p:embed/>
                  </p:oleObj>
                </mc:Choice>
                <mc:Fallback>
                  <p:oleObj name="Equation" r:id="rId6" imgW="253890" imgH="190417" progId="Equation.3">
                    <p:embed/>
                    <p:pic>
                      <p:nvPicPr>
                        <p:cNvPr id="42011" name="Object 28">
                          <a:extLst>
                            <a:ext uri="{FF2B5EF4-FFF2-40B4-BE49-F238E27FC236}">
                              <a16:creationId xmlns:a16="http://schemas.microsoft.com/office/drawing/2014/main" id="{768ED241-D457-4758-BFEB-BD77DEB551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6" y="2880"/>
                          <a:ext cx="159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001" name="Rectangle 29">
            <a:extLst>
              <a:ext uri="{FF2B5EF4-FFF2-40B4-BE49-F238E27FC236}">
                <a16:creationId xmlns:a16="http://schemas.microsoft.com/office/drawing/2014/main" id="{E6D2A574-FCFB-4010-828C-5EB597E373A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234531" y="5055394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</a:t>
            </a:r>
          </a:p>
        </p:txBody>
      </p:sp>
      <p:graphicFrame>
        <p:nvGraphicFramePr>
          <p:cNvPr id="42002" name="Object 30">
            <a:extLst>
              <a:ext uri="{FF2B5EF4-FFF2-40B4-BE49-F238E27FC236}">
                <a16:creationId xmlns:a16="http://schemas.microsoft.com/office/drawing/2014/main" id="{9F3486F0-8A50-477B-8A08-B09FBE6B58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6775" y="5715000"/>
          <a:ext cx="28575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13078" imgH="590524" progId="Equation.3">
                  <p:embed/>
                </p:oleObj>
              </mc:Choice>
              <mc:Fallback>
                <p:oleObj name="Equation" r:id="rId8" imgW="2813078" imgH="590524" progId="Equation.3">
                  <p:embed/>
                  <p:pic>
                    <p:nvPicPr>
                      <p:cNvPr id="42002" name="Object 30">
                        <a:extLst>
                          <a:ext uri="{FF2B5EF4-FFF2-40B4-BE49-F238E27FC236}">
                            <a16:creationId xmlns:a16="http://schemas.microsoft.com/office/drawing/2014/main" id="{9F3486F0-8A50-477B-8A08-B09FBE6B5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5715000"/>
                        <a:ext cx="28575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AutoShape 31">
            <a:extLst>
              <a:ext uri="{FF2B5EF4-FFF2-40B4-BE49-F238E27FC236}">
                <a16:creationId xmlns:a16="http://schemas.microsoft.com/office/drawing/2014/main" id="{96616334-74B0-4982-9BEF-CC806B5CFC0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08175" y="4267200"/>
            <a:ext cx="914400" cy="914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004" name="AutoShape 32">
            <a:extLst>
              <a:ext uri="{FF2B5EF4-FFF2-40B4-BE49-F238E27FC236}">
                <a16:creationId xmlns:a16="http://schemas.microsoft.com/office/drawing/2014/main" id="{43D57153-5BE8-4FFF-8C10-4B660468E31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403975" y="4267200"/>
            <a:ext cx="914400" cy="914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2005" name="Picture 33">
            <a:extLst>
              <a:ext uri="{FF2B5EF4-FFF2-40B4-BE49-F238E27FC236}">
                <a16:creationId xmlns:a16="http://schemas.microsoft.com/office/drawing/2014/main" id="{FE910ED4-6C59-410E-9CFC-E7409391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88" y="1439058"/>
            <a:ext cx="1323874" cy="149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D9349A-4BAE-41D4-A4E2-31B77F879487}"/>
              </a:ext>
            </a:extLst>
          </p:cNvPr>
          <p:cNvSpPr txBox="1"/>
          <p:nvPr/>
        </p:nvSpPr>
        <p:spPr>
          <a:xfrm>
            <a:off x="339725" y="6101557"/>
            <a:ext cx="293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NB. </a:t>
            </a:r>
            <a:r>
              <a:rPr lang="en-US" sz="1800" i="1" dirty="0" err="1"/>
              <a:t>Eo</a:t>
            </a:r>
            <a:r>
              <a:rPr lang="en-US" sz="1800" dirty="0"/>
              <a:t> is not baseline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CB620-957E-4584-BDF2-F24277AE857B}"/>
              </a:ext>
            </a:extLst>
          </p:cNvPr>
          <p:cNvSpPr txBox="1"/>
          <p:nvPr/>
        </p:nvSpPr>
        <p:spPr>
          <a:xfrm>
            <a:off x="339723" y="5181600"/>
            <a:ext cx="293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Father of </a:t>
            </a:r>
          </a:p>
          <a:p>
            <a:r>
              <a:rPr lang="en-US" b="1" dirty="0">
                <a:solidFill>
                  <a:srgbClr val="C00000"/>
                </a:solidFill>
              </a:rPr>
              <a:t>Pharmacodynamics</a:t>
            </a:r>
          </a:p>
        </p:txBody>
      </p:sp>
    </p:spTree>
  </p:cSld>
  <p:clrMapOvr>
    <a:masterClrMapping/>
  </p:clrMapOvr>
  <p:transition advTm="113835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990600" y="1600200"/>
          <a:ext cx="7086600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526650" imgH="4714437" progId="Photoshop.Image.5">
                  <p:embed/>
                </p:oleObj>
              </mc:Choice>
              <mc:Fallback>
                <p:oleObj name="Image" r:id="rId2" imgW="8526650" imgH="4714437" progId="Photoshop.Image.5">
                  <p:embed/>
                  <p:pic>
                    <p:nvPicPr>
                      <p:cNvPr id="942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7086600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3200" b="1"/>
              <a:t>Time Course of a Rapidly Reversible Direct Drug Effect: Succinylcholine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6200" y="6400800"/>
            <a:ext cx="6210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From: Walts and Dillon, Anesthesiology, 28: 372-376, 1967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447800" y="5791200"/>
            <a:ext cx="2493963" cy="31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Dose: 0.5 mg.kg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-1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IV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752600"/>
            <a:ext cx="2392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NB: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Plateau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Decline phase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05789074"/>
      </p:ext>
    </p:extLst>
  </p:cSld>
  <p:clrMapOvr>
    <a:masterClrMapping/>
  </p:clrMapOvr>
  <p:transition advTm="63219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3050"/>
            <a:ext cx="8534400" cy="129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PK/PD Expectations For Simple </a:t>
            </a:r>
            <a:br>
              <a:rPr lang="en-US" altLang="en-US" sz="3600" b="1"/>
            </a:br>
            <a:r>
              <a:rPr lang="en-US" altLang="en-US" sz="3600" b="1"/>
              <a:t>Direct Effects:  Signature Profiles</a:t>
            </a: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457200" y="1600200"/>
          <a:ext cx="5337175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337098" imgH="6429933" progId="Photoshop.Image.5">
                  <p:embed/>
                </p:oleObj>
              </mc:Choice>
              <mc:Fallback>
                <p:oleObj name="Image" r:id="rId2" imgW="5337098" imgH="6429933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5337175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3352800" y="1752600"/>
          <a:ext cx="23606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1121" imgH="203269" progId="Equation.3">
                  <p:embed/>
                </p:oleObj>
              </mc:Choice>
              <mc:Fallback>
                <p:oleObj name="Equation" r:id="rId4" imgW="781121" imgH="20326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2600"/>
                        <a:ext cx="23606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3657600" y="4038600"/>
          <a:ext cx="243363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95356" imgH="400050" progId="Equation.3">
                  <p:embed/>
                </p:oleObj>
              </mc:Choice>
              <mc:Fallback>
                <p:oleObj name="Equation" r:id="rId6" imgW="895356" imgH="4000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38600"/>
                        <a:ext cx="2433638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30" name="Picture 6" descr="wagner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9" y="2311288"/>
            <a:ext cx="1312863" cy="154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543675" y="4419600"/>
            <a:ext cx="214788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Kinetics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Pharmacologic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Response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6600"/>
                </a:solidFill>
              </a:rPr>
              <a:t>J Theor Biol</a:t>
            </a:r>
            <a:endParaRPr lang="en-US" altLang="en-US" sz="2400" b="1">
              <a:solidFill>
                <a:srgbClr val="0066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6600"/>
                </a:solidFill>
              </a:rPr>
              <a:t>20</a:t>
            </a:r>
            <a:r>
              <a:rPr lang="en-US" altLang="en-US" sz="2400" b="1">
                <a:solidFill>
                  <a:srgbClr val="006600"/>
                </a:solidFill>
              </a:rPr>
              <a:t>: 173 (1968)</a:t>
            </a:r>
            <a:endParaRPr lang="en-US" altLang="en-US" sz="2400" b="1" u="sng">
              <a:solidFill>
                <a:srgbClr val="006600"/>
              </a:solidFill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6727825" y="3824288"/>
            <a:ext cx="163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J. G. Wagner</a:t>
            </a:r>
          </a:p>
        </p:txBody>
      </p:sp>
    </p:spTree>
  </p:cSld>
  <p:clrMapOvr>
    <a:masterClrMapping/>
  </p:clrMapOvr>
  <p:transition advTm="120051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20C075A-4827-41AB-89F1-32BC500F6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Effect:</a:t>
            </a:r>
            <a:b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Dose and 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 (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E515927F-3DFD-488C-80F4-C4F3AC132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8850" y="1778000"/>
          <a:ext cx="238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600" imgH="889000" progId="Equation.3">
                  <p:embed/>
                </p:oleObj>
              </mc:Choice>
              <mc:Fallback>
                <p:oleObj name="Equation" r:id="rId2" imgW="2387600" imgH="889000" progId="Equation.3">
                  <p:embed/>
                  <p:pic>
                    <p:nvPicPr>
                      <p:cNvPr id="31747" name="Object 3">
                        <a:extLst>
                          <a:ext uri="{FF2B5EF4-FFF2-40B4-BE49-F238E27FC236}">
                            <a16:creationId xmlns:a16="http://schemas.microsoft.com/office/drawing/2014/main" id="{E515927F-3DFD-488C-80F4-C4F3AC132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778000"/>
                        <a:ext cx="2387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D2E1BCC6-70C5-465D-824A-50760F757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00" y="2997200"/>
          <a:ext cx="3009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889000" progId="Equation.3">
                  <p:embed/>
                </p:oleObj>
              </mc:Choice>
              <mc:Fallback>
                <p:oleObj name="Equation" r:id="rId4" imgW="3009900" imgH="889000" progId="Equation.3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D2E1BCC6-70C5-465D-824A-50760F7574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997200"/>
                        <a:ext cx="3009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>
            <a:extLst>
              <a:ext uri="{FF2B5EF4-FFF2-40B4-BE49-F238E27FC236}">
                <a16:creationId xmlns:a16="http://schemas.microsoft.com/office/drawing/2014/main" id="{919BDC89-2D7E-471E-8FA9-CA3A53E9F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216400"/>
          <a:ext cx="4559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59300" imgH="889000" progId="Equation.3">
                  <p:embed/>
                </p:oleObj>
              </mc:Choice>
              <mc:Fallback>
                <p:oleObj name="Equation" r:id="rId6" imgW="4559300" imgH="889000" progId="Equation.3">
                  <p:embed/>
                  <p:pic>
                    <p:nvPicPr>
                      <p:cNvPr id="31749" name="Object 5">
                        <a:extLst>
                          <a:ext uri="{FF2B5EF4-FFF2-40B4-BE49-F238E27FC236}">
                            <a16:creationId xmlns:a16="http://schemas.microsoft.com/office/drawing/2014/main" id="{919BDC89-2D7E-471E-8FA9-CA3A53E9F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16400"/>
                        <a:ext cx="4559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>
            <a:extLst>
              <a:ext uri="{FF2B5EF4-FFF2-40B4-BE49-F238E27FC236}">
                <a16:creationId xmlns:a16="http://schemas.microsoft.com/office/drawing/2014/main" id="{30B6CEE5-35D2-4503-8D13-6A945D70B8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7950" y="5435600"/>
          <a:ext cx="4089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59500" imgH="884002" progId="Equation.3">
                  <p:embed/>
                </p:oleObj>
              </mc:Choice>
              <mc:Fallback>
                <p:oleObj name="Equation" r:id="rId8" imgW="4259500" imgH="884002" progId="Equation.3">
                  <p:embed/>
                  <p:pic>
                    <p:nvPicPr>
                      <p:cNvPr id="31750" name="Object 6">
                        <a:extLst>
                          <a:ext uri="{FF2B5EF4-FFF2-40B4-BE49-F238E27FC236}">
                            <a16:creationId xmlns:a16="http://schemas.microsoft.com/office/drawing/2014/main" id="{30B6CEE5-35D2-4503-8D13-6A945D70B8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5435600"/>
                        <a:ext cx="4089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1" name="Group 7">
            <a:extLst>
              <a:ext uri="{FF2B5EF4-FFF2-40B4-BE49-F238E27FC236}">
                <a16:creationId xmlns:a16="http://schemas.microsoft.com/office/drawing/2014/main" id="{11FBCAA5-9EF0-42DA-8EAD-43A115A06D70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2152650"/>
            <a:ext cx="2057400" cy="1828800"/>
            <a:chOff x="432" y="2352"/>
            <a:chExt cx="1296" cy="1152"/>
          </a:xfrm>
        </p:grpSpPr>
        <p:sp>
          <p:nvSpPr>
            <p:cNvPr id="31758" name="Line 8">
              <a:extLst>
                <a:ext uri="{FF2B5EF4-FFF2-40B4-BE49-F238E27FC236}">
                  <a16:creationId xmlns:a16="http://schemas.microsoft.com/office/drawing/2014/main" id="{12FE8144-480E-40E5-A7C6-8AC01ACE1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352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1759" name="Line 9">
              <a:extLst>
                <a:ext uri="{FF2B5EF4-FFF2-40B4-BE49-F238E27FC236}">
                  <a16:creationId xmlns:a16="http://schemas.microsoft.com/office/drawing/2014/main" id="{FC090E2D-A9E3-4410-9A0A-382A4D3F1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504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31752" name="Text Box 10">
            <a:extLst>
              <a:ext uri="{FF2B5EF4-FFF2-40B4-BE49-F238E27FC236}">
                <a16:creationId xmlns:a16="http://schemas.microsoft.com/office/drawing/2014/main" id="{BE2FE378-E802-4932-BB54-B2A4EA9F223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576093" y="2863057"/>
            <a:ext cx="73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ln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C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753" name="Text Box 11">
            <a:extLst>
              <a:ext uri="{FF2B5EF4-FFF2-40B4-BE49-F238E27FC236}">
                <a16:creationId xmlns:a16="http://schemas.microsoft.com/office/drawing/2014/main" id="{D4DCB140-3C2C-435B-9429-925FBB60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40227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Char char="•"/>
              <a:defRPr sz="28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4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>
                <a:solidFill>
                  <a:srgbClr val="0066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754" name="Line 12">
            <a:extLst>
              <a:ext uri="{FF2B5EF4-FFF2-40B4-BE49-F238E27FC236}">
                <a16:creationId xmlns:a16="http://schemas.microsoft.com/office/drawing/2014/main" id="{90442BF4-396E-41D3-9A02-FF31E2D7D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6188" y="2209800"/>
            <a:ext cx="16002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31755" name="Object 13">
            <a:extLst>
              <a:ext uri="{FF2B5EF4-FFF2-40B4-BE49-F238E27FC236}">
                <a16:creationId xmlns:a16="http://schemas.microsoft.com/office/drawing/2014/main" id="{E7ADE067-1E9B-4BE2-A2BA-BC1ED1E955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9588" y="3241675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668" imgH="190417" progId="Equation.3">
                  <p:embed/>
                </p:oleObj>
              </mc:Choice>
              <mc:Fallback>
                <p:oleObj name="Equation" r:id="rId10" imgW="304668" imgH="190417" progId="Equation.3">
                  <p:embed/>
                  <p:pic>
                    <p:nvPicPr>
                      <p:cNvPr id="31755" name="Object 13">
                        <a:extLst>
                          <a:ext uri="{FF2B5EF4-FFF2-40B4-BE49-F238E27FC236}">
                            <a16:creationId xmlns:a16="http://schemas.microsoft.com/office/drawing/2014/main" id="{E7ADE067-1E9B-4BE2-A2BA-BC1ED1E95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588" y="3241675"/>
                        <a:ext cx="635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Line 14">
            <a:extLst>
              <a:ext uri="{FF2B5EF4-FFF2-40B4-BE49-F238E27FC236}">
                <a16:creationId xmlns:a16="http://schemas.microsoft.com/office/drawing/2014/main" id="{A8AD9B76-15F8-4081-B564-AF83C3921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6188" y="3505200"/>
            <a:ext cx="1736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757" name="Line 15">
            <a:extLst>
              <a:ext uri="{FF2B5EF4-FFF2-40B4-BE49-F238E27FC236}">
                <a16:creationId xmlns:a16="http://schemas.microsoft.com/office/drawing/2014/main" id="{17191717-87F5-4220-8E8A-92F19795C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6188" y="2667000"/>
            <a:ext cx="12192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5ACC8-6835-45DF-B1A0-849CEFD05129}"/>
              </a:ext>
            </a:extLst>
          </p:cNvPr>
          <p:cNvSpPr txBox="1"/>
          <p:nvPr/>
        </p:nvSpPr>
        <p:spPr>
          <a:xfrm>
            <a:off x="7150100" y="2625726"/>
            <a:ext cx="395288" cy="4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577-F1EE-8114-3736-F622EE60F731}"/>
              </a:ext>
            </a:extLst>
          </p:cNvPr>
          <p:cNvSpPr txBox="1"/>
          <p:nvPr/>
        </p:nvSpPr>
        <p:spPr>
          <a:xfrm>
            <a:off x="6553201" y="5181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is at some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minimal effect</a:t>
            </a:r>
          </a:p>
        </p:txBody>
      </p:sp>
    </p:spTree>
  </p:cSld>
  <p:clrMapOvr>
    <a:masterClrMapping/>
  </p:clrMapOvr>
  <p:transition advTm="128352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85738"/>
            <a:ext cx="8789987" cy="8477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 dirty="0"/>
              <a:t> Warfarin: Example of Inhibition of k</a:t>
            </a:r>
            <a:r>
              <a:rPr lang="en-US" altLang="en-US" sz="3600" b="1" baseline="-25000" dirty="0"/>
              <a:t>in</a:t>
            </a:r>
            <a:endParaRPr lang="en-US" altLang="en-US" sz="3600" b="1" u="sng" dirty="0"/>
          </a:p>
        </p:txBody>
      </p:sp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2617788" y="1573213"/>
            <a:ext cx="1184275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6" name="Oval 8"/>
          <p:cNvSpPr>
            <a:spLocks noChangeArrowheads="1"/>
          </p:cNvSpPr>
          <p:nvPr/>
        </p:nvSpPr>
        <p:spPr bwMode="auto">
          <a:xfrm>
            <a:off x="3863975" y="1227138"/>
            <a:ext cx="1430338" cy="931862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2946400" y="1189038"/>
            <a:ext cx="6016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nivers Bold"/>
                <a:ea typeface="+mn-ea"/>
                <a:cs typeface="+mn-cs"/>
              </a:rPr>
              <a:t>k</a:t>
            </a:r>
            <a:r>
              <a:rPr kumimoji="0" lang="en-US" altLang="en-US" sz="12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nivers Bold"/>
                <a:ea typeface="+mn-ea"/>
                <a:cs typeface="+mn-cs"/>
              </a:rPr>
              <a:t>syn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Univers Bold"/>
              <a:ea typeface="+mn-ea"/>
              <a:cs typeface="+mn-cs"/>
            </a:endParaRP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2971800" y="1647825"/>
            <a:ext cx="76200" cy="342900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3022600" y="1673225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nivers Bold"/>
                <a:ea typeface="+mn-ea"/>
                <a:cs typeface="+mn-cs"/>
              </a:rPr>
              <a:t>IC</a:t>
            </a:r>
            <a:r>
              <a:rPr kumimoji="0" lang="en-US" altLang="en-US" sz="12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nivers Bold"/>
                <a:ea typeface="+mn-ea"/>
                <a:cs typeface="+mn-cs"/>
              </a:rPr>
              <a:t>50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Univers Bold"/>
              <a:ea typeface="+mn-ea"/>
              <a:cs typeface="+mn-cs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894138" y="1435100"/>
            <a:ext cx="13700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nivers Bold"/>
                <a:ea typeface="+mn-ea"/>
                <a:cs typeface="+mn-cs"/>
              </a:rPr>
              <a:t>PROTHROMBIN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nivers Bold"/>
                <a:ea typeface="+mn-ea"/>
                <a:cs typeface="+mn-cs"/>
              </a:rPr>
              <a:t>COMPLEX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nivers Bold"/>
                <a:ea typeface="+mn-ea"/>
                <a:cs typeface="+mn-cs"/>
              </a:rPr>
              <a:t>ACTIVITY</a:t>
            </a:r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5380038" y="1601788"/>
            <a:ext cx="1184275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724525" y="1263650"/>
            <a:ext cx="420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nivers Bold"/>
                <a:ea typeface="+mn-ea"/>
                <a:cs typeface="+mn-cs"/>
              </a:rPr>
              <a:t>k</a:t>
            </a:r>
            <a:r>
              <a:rPr kumimoji="0" lang="en-US" altLang="en-US" sz="12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Univers Bold"/>
                <a:ea typeface="+mn-ea"/>
                <a:cs typeface="+mn-cs"/>
              </a:rPr>
              <a:t>deg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Univers Bold"/>
              <a:ea typeface="+mn-ea"/>
              <a:cs typeface="+mn-cs"/>
            </a:endParaRPr>
          </a:p>
        </p:txBody>
      </p:sp>
      <p:graphicFrame>
        <p:nvGraphicFramePr>
          <p:cNvPr id="8203" name="Object 15"/>
          <p:cNvGraphicFramePr>
            <a:graphicFrameLocks noChangeAspect="1"/>
          </p:cNvGraphicFramePr>
          <p:nvPr/>
        </p:nvGraphicFramePr>
        <p:xfrm>
          <a:off x="2719388" y="2254250"/>
          <a:ext cx="3832225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260854" imgH="3964702" progId="Photoshop.Image.4">
                  <p:embed/>
                </p:oleObj>
              </mc:Choice>
              <mc:Fallback>
                <p:oleObj name="Image" r:id="rId2" imgW="5260854" imgH="3964702" progId="Photoshop.Image.4">
                  <p:embed/>
                  <p:pic>
                    <p:nvPicPr>
                      <p:cNvPr id="82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254250"/>
                        <a:ext cx="3832225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40"/>
          <p:cNvSpPr txBox="1">
            <a:spLocks noChangeArrowheads="1"/>
          </p:cNvSpPr>
          <p:nvPr/>
        </p:nvSpPr>
        <p:spPr bwMode="auto">
          <a:xfrm>
            <a:off x="0" y="5246688"/>
            <a:ext cx="9144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first PK/PD analysis of IDR data was carried out by Nagashima et al (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Clin. Pharmacol. Ther.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22, 1969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who characterized Prothrombin Complex Activity (PCA) in blood (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 2" panose="05020102010507070707" pitchFamily="18" charset="2"/>
              </a:rPr>
              <a:t>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following oral doses (1.5 mg/kg) of warfarin (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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plasma concentrations).  Warfarin inhibits Vitamin K-dependent synthesis of PCA and thus produces Model I behavior.  Data reanalyzed by Jusko and Ko,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CPT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56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406 (1994)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7224713" y="2808288"/>
            <a:ext cx="1571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G. Levy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coined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“Indirect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Response”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9D9CD-E57A-F6C1-2216-62F9A1B86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490" y="1210100"/>
            <a:ext cx="1430338" cy="15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93244"/>
      </p:ext>
    </p:extLst>
  </p:cSld>
  <p:clrMapOvr>
    <a:masterClrMapping/>
  </p:clrMapOvr>
  <p:transition advTm="91828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15338" cy="83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br>
              <a:rPr lang="en-US" altLang="en-US" b="1" dirty="0"/>
            </a:br>
            <a:r>
              <a:rPr lang="en-US" altLang="en-US" b="1" dirty="0"/>
              <a:t>Overview of Pharmacodynamics</a:t>
            </a:r>
            <a:br>
              <a:rPr lang="en-US" altLang="en-US" b="1" dirty="0"/>
            </a:br>
            <a:endParaRPr lang="en-US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A6D27-E1A4-4089-BA19-5963DDE597C2}"/>
              </a:ext>
            </a:extLst>
          </p:cNvPr>
          <p:cNvSpPr txBox="1"/>
          <p:nvPr/>
        </p:nvSpPr>
        <p:spPr>
          <a:xfrm>
            <a:off x="990600" y="137160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Pillars of PK/PD and QSP (Quantitative and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</a:rPr>
              <a:t>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Systems Pharmacology)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Basic terminology and definitions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Comparison of PK versus PD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Nonlinear receptor/target binding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Turnover concepts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</a:rPr>
              <a:t>Array of PK/PD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25776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123825"/>
            <a:ext cx="8858250" cy="8032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/>
              <a:t>Family of Indirect Response Models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76200" y="6399213"/>
            <a:ext cx="5013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Levy et al, CPT 10: 22(1964), Dayneka, Garg, Jusko, JPB 21: 457 (1993),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Sharma A and Jusko WJ,  </a:t>
            </a:r>
            <a:r>
              <a:rPr kumimoji="0" lang="en-US" altLang="en-US" sz="1200" b="1" i="1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Br. J. Clin. Pharmacol.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229 (1998)</a:t>
            </a: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419100" y="1755775"/>
            <a:ext cx="2987675" cy="892175"/>
            <a:chOff x="182" y="973"/>
            <a:chExt cx="1882" cy="562"/>
          </a:xfrm>
        </p:grpSpPr>
        <p:sp>
          <p:nvSpPr>
            <p:cNvPr id="102475" name="Text Box 5"/>
            <p:cNvSpPr txBox="1">
              <a:spLocks noChangeArrowheads="1"/>
            </p:cNvSpPr>
            <p:nvPr/>
          </p:nvSpPr>
          <p:spPr bwMode="auto">
            <a:xfrm>
              <a:off x="296" y="1362"/>
              <a:ext cx="2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max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76" name="Oval 6"/>
            <p:cNvSpPr>
              <a:spLocks noChangeArrowheads="1"/>
            </p:cNvSpPr>
            <p:nvPr/>
          </p:nvSpPr>
          <p:spPr bwMode="auto">
            <a:xfrm>
              <a:off x="794" y="973"/>
              <a:ext cx="698" cy="432"/>
            </a:xfrm>
            <a:prstGeom prst="ellipse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77" name="Text Box 7"/>
            <p:cNvSpPr txBox="1">
              <a:spLocks noChangeArrowheads="1"/>
            </p:cNvSpPr>
            <p:nvPr/>
          </p:nvSpPr>
          <p:spPr bwMode="auto">
            <a:xfrm>
              <a:off x="868" y="1061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Response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(R)</a:t>
              </a:r>
            </a:p>
          </p:txBody>
        </p:sp>
        <p:sp>
          <p:nvSpPr>
            <p:cNvPr id="102478" name="Line 8"/>
            <p:cNvSpPr>
              <a:spLocks noChangeShapeType="1"/>
            </p:cNvSpPr>
            <p:nvPr/>
          </p:nvSpPr>
          <p:spPr bwMode="auto">
            <a:xfrm>
              <a:off x="1538" y="1185"/>
              <a:ext cx="5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79" name="Text Box 9"/>
            <p:cNvSpPr txBox="1">
              <a:spLocks noChangeArrowheads="1"/>
            </p:cNvSpPr>
            <p:nvPr/>
          </p:nvSpPr>
          <p:spPr bwMode="auto">
            <a:xfrm>
              <a:off x="304" y="1019"/>
              <a:ext cx="2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80" name="Text Box 10"/>
            <p:cNvSpPr txBox="1">
              <a:spLocks noChangeArrowheads="1"/>
            </p:cNvSpPr>
            <p:nvPr/>
          </p:nvSpPr>
          <p:spPr bwMode="auto">
            <a:xfrm>
              <a:off x="1652" y="1009"/>
              <a:ext cx="2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out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81" name="Line 11"/>
            <p:cNvSpPr>
              <a:spLocks noChangeShapeType="1"/>
            </p:cNvSpPr>
            <p:nvPr/>
          </p:nvSpPr>
          <p:spPr bwMode="auto">
            <a:xfrm>
              <a:off x="182" y="1194"/>
              <a:ext cx="5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82" name="Rectangle 12" descr="Wide upward diagonal"/>
            <p:cNvSpPr>
              <a:spLocks noChangeArrowheads="1"/>
            </p:cNvSpPr>
            <p:nvPr/>
          </p:nvSpPr>
          <p:spPr bwMode="auto">
            <a:xfrm>
              <a:off x="230" y="1263"/>
              <a:ext cx="74" cy="2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83" name="Text Box 13"/>
            <p:cNvSpPr txBox="1">
              <a:spLocks noChangeArrowheads="1"/>
            </p:cNvSpPr>
            <p:nvPr/>
          </p:nvSpPr>
          <p:spPr bwMode="auto">
            <a:xfrm>
              <a:off x="293" y="1218"/>
              <a:ext cx="2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IC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50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02405" name="Object 14"/>
          <p:cNvGraphicFramePr>
            <a:graphicFrameLocks noChangeAspect="1"/>
          </p:cNvGraphicFramePr>
          <p:nvPr/>
        </p:nvGraphicFramePr>
        <p:xfrm>
          <a:off x="852488" y="2735263"/>
          <a:ext cx="324008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900" imgH="533400" progId="Equation.3">
                  <p:embed/>
                </p:oleObj>
              </mc:Choice>
              <mc:Fallback>
                <p:oleObj name="Equation" r:id="rId4" imgW="2247900" imgH="533400" progId="Equation.3">
                  <p:embed/>
                  <p:pic>
                    <p:nvPicPr>
                      <p:cNvPr id="1024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735263"/>
                        <a:ext cx="324008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15"/>
          <p:cNvGraphicFramePr>
            <a:graphicFrameLocks noChangeAspect="1"/>
          </p:cNvGraphicFramePr>
          <p:nvPr/>
        </p:nvGraphicFramePr>
        <p:xfrm>
          <a:off x="5387975" y="2767013"/>
          <a:ext cx="32004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200" imgH="546100" progId="Equation.3">
                  <p:embed/>
                </p:oleObj>
              </mc:Choice>
              <mc:Fallback>
                <p:oleObj name="Equation" r:id="rId6" imgW="2489200" imgH="546100" progId="Equation.3">
                  <p:embed/>
                  <p:pic>
                    <p:nvPicPr>
                      <p:cNvPr id="10240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2767013"/>
                        <a:ext cx="32004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16"/>
          <p:cNvGraphicFramePr>
            <a:graphicFrameLocks noChangeAspect="1"/>
          </p:cNvGraphicFramePr>
          <p:nvPr/>
        </p:nvGraphicFramePr>
        <p:xfrm>
          <a:off x="815975" y="5464175"/>
          <a:ext cx="31242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596900" progId="Equation.3">
                  <p:embed/>
                </p:oleObj>
              </mc:Choice>
              <mc:Fallback>
                <p:oleObj name="Equation" r:id="rId8" imgW="2514600" imgH="596900" progId="Equation.3">
                  <p:embed/>
                  <p:pic>
                    <p:nvPicPr>
                      <p:cNvPr id="10240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464175"/>
                        <a:ext cx="31242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8" name="Object 17"/>
          <p:cNvGraphicFramePr>
            <a:graphicFrameLocks noChangeAspect="1"/>
          </p:cNvGraphicFramePr>
          <p:nvPr/>
        </p:nvGraphicFramePr>
        <p:xfrm>
          <a:off x="5311775" y="5491163"/>
          <a:ext cx="289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14600" imgH="596900" progId="Equation.3">
                  <p:embed/>
                </p:oleObj>
              </mc:Choice>
              <mc:Fallback>
                <p:oleObj name="Equation" r:id="rId10" imgW="2514600" imgH="596900" progId="Equation.3">
                  <p:embed/>
                  <p:pic>
                    <p:nvPicPr>
                      <p:cNvPr id="10240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5491163"/>
                        <a:ext cx="2895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9" name="Text Box 18"/>
          <p:cNvSpPr txBox="1">
            <a:spLocks noChangeArrowheads="1"/>
          </p:cNvSpPr>
          <p:nvPr/>
        </p:nvSpPr>
        <p:spPr bwMode="auto">
          <a:xfrm>
            <a:off x="419100" y="1066800"/>
            <a:ext cx="213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I.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INHIBITION - k</a:t>
            </a:r>
            <a:r>
              <a:rPr kumimoji="0" lang="en-US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10" name="Text Box 19"/>
          <p:cNvSpPr txBox="1">
            <a:spLocks noChangeArrowheads="1"/>
          </p:cNvSpPr>
          <p:nvPr/>
        </p:nvSpPr>
        <p:spPr bwMode="auto">
          <a:xfrm>
            <a:off x="4895850" y="1066800"/>
            <a:ext cx="230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II.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INHIBITION - k</a:t>
            </a:r>
            <a:r>
              <a:rPr kumimoji="0" lang="en-US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out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11" name="Text Box 20"/>
          <p:cNvSpPr txBox="1">
            <a:spLocks noChangeArrowheads="1"/>
          </p:cNvSpPr>
          <p:nvPr/>
        </p:nvSpPr>
        <p:spPr bwMode="auto">
          <a:xfrm>
            <a:off x="419100" y="3810000"/>
            <a:ext cx="2593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III.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STIMULATION - k</a:t>
            </a:r>
            <a:r>
              <a:rPr kumimoji="0" lang="en-US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12" name="Text Box 21"/>
          <p:cNvSpPr txBox="1">
            <a:spLocks noChangeArrowheads="1"/>
          </p:cNvSpPr>
          <p:nvPr/>
        </p:nvSpPr>
        <p:spPr bwMode="auto">
          <a:xfrm>
            <a:off x="4895850" y="3810000"/>
            <a:ext cx="272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IV.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STIMULATION - k</a:t>
            </a:r>
            <a:r>
              <a:rPr kumimoji="0" lang="en-US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out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413" name="Group 22"/>
          <p:cNvGrpSpPr>
            <a:grpSpLocks/>
          </p:cNvGrpSpPr>
          <p:nvPr/>
        </p:nvGrpSpPr>
        <p:grpSpPr bwMode="auto">
          <a:xfrm>
            <a:off x="3482975" y="1277938"/>
            <a:ext cx="990600" cy="825500"/>
            <a:chOff x="2112" y="864"/>
            <a:chExt cx="624" cy="520"/>
          </a:xfrm>
        </p:grpSpPr>
        <p:sp>
          <p:nvSpPr>
            <p:cNvPr id="102468" name="Line 23"/>
            <p:cNvSpPr>
              <a:spLocks noChangeShapeType="1"/>
            </p:cNvSpPr>
            <p:nvPr/>
          </p:nvSpPr>
          <p:spPr bwMode="auto">
            <a:xfrm>
              <a:off x="2304" y="86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69" name="Line 24"/>
            <p:cNvSpPr>
              <a:spLocks noChangeShapeType="1"/>
            </p:cNvSpPr>
            <p:nvPr/>
          </p:nvSpPr>
          <p:spPr bwMode="auto">
            <a:xfrm rot="5400000">
              <a:off x="2512" y="102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70" name="Line 25"/>
            <p:cNvSpPr>
              <a:spLocks noChangeShapeType="1"/>
            </p:cNvSpPr>
            <p:nvPr/>
          </p:nvSpPr>
          <p:spPr bwMode="auto">
            <a:xfrm>
              <a:off x="2304" y="95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71" name="Text Box 26"/>
            <p:cNvSpPr txBox="1">
              <a:spLocks noChangeArrowheads="1"/>
            </p:cNvSpPr>
            <p:nvPr/>
          </p:nvSpPr>
          <p:spPr bwMode="auto">
            <a:xfrm>
              <a:off x="2147" y="864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</a:t>
              </a:r>
              <a:r>
                <a:rPr kumimoji="0" lang="en-US" altLang="en-US" sz="10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72" name="Text Box 27"/>
            <p:cNvSpPr txBox="1">
              <a:spLocks noChangeArrowheads="1"/>
            </p:cNvSpPr>
            <p:nvPr/>
          </p:nvSpPr>
          <p:spPr bwMode="auto">
            <a:xfrm>
              <a:off x="2112" y="1019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02473" name="Text Box 28"/>
            <p:cNvSpPr txBox="1">
              <a:spLocks noChangeArrowheads="1"/>
            </p:cNvSpPr>
            <p:nvPr/>
          </p:nvSpPr>
          <p:spPr bwMode="auto">
            <a:xfrm>
              <a:off x="2342" y="121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102474" name="Freeform 29"/>
            <p:cNvSpPr>
              <a:spLocks/>
            </p:cNvSpPr>
            <p:nvPr/>
          </p:nvSpPr>
          <p:spPr bwMode="auto">
            <a:xfrm>
              <a:off x="2304" y="960"/>
              <a:ext cx="384" cy="192"/>
            </a:xfrm>
            <a:custGeom>
              <a:avLst/>
              <a:gdLst>
                <a:gd name="T0" fmla="*/ 0 w 288"/>
                <a:gd name="T1" fmla="*/ 0 h 192"/>
                <a:gd name="T2" fmla="*/ 2147483646 w 288"/>
                <a:gd name="T3" fmla="*/ 192 h 192"/>
                <a:gd name="T4" fmla="*/ 2147483646 w 288"/>
                <a:gd name="T5" fmla="*/ 0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0"/>
                  </a:moveTo>
                  <a:cubicBezTo>
                    <a:pt x="24" y="96"/>
                    <a:pt x="48" y="192"/>
                    <a:pt x="96" y="192"/>
                  </a:cubicBezTo>
                  <a:cubicBezTo>
                    <a:pt x="144" y="192"/>
                    <a:pt x="216" y="96"/>
                    <a:pt x="28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414" name="Group 30"/>
          <p:cNvGrpSpPr>
            <a:grpSpLocks/>
          </p:cNvGrpSpPr>
          <p:nvPr/>
        </p:nvGrpSpPr>
        <p:grpSpPr bwMode="auto">
          <a:xfrm>
            <a:off x="7978775" y="4021138"/>
            <a:ext cx="990600" cy="825500"/>
            <a:chOff x="2112" y="864"/>
            <a:chExt cx="624" cy="520"/>
          </a:xfrm>
        </p:grpSpPr>
        <p:sp>
          <p:nvSpPr>
            <p:cNvPr id="102461" name="Line 31"/>
            <p:cNvSpPr>
              <a:spLocks noChangeShapeType="1"/>
            </p:cNvSpPr>
            <p:nvPr/>
          </p:nvSpPr>
          <p:spPr bwMode="auto">
            <a:xfrm>
              <a:off x="2304" y="86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62" name="Line 32"/>
            <p:cNvSpPr>
              <a:spLocks noChangeShapeType="1"/>
            </p:cNvSpPr>
            <p:nvPr/>
          </p:nvSpPr>
          <p:spPr bwMode="auto">
            <a:xfrm rot="5400000">
              <a:off x="2512" y="102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63" name="Line 33"/>
            <p:cNvSpPr>
              <a:spLocks noChangeShapeType="1"/>
            </p:cNvSpPr>
            <p:nvPr/>
          </p:nvSpPr>
          <p:spPr bwMode="auto">
            <a:xfrm>
              <a:off x="2304" y="95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64" name="Text Box 34"/>
            <p:cNvSpPr txBox="1">
              <a:spLocks noChangeArrowheads="1"/>
            </p:cNvSpPr>
            <p:nvPr/>
          </p:nvSpPr>
          <p:spPr bwMode="auto">
            <a:xfrm>
              <a:off x="2147" y="864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</a:t>
              </a:r>
              <a:r>
                <a:rPr kumimoji="0" lang="en-US" altLang="en-US" sz="10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65" name="Text Box 35"/>
            <p:cNvSpPr txBox="1">
              <a:spLocks noChangeArrowheads="1"/>
            </p:cNvSpPr>
            <p:nvPr/>
          </p:nvSpPr>
          <p:spPr bwMode="auto">
            <a:xfrm>
              <a:off x="2112" y="1019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02466" name="Text Box 36"/>
            <p:cNvSpPr txBox="1">
              <a:spLocks noChangeArrowheads="1"/>
            </p:cNvSpPr>
            <p:nvPr/>
          </p:nvSpPr>
          <p:spPr bwMode="auto">
            <a:xfrm>
              <a:off x="2342" y="121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102467" name="Freeform 37"/>
            <p:cNvSpPr>
              <a:spLocks/>
            </p:cNvSpPr>
            <p:nvPr/>
          </p:nvSpPr>
          <p:spPr bwMode="auto">
            <a:xfrm>
              <a:off x="2304" y="960"/>
              <a:ext cx="384" cy="192"/>
            </a:xfrm>
            <a:custGeom>
              <a:avLst/>
              <a:gdLst>
                <a:gd name="T0" fmla="*/ 0 w 288"/>
                <a:gd name="T1" fmla="*/ 0 h 192"/>
                <a:gd name="T2" fmla="*/ 2147483646 w 288"/>
                <a:gd name="T3" fmla="*/ 192 h 192"/>
                <a:gd name="T4" fmla="*/ 2147483646 w 288"/>
                <a:gd name="T5" fmla="*/ 0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0"/>
                  </a:moveTo>
                  <a:cubicBezTo>
                    <a:pt x="24" y="96"/>
                    <a:pt x="48" y="192"/>
                    <a:pt x="96" y="192"/>
                  </a:cubicBezTo>
                  <a:cubicBezTo>
                    <a:pt x="144" y="192"/>
                    <a:pt x="216" y="96"/>
                    <a:pt x="28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415" name="Group 38"/>
          <p:cNvGrpSpPr>
            <a:grpSpLocks/>
          </p:cNvGrpSpPr>
          <p:nvPr/>
        </p:nvGrpSpPr>
        <p:grpSpPr bwMode="auto">
          <a:xfrm>
            <a:off x="3482975" y="4017963"/>
            <a:ext cx="990600" cy="874712"/>
            <a:chOff x="4992" y="833"/>
            <a:chExt cx="624" cy="551"/>
          </a:xfrm>
        </p:grpSpPr>
        <p:sp>
          <p:nvSpPr>
            <p:cNvPr id="102454" name="Line 39"/>
            <p:cNvSpPr>
              <a:spLocks noChangeShapeType="1"/>
            </p:cNvSpPr>
            <p:nvPr/>
          </p:nvSpPr>
          <p:spPr bwMode="auto">
            <a:xfrm>
              <a:off x="5184" y="86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55" name="Line 40"/>
            <p:cNvSpPr>
              <a:spLocks noChangeShapeType="1"/>
            </p:cNvSpPr>
            <p:nvPr/>
          </p:nvSpPr>
          <p:spPr bwMode="auto">
            <a:xfrm rot="5400000">
              <a:off x="5392" y="102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56" name="Line 41"/>
            <p:cNvSpPr>
              <a:spLocks noChangeShapeType="1"/>
            </p:cNvSpPr>
            <p:nvPr/>
          </p:nvSpPr>
          <p:spPr bwMode="auto">
            <a:xfrm>
              <a:off x="5184" y="110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57" name="Text Box 42"/>
            <p:cNvSpPr txBox="1">
              <a:spLocks noChangeArrowheads="1"/>
            </p:cNvSpPr>
            <p:nvPr/>
          </p:nvSpPr>
          <p:spPr bwMode="auto">
            <a:xfrm>
              <a:off x="5027" y="1021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</a:t>
              </a:r>
              <a:r>
                <a:rPr kumimoji="0" lang="en-US" altLang="en-US" sz="10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58" name="Text Box 43"/>
            <p:cNvSpPr txBox="1">
              <a:spLocks noChangeArrowheads="1"/>
            </p:cNvSpPr>
            <p:nvPr/>
          </p:nvSpPr>
          <p:spPr bwMode="auto">
            <a:xfrm>
              <a:off x="4992" y="833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02459" name="Text Box 44"/>
            <p:cNvSpPr txBox="1">
              <a:spLocks noChangeArrowheads="1"/>
            </p:cNvSpPr>
            <p:nvPr/>
          </p:nvSpPr>
          <p:spPr bwMode="auto">
            <a:xfrm>
              <a:off x="5222" y="121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102460" name="Freeform 45"/>
            <p:cNvSpPr>
              <a:spLocks/>
            </p:cNvSpPr>
            <p:nvPr/>
          </p:nvSpPr>
          <p:spPr bwMode="auto">
            <a:xfrm flipV="1">
              <a:off x="5192" y="904"/>
              <a:ext cx="384" cy="192"/>
            </a:xfrm>
            <a:custGeom>
              <a:avLst/>
              <a:gdLst>
                <a:gd name="T0" fmla="*/ 0 w 288"/>
                <a:gd name="T1" fmla="*/ 0 h 192"/>
                <a:gd name="T2" fmla="*/ 2147483646 w 288"/>
                <a:gd name="T3" fmla="*/ 192 h 192"/>
                <a:gd name="T4" fmla="*/ 2147483646 w 288"/>
                <a:gd name="T5" fmla="*/ 0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0"/>
                  </a:moveTo>
                  <a:cubicBezTo>
                    <a:pt x="24" y="96"/>
                    <a:pt x="48" y="192"/>
                    <a:pt x="96" y="192"/>
                  </a:cubicBezTo>
                  <a:cubicBezTo>
                    <a:pt x="144" y="192"/>
                    <a:pt x="216" y="96"/>
                    <a:pt x="28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416" name="Group 46"/>
          <p:cNvGrpSpPr>
            <a:grpSpLocks/>
          </p:cNvGrpSpPr>
          <p:nvPr/>
        </p:nvGrpSpPr>
        <p:grpSpPr bwMode="auto">
          <a:xfrm>
            <a:off x="7978775" y="1274763"/>
            <a:ext cx="990600" cy="874712"/>
            <a:chOff x="4992" y="833"/>
            <a:chExt cx="624" cy="551"/>
          </a:xfrm>
        </p:grpSpPr>
        <p:sp>
          <p:nvSpPr>
            <p:cNvPr id="102447" name="Line 47"/>
            <p:cNvSpPr>
              <a:spLocks noChangeShapeType="1"/>
            </p:cNvSpPr>
            <p:nvPr/>
          </p:nvSpPr>
          <p:spPr bwMode="auto">
            <a:xfrm>
              <a:off x="5184" y="86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48" name="Line 48"/>
            <p:cNvSpPr>
              <a:spLocks noChangeShapeType="1"/>
            </p:cNvSpPr>
            <p:nvPr/>
          </p:nvSpPr>
          <p:spPr bwMode="auto">
            <a:xfrm rot="5400000">
              <a:off x="5392" y="102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49" name="Line 49"/>
            <p:cNvSpPr>
              <a:spLocks noChangeShapeType="1"/>
            </p:cNvSpPr>
            <p:nvPr/>
          </p:nvSpPr>
          <p:spPr bwMode="auto">
            <a:xfrm>
              <a:off x="5184" y="110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50" name="Text Box 50"/>
            <p:cNvSpPr txBox="1">
              <a:spLocks noChangeArrowheads="1"/>
            </p:cNvSpPr>
            <p:nvPr/>
          </p:nvSpPr>
          <p:spPr bwMode="auto">
            <a:xfrm>
              <a:off x="5027" y="1021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</a:t>
              </a:r>
              <a:r>
                <a:rPr kumimoji="0" lang="en-US" altLang="en-US" sz="10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51" name="Text Box 51"/>
            <p:cNvSpPr txBox="1">
              <a:spLocks noChangeArrowheads="1"/>
            </p:cNvSpPr>
            <p:nvPr/>
          </p:nvSpPr>
          <p:spPr bwMode="auto">
            <a:xfrm>
              <a:off x="4992" y="833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02452" name="Text Box 52"/>
            <p:cNvSpPr txBox="1">
              <a:spLocks noChangeArrowheads="1"/>
            </p:cNvSpPr>
            <p:nvPr/>
          </p:nvSpPr>
          <p:spPr bwMode="auto">
            <a:xfrm>
              <a:off x="5222" y="1211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102453" name="Freeform 53"/>
            <p:cNvSpPr>
              <a:spLocks/>
            </p:cNvSpPr>
            <p:nvPr/>
          </p:nvSpPr>
          <p:spPr bwMode="auto">
            <a:xfrm flipV="1">
              <a:off x="5192" y="904"/>
              <a:ext cx="384" cy="192"/>
            </a:xfrm>
            <a:custGeom>
              <a:avLst/>
              <a:gdLst>
                <a:gd name="T0" fmla="*/ 0 w 288"/>
                <a:gd name="T1" fmla="*/ 0 h 192"/>
                <a:gd name="T2" fmla="*/ 2147483646 w 288"/>
                <a:gd name="T3" fmla="*/ 192 h 192"/>
                <a:gd name="T4" fmla="*/ 2147483646 w 288"/>
                <a:gd name="T5" fmla="*/ 0 h 192"/>
                <a:gd name="T6" fmla="*/ 0 60000 65536"/>
                <a:gd name="T7" fmla="*/ 0 60000 65536"/>
                <a:gd name="T8" fmla="*/ 0 60000 65536"/>
                <a:gd name="T9" fmla="*/ 0 w 288"/>
                <a:gd name="T10" fmla="*/ 0 h 192"/>
                <a:gd name="T11" fmla="*/ 288 w 28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92">
                  <a:moveTo>
                    <a:pt x="0" y="0"/>
                  </a:moveTo>
                  <a:cubicBezTo>
                    <a:pt x="24" y="96"/>
                    <a:pt x="48" y="192"/>
                    <a:pt x="96" y="192"/>
                  </a:cubicBezTo>
                  <a:cubicBezTo>
                    <a:pt x="144" y="192"/>
                    <a:pt x="216" y="96"/>
                    <a:pt x="28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417" name="Group 54"/>
          <p:cNvGrpSpPr>
            <a:grpSpLocks/>
          </p:cNvGrpSpPr>
          <p:nvPr/>
        </p:nvGrpSpPr>
        <p:grpSpPr bwMode="auto">
          <a:xfrm>
            <a:off x="4895850" y="1725613"/>
            <a:ext cx="2971800" cy="881062"/>
            <a:chOff x="3002" y="954"/>
            <a:chExt cx="1872" cy="555"/>
          </a:xfrm>
        </p:grpSpPr>
        <p:sp>
          <p:nvSpPr>
            <p:cNvPr id="102438" name="Oval 55"/>
            <p:cNvSpPr>
              <a:spLocks noChangeArrowheads="1"/>
            </p:cNvSpPr>
            <p:nvPr/>
          </p:nvSpPr>
          <p:spPr bwMode="auto">
            <a:xfrm>
              <a:off x="3604" y="954"/>
              <a:ext cx="698" cy="432"/>
            </a:xfrm>
            <a:prstGeom prst="ellipse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39" name="Text Box 56"/>
            <p:cNvSpPr txBox="1">
              <a:spLocks noChangeArrowheads="1"/>
            </p:cNvSpPr>
            <p:nvPr/>
          </p:nvSpPr>
          <p:spPr bwMode="auto">
            <a:xfrm>
              <a:off x="3678" y="1042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Response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(R)</a:t>
              </a:r>
            </a:p>
          </p:txBody>
        </p:sp>
        <p:sp>
          <p:nvSpPr>
            <p:cNvPr id="102440" name="Line 57"/>
            <p:cNvSpPr>
              <a:spLocks noChangeShapeType="1"/>
            </p:cNvSpPr>
            <p:nvPr/>
          </p:nvSpPr>
          <p:spPr bwMode="auto">
            <a:xfrm>
              <a:off x="4348" y="1166"/>
              <a:ext cx="5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41" name="Text Box 58"/>
            <p:cNvSpPr txBox="1">
              <a:spLocks noChangeArrowheads="1"/>
            </p:cNvSpPr>
            <p:nvPr/>
          </p:nvSpPr>
          <p:spPr bwMode="auto">
            <a:xfrm>
              <a:off x="3124" y="1000"/>
              <a:ext cx="2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42" name="Text Box 59"/>
            <p:cNvSpPr txBox="1">
              <a:spLocks noChangeArrowheads="1"/>
            </p:cNvSpPr>
            <p:nvPr/>
          </p:nvSpPr>
          <p:spPr bwMode="auto">
            <a:xfrm>
              <a:off x="4462" y="990"/>
              <a:ext cx="2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out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43" name="Line 60"/>
            <p:cNvSpPr>
              <a:spLocks noChangeShapeType="1"/>
            </p:cNvSpPr>
            <p:nvPr/>
          </p:nvSpPr>
          <p:spPr bwMode="auto">
            <a:xfrm>
              <a:off x="3002" y="1175"/>
              <a:ext cx="5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44" name="Text Box 61"/>
            <p:cNvSpPr txBox="1">
              <a:spLocks noChangeArrowheads="1"/>
            </p:cNvSpPr>
            <p:nvPr/>
          </p:nvSpPr>
          <p:spPr bwMode="auto">
            <a:xfrm>
              <a:off x="4482" y="1336"/>
              <a:ext cx="2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max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45" name="Rectangle 62" descr="Wide upward diagonal"/>
            <p:cNvSpPr>
              <a:spLocks noChangeArrowheads="1"/>
            </p:cNvSpPr>
            <p:nvPr/>
          </p:nvSpPr>
          <p:spPr bwMode="auto">
            <a:xfrm>
              <a:off x="4416" y="1237"/>
              <a:ext cx="74" cy="2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46" name="Text Box 63"/>
            <p:cNvSpPr txBox="1">
              <a:spLocks noChangeArrowheads="1"/>
            </p:cNvSpPr>
            <p:nvPr/>
          </p:nvSpPr>
          <p:spPr bwMode="auto">
            <a:xfrm>
              <a:off x="4479" y="1192"/>
              <a:ext cx="2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IC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50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418" name="Group 84"/>
          <p:cNvGrpSpPr>
            <a:grpSpLocks/>
          </p:cNvGrpSpPr>
          <p:nvPr/>
        </p:nvGrpSpPr>
        <p:grpSpPr bwMode="auto">
          <a:xfrm>
            <a:off x="419100" y="4479925"/>
            <a:ext cx="3048000" cy="882650"/>
            <a:chOff x="148" y="2822"/>
            <a:chExt cx="1920" cy="556"/>
          </a:xfrm>
        </p:grpSpPr>
        <p:sp>
          <p:nvSpPr>
            <p:cNvPr id="102429" name="Oval 65"/>
            <p:cNvSpPr>
              <a:spLocks noChangeArrowheads="1"/>
            </p:cNvSpPr>
            <p:nvPr/>
          </p:nvSpPr>
          <p:spPr bwMode="auto">
            <a:xfrm>
              <a:off x="768" y="2822"/>
              <a:ext cx="698" cy="432"/>
            </a:xfrm>
            <a:prstGeom prst="ellipse">
              <a:avLst/>
            </a:prstGeom>
            <a:solidFill>
              <a:srgbClr val="99FF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30" name="Text Box 66"/>
            <p:cNvSpPr txBox="1">
              <a:spLocks noChangeArrowheads="1"/>
            </p:cNvSpPr>
            <p:nvPr/>
          </p:nvSpPr>
          <p:spPr bwMode="auto">
            <a:xfrm>
              <a:off x="831" y="2889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Response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(R)</a:t>
              </a:r>
            </a:p>
          </p:txBody>
        </p:sp>
        <p:sp>
          <p:nvSpPr>
            <p:cNvPr id="102431" name="Line 67"/>
            <p:cNvSpPr>
              <a:spLocks noChangeShapeType="1"/>
            </p:cNvSpPr>
            <p:nvPr/>
          </p:nvSpPr>
          <p:spPr bwMode="auto">
            <a:xfrm>
              <a:off x="1514" y="3015"/>
              <a:ext cx="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32" name="Text Box 68"/>
            <p:cNvSpPr txBox="1">
              <a:spLocks noChangeArrowheads="1"/>
            </p:cNvSpPr>
            <p:nvPr/>
          </p:nvSpPr>
          <p:spPr bwMode="auto">
            <a:xfrm>
              <a:off x="283" y="2844"/>
              <a:ext cx="2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33" name="Text Box 69"/>
            <p:cNvSpPr txBox="1">
              <a:spLocks noChangeArrowheads="1"/>
            </p:cNvSpPr>
            <p:nvPr/>
          </p:nvSpPr>
          <p:spPr bwMode="auto">
            <a:xfrm>
              <a:off x="1635" y="2836"/>
              <a:ext cx="2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out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34" name="Line 70"/>
            <p:cNvSpPr>
              <a:spLocks noChangeShapeType="1"/>
            </p:cNvSpPr>
            <p:nvPr/>
          </p:nvSpPr>
          <p:spPr bwMode="auto">
            <a:xfrm>
              <a:off x="148" y="3023"/>
              <a:ext cx="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35" name="Text Box 71"/>
            <p:cNvSpPr txBox="1">
              <a:spLocks noChangeArrowheads="1"/>
            </p:cNvSpPr>
            <p:nvPr/>
          </p:nvSpPr>
          <p:spPr bwMode="auto">
            <a:xfrm>
              <a:off x="256" y="3054"/>
              <a:ext cx="4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50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36" name="Rectangle 72" descr="Wide upward diagonal"/>
            <p:cNvSpPr>
              <a:spLocks noChangeArrowheads="1"/>
            </p:cNvSpPr>
            <p:nvPr/>
          </p:nvSpPr>
          <p:spPr bwMode="auto">
            <a:xfrm>
              <a:off x="223" y="3095"/>
              <a:ext cx="75" cy="20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37" name="Text Box 73"/>
            <p:cNvSpPr txBox="1">
              <a:spLocks noChangeArrowheads="1"/>
            </p:cNvSpPr>
            <p:nvPr/>
          </p:nvSpPr>
          <p:spPr bwMode="auto">
            <a:xfrm>
              <a:off x="291" y="3205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max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419" name="Group 85"/>
          <p:cNvGrpSpPr>
            <a:grpSpLocks/>
          </p:cNvGrpSpPr>
          <p:nvPr/>
        </p:nvGrpSpPr>
        <p:grpSpPr bwMode="auto">
          <a:xfrm>
            <a:off x="4895850" y="4416425"/>
            <a:ext cx="3030538" cy="919163"/>
            <a:chOff x="2968" y="2782"/>
            <a:chExt cx="1909" cy="579"/>
          </a:xfrm>
        </p:grpSpPr>
        <p:sp>
          <p:nvSpPr>
            <p:cNvPr id="102420" name="Oval 80"/>
            <p:cNvSpPr>
              <a:spLocks noChangeArrowheads="1"/>
            </p:cNvSpPr>
            <p:nvPr/>
          </p:nvSpPr>
          <p:spPr bwMode="auto">
            <a:xfrm>
              <a:off x="3578" y="2782"/>
              <a:ext cx="698" cy="432"/>
            </a:xfrm>
            <a:prstGeom prst="ellipse">
              <a:avLst/>
            </a:prstGeom>
            <a:solidFill>
              <a:srgbClr val="99FF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21" name="Text Box 75"/>
            <p:cNvSpPr txBox="1">
              <a:spLocks noChangeArrowheads="1"/>
            </p:cNvSpPr>
            <p:nvPr/>
          </p:nvSpPr>
          <p:spPr bwMode="auto">
            <a:xfrm>
              <a:off x="3640" y="2874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Response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(R)</a:t>
              </a:r>
            </a:p>
          </p:txBody>
        </p:sp>
        <p:sp>
          <p:nvSpPr>
            <p:cNvPr id="102422" name="Line 76"/>
            <p:cNvSpPr>
              <a:spLocks noChangeShapeType="1"/>
            </p:cNvSpPr>
            <p:nvPr/>
          </p:nvSpPr>
          <p:spPr bwMode="auto">
            <a:xfrm>
              <a:off x="4323" y="2996"/>
              <a:ext cx="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23" name="Text Box 77"/>
            <p:cNvSpPr txBox="1">
              <a:spLocks noChangeArrowheads="1"/>
            </p:cNvSpPr>
            <p:nvPr/>
          </p:nvSpPr>
          <p:spPr bwMode="auto">
            <a:xfrm>
              <a:off x="3092" y="2822"/>
              <a:ext cx="2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24" name="Text Box 78"/>
            <p:cNvSpPr txBox="1">
              <a:spLocks noChangeArrowheads="1"/>
            </p:cNvSpPr>
            <p:nvPr/>
          </p:nvSpPr>
          <p:spPr bwMode="auto">
            <a:xfrm>
              <a:off x="4444" y="2814"/>
              <a:ext cx="2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out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25" name="Line 79"/>
            <p:cNvSpPr>
              <a:spLocks noChangeShapeType="1"/>
            </p:cNvSpPr>
            <p:nvPr/>
          </p:nvSpPr>
          <p:spPr bwMode="auto">
            <a:xfrm>
              <a:off x="2968" y="3006"/>
              <a:ext cx="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26" name="Text Box 81"/>
            <p:cNvSpPr txBox="1">
              <a:spLocks noChangeArrowheads="1"/>
            </p:cNvSpPr>
            <p:nvPr/>
          </p:nvSpPr>
          <p:spPr bwMode="auto">
            <a:xfrm>
              <a:off x="4399" y="3037"/>
              <a:ext cx="4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50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27" name="Rectangle 82" descr="Wide upward diagonal"/>
            <p:cNvSpPr>
              <a:spLocks noChangeArrowheads="1"/>
            </p:cNvSpPr>
            <p:nvPr/>
          </p:nvSpPr>
          <p:spPr bwMode="auto">
            <a:xfrm>
              <a:off x="4390" y="3078"/>
              <a:ext cx="75" cy="20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428" name="Text Box 83"/>
            <p:cNvSpPr txBox="1">
              <a:spLocks noChangeArrowheads="1"/>
            </p:cNvSpPr>
            <p:nvPr/>
          </p:nvSpPr>
          <p:spPr bwMode="auto">
            <a:xfrm>
              <a:off x="4458" y="3188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r>
                <a:rPr kumimoji="0" lang="en-US" altLang="en-US" sz="12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max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advTm="91305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15913" y="130175"/>
            <a:ext cx="8458200" cy="7080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cs typeface="Times New Roman" panose="02020603050405020304" pitchFamily="18" charset="0"/>
              </a:rPr>
              <a:t>Array of Basic PD Models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381000" y="979488"/>
            <a:ext cx="4038600" cy="1828800"/>
            <a:chOff x="381000" y="979488"/>
            <a:chExt cx="4038600" cy="1828800"/>
          </a:xfrm>
        </p:grpSpPr>
        <p:grpSp>
          <p:nvGrpSpPr>
            <p:cNvPr id="67670" name="Group 100"/>
            <p:cNvGrpSpPr>
              <a:grpSpLocks/>
            </p:cNvGrpSpPr>
            <p:nvPr/>
          </p:nvGrpSpPr>
          <p:grpSpPr bwMode="auto">
            <a:xfrm>
              <a:off x="866775" y="1295400"/>
              <a:ext cx="3400425" cy="1371600"/>
              <a:chOff x="257810" y="1067462"/>
              <a:chExt cx="3399775" cy="1370898"/>
            </a:xfrm>
          </p:grpSpPr>
          <p:sp>
            <p:nvSpPr>
              <p:cNvPr id="67672" name="Text Box 5"/>
              <p:cNvSpPr txBox="1">
                <a:spLocks noChangeArrowheads="1"/>
              </p:cNvSpPr>
              <p:nvPr/>
            </p:nvSpPr>
            <p:spPr bwMode="auto">
              <a:xfrm>
                <a:off x="2858120" y="1902559"/>
                <a:ext cx="79946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Effect</a:t>
                </a:r>
                <a:endPara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73" name="Rectangle 6"/>
              <p:cNvSpPr>
                <a:spLocks noChangeArrowheads="1"/>
              </p:cNvSpPr>
              <p:nvPr/>
            </p:nvSpPr>
            <p:spPr bwMode="auto">
              <a:xfrm>
                <a:off x="257810" y="1067463"/>
                <a:ext cx="1371600" cy="40827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r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</a:t>
                </a:r>
                <a:r>
                  <a:rPr kumimoji="0" lang="en-US" altLang="en-US" sz="18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</a:t>
                </a: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74" name="Text Box 7"/>
              <p:cNvSpPr txBox="1">
                <a:spLocks noChangeArrowheads="1"/>
              </p:cNvSpPr>
              <p:nvPr/>
            </p:nvSpPr>
            <p:spPr bwMode="auto">
              <a:xfrm>
                <a:off x="1629410" y="1121410"/>
                <a:ext cx="328930" cy="39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+</a:t>
                </a: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75" name="Rectangle 8"/>
              <p:cNvSpPr>
                <a:spLocks noChangeArrowheads="1"/>
              </p:cNvSpPr>
              <p:nvPr/>
            </p:nvSpPr>
            <p:spPr bwMode="auto">
              <a:xfrm>
                <a:off x="1972310" y="1067462"/>
                <a:ext cx="1323975" cy="40827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Receptor</a:t>
                </a:r>
                <a:endPara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76" name="Rectangle 9"/>
              <p:cNvSpPr>
                <a:spLocks noChangeArrowheads="1"/>
              </p:cNvSpPr>
              <p:nvPr/>
            </p:nvSpPr>
            <p:spPr bwMode="auto">
              <a:xfrm>
                <a:off x="1057910" y="1949449"/>
                <a:ext cx="1466215" cy="488911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9144" bIns="9144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Drug – Receptor complex</a:t>
                </a:r>
                <a:endPara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77" name="Text Box 10"/>
              <p:cNvSpPr txBox="1">
                <a:spLocks noChangeArrowheads="1"/>
              </p:cNvSpPr>
              <p:nvPr/>
            </p:nvSpPr>
            <p:spPr bwMode="auto">
              <a:xfrm>
                <a:off x="1324610" y="1539875"/>
                <a:ext cx="5045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k</a:t>
                </a:r>
                <a:r>
                  <a:rPr kumimoji="0" lang="en-US" altLang="en-US" sz="1800" b="1" i="1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on</a:t>
                </a: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78" name="Text Box 11"/>
              <p:cNvSpPr txBox="1">
                <a:spLocks noChangeArrowheads="1"/>
              </p:cNvSpPr>
              <p:nvPr/>
            </p:nvSpPr>
            <p:spPr bwMode="auto">
              <a:xfrm>
                <a:off x="1922779" y="1539875"/>
                <a:ext cx="51583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k</a:t>
                </a:r>
                <a:r>
                  <a:rPr kumimoji="0" lang="en-US" altLang="en-US" sz="1800" b="1" i="1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off</a:t>
                </a: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79" name="Line 13"/>
              <p:cNvSpPr>
                <a:spLocks noChangeShapeType="1"/>
              </p:cNvSpPr>
              <p:nvPr/>
            </p:nvSpPr>
            <p:spPr bwMode="auto">
              <a:xfrm>
                <a:off x="816610" y="1517650"/>
                <a:ext cx="1270" cy="3073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80" name="Line 14"/>
              <p:cNvSpPr>
                <a:spLocks noChangeShapeType="1"/>
              </p:cNvSpPr>
              <p:nvPr/>
            </p:nvSpPr>
            <p:spPr bwMode="auto">
              <a:xfrm>
                <a:off x="1749425" y="1608455"/>
                <a:ext cx="3175" cy="2571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81" name="Line 15"/>
              <p:cNvSpPr>
                <a:spLocks noChangeShapeType="1"/>
              </p:cNvSpPr>
              <p:nvPr/>
            </p:nvSpPr>
            <p:spPr bwMode="auto">
              <a:xfrm flipH="1" flipV="1">
                <a:off x="1869440" y="1608455"/>
                <a:ext cx="1270" cy="2571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82" name="AutoShape 16"/>
              <p:cNvSpPr>
                <a:spLocks noChangeArrowheads="1"/>
              </p:cNvSpPr>
              <p:nvPr/>
            </p:nvSpPr>
            <p:spPr bwMode="auto">
              <a:xfrm>
                <a:off x="2581910" y="2025650"/>
                <a:ext cx="304800" cy="113665"/>
              </a:xfrm>
              <a:prstGeom prst="rightArrow">
                <a:avLst>
                  <a:gd name="adj1" fmla="val 50000"/>
                  <a:gd name="adj2" fmla="val 67039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683" name="Text Box 18"/>
              <p:cNvSpPr txBox="1">
                <a:spLocks noChangeArrowheads="1"/>
              </p:cNvSpPr>
              <p:nvPr/>
            </p:nvSpPr>
            <p:spPr bwMode="auto">
              <a:xfrm>
                <a:off x="816610" y="1506855"/>
                <a:ext cx="479226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CL</a:t>
                </a: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7671" name="Oval 104"/>
            <p:cNvSpPr>
              <a:spLocks noChangeArrowheads="1"/>
            </p:cNvSpPr>
            <p:nvPr/>
          </p:nvSpPr>
          <p:spPr bwMode="auto">
            <a:xfrm>
              <a:off x="381000" y="979488"/>
              <a:ext cx="4038600" cy="18288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588" name="Group 2"/>
          <p:cNvGrpSpPr>
            <a:grpSpLocks/>
          </p:cNvGrpSpPr>
          <p:nvPr/>
        </p:nvGrpSpPr>
        <p:grpSpPr bwMode="auto">
          <a:xfrm>
            <a:off x="4953000" y="1066800"/>
            <a:ext cx="3733800" cy="1447800"/>
            <a:chOff x="4953000" y="1066800"/>
            <a:chExt cx="3733800" cy="1447800"/>
          </a:xfrm>
        </p:grpSpPr>
        <p:sp>
          <p:nvSpPr>
            <p:cNvPr id="67655" name="AutoShape 41"/>
            <p:cNvSpPr>
              <a:spLocks noChangeAspect="1" noChangeArrowheads="1"/>
            </p:cNvSpPr>
            <p:nvPr/>
          </p:nvSpPr>
          <p:spPr bwMode="auto">
            <a:xfrm>
              <a:off x="5334000" y="1371600"/>
              <a:ext cx="32004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56" name="Oval 43"/>
            <p:cNvSpPr>
              <a:spLocks noChangeArrowheads="1"/>
            </p:cNvSpPr>
            <p:nvPr/>
          </p:nvSpPr>
          <p:spPr bwMode="auto">
            <a:xfrm>
              <a:off x="5334000" y="1371600"/>
              <a:ext cx="577850" cy="576263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57" name="Oval 44"/>
            <p:cNvSpPr>
              <a:spLocks noChangeArrowheads="1"/>
            </p:cNvSpPr>
            <p:nvPr/>
          </p:nvSpPr>
          <p:spPr bwMode="auto">
            <a:xfrm>
              <a:off x="6621463" y="1371600"/>
              <a:ext cx="573087" cy="57626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58" name="Line 45"/>
            <p:cNvSpPr>
              <a:spLocks noChangeShapeType="1"/>
            </p:cNvSpPr>
            <p:nvPr/>
          </p:nvSpPr>
          <p:spPr bwMode="auto">
            <a:xfrm>
              <a:off x="6038850" y="1489075"/>
              <a:ext cx="4445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59" name="Line 46"/>
            <p:cNvSpPr>
              <a:spLocks noChangeShapeType="1"/>
            </p:cNvSpPr>
            <p:nvPr/>
          </p:nvSpPr>
          <p:spPr bwMode="auto">
            <a:xfrm>
              <a:off x="6400800" y="1447800"/>
              <a:ext cx="76200" cy="412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0" name="Line 47"/>
            <p:cNvSpPr>
              <a:spLocks noChangeShapeType="1"/>
            </p:cNvSpPr>
            <p:nvPr/>
          </p:nvSpPr>
          <p:spPr bwMode="auto">
            <a:xfrm rot="10800000">
              <a:off x="6042025" y="1806575"/>
              <a:ext cx="4429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1" name="Line 48"/>
            <p:cNvSpPr>
              <a:spLocks noChangeShapeType="1"/>
            </p:cNvSpPr>
            <p:nvPr/>
          </p:nvSpPr>
          <p:spPr bwMode="auto">
            <a:xfrm rot="10800000">
              <a:off x="6048375" y="1806575"/>
              <a:ext cx="76200" cy="444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2" name="Text Box 49"/>
            <p:cNvSpPr txBox="1">
              <a:spLocks noChangeArrowheads="1"/>
            </p:cNvSpPr>
            <p:nvPr/>
          </p:nvSpPr>
          <p:spPr bwMode="auto">
            <a:xfrm>
              <a:off x="6086475" y="1447800"/>
              <a:ext cx="5429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eo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3" name="Line 50"/>
            <p:cNvSpPr>
              <a:spLocks noChangeShapeType="1"/>
            </p:cNvSpPr>
            <p:nvPr/>
          </p:nvSpPr>
          <p:spPr bwMode="auto">
            <a:xfrm>
              <a:off x="5600700" y="1990725"/>
              <a:ext cx="0" cy="266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4" name="Text Box 51"/>
            <p:cNvSpPr txBox="1">
              <a:spLocks noChangeArrowheads="1"/>
            </p:cNvSpPr>
            <p:nvPr/>
          </p:nvSpPr>
          <p:spPr bwMode="auto">
            <a:xfrm>
              <a:off x="5624513" y="1943100"/>
              <a:ext cx="5476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CL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5" name="Freeform 52"/>
            <p:cNvSpPr>
              <a:spLocks/>
            </p:cNvSpPr>
            <p:nvPr/>
          </p:nvSpPr>
          <p:spPr bwMode="auto">
            <a:xfrm>
              <a:off x="7277100" y="1638300"/>
              <a:ext cx="265113" cy="42863"/>
            </a:xfrm>
            <a:custGeom>
              <a:avLst/>
              <a:gdLst>
                <a:gd name="T0" fmla="*/ 0 w 288"/>
                <a:gd name="T1" fmla="*/ 2147483646 h 48"/>
                <a:gd name="T2" fmla="*/ 2147483646 w 288"/>
                <a:gd name="T3" fmla="*/ 0 h 48"/>
                <a:gd name="T4" fmla="*/ 2147483646 w 288"/>
                <a:gd name="T5" fmla="*/ 2147483646 h 48"/>
                <a:gd name="T6" fmla="*/ 2147483646 w 288"/>
                <a:gd name="T7" fmla="*/ 0 h 48"/>
                <a:gd name="T8" fmla="*/ 2147483646 w 288"/>
                <a:gd name="T9" fmla="*/ 2147483646 h 48"/>
                <a:gd name="T10" fmla="*/ 2147483646 w 288"/>
                <a:gd name="T11" fmla="*/ 0 h 48"/>
                <a:gd name="T12" fmla="*/ 2147483646 w 28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48"/>
                <a:gd name="T23" fmla="*/ 288 w 28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0"/>
                    <a:pt x="144" y="0"/>
                  </a:cubicBezTo>
                  <a:cubicBezTo>
                    <a:pt x="160" y="0"/>
                    <a:pt x="176" y="48"/>
                    <a:pt x="192" y="48"/>
                  </a:cubicBezTo>
                  <a:cubicBezTo>
                    <a:pt x="208" y="48"/>
                    <a:pt x="224" y="0"/>
                    <a:pt x="240" y="0"/>
                  </a:cubicBezTo>
                  <a:cubicBezTo>
                    <a:pt x="256" y="0"/>
                    <a:pt x="272" y="24"/>
                    <a:pt x="288" y="48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6" name="Freeform 53"/>
            <p:cNvSpPr>
              <a:spLocks/>
            </p:cNvSpPr>
            <p:nvPr/>
          </p:nvSpPr>
          <p:spPr bwMode="auto">
            <a:xfrm>
              <a:off x="7534275" y="1654175"/>
              <a:ext cx="73025" cy="23813"/>
            </a:xfrm>
            <a:custGeom>
              <a:avLst/>
              <a:gdLst>
                <a:gd name="T0" fmla="*/ 0 w 78"/>
                <a:gd name="T1" fmla="*/ 2147483646 h 25"/>
                <a:gd name="T2" fmla="*/ 2147483646 w 78"/>
                <a:gd name="T3" fmla="*/ 2147483646 h 25"/>
                <a:gd name="T4" fmla="*/ 2147483646 w 78"/>
                <a:gd name="T5" fmla="*/ 2147483646 h 25"/>
                <a:gd name="T6" fmla="*/ 2147483646 w 78"/>
                <a:gd name="T7" fmla="*/ 214748364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5"/>
                <a:gd name="T14" fmla="*/ 78 w 7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5">
                  <a:moveTo>
                    <a:pt x="0" y="25"/>
                  </a:moveTo>
                  <a:cubicBezTo>
                    <a:pt x="0" y="25"/>
                    <a:pt x="23" y="22"/>
                    <a:pt x="27" y="19"/>
                  </a:cubicBezTo>
                  <a:cubicBezTo>
                    <a:pt x="37" y="11"/>
                    <a:pt x="28" y="8"/>
                    <a:pt x="42" y="4"/>
                  </a:cubicBezTo>
                  <a:cubicBezTo>
                    <a:pt x="54" y="0"/>
                    <a:pt x="66" y="1"/>
                    <a:pt x="78" y="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7" name="Line 54"/>
            <p:cNvSpPr>
              <a:spLocks noChangeShapeType="1"/>
            </p:cNvSpPr>
            <p:nvPr/>
          </p:nvSpPr>
          <p:spPr bwMode="auto">
            <a:xfrm>
              <a:off x="7589838" y="1654175"/>
              <a:ext cx="15875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8" name="Text Box 55"/>
            <p:cNvSpPr txBox="1">
              <a:spLocks noChangeArrowheads="1"/>
            </p:cNvSpPr>
            <p:nvPr/>
          </p:nvSpPr>
          <p:spPr bwMode="auto">
            <a:xfrm>
              <a:off x="7681913" y="1485900"/>
              <a:ext cx="771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Effect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69" name="Oval 105"/>
            <p:cNvSpPr>
              <a:spLocks noChangeArrowheads="1"/>
            </p:cNvSpPr>
            <p:nvPr/>
          </p:nvSpPr>
          <p:spPr bwMode="auto">
            <a:xfrm>
              <a:off x="4953000" y="1066800"/>
              <a:ext cx="3733800" cy="14478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590" name="Group 7"/>
          <p:cNvGrpSpPr>
            <a:grpSpLocks/>
          </p:cNvGrpSpPr>
          <p:nvPr/>
        </p:nvGrpSpPr>
        <p:grpSpPr bwMode="auto">
          <a:xfrm>
            <a:off x="685800" y="5257800"/>
            <a:ext cx="3352800" cy="1219200"/>
            <a:chOff x="685800" y="5257800"/>
            <a:chExt cx="3352800" cy="1219200"/>
          </a:xfrm>
        </p:grpSpPr>
        <p:sp>
          <p:nvSpPr>
            <p:cNvPr id="67636" name="Oval 32"/>
            <p:cNvSpPr>
              <a:spLocks noChangeArrowheads="1"/>
            </p:cNvSpPr>
            <p:nvPr/>
          </p:nvSpPr>
          <p:spPr bwMode="auto">
            <a:xfrm>
              <a:off x="1885950" y="5451475"/>
              <a:ext cx="838200" cy="600075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37" name="Text Box 33"/>
            <p:cNvSpPr txBox="1">
              <a:spLocks noChangeArrowheads="1"/>
            </p:cNvSpPr>
            <p:nvPr/>
          </p:nvSpPr>
          <p:spPr bwMode="auto">
            <a:xfrm>
              <a:off x="1857375" y="5527675"/>
              <a:ext cx="911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Response (R)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38" name="Line 34"/>
            <p:cNvSpPr>
              <a:spLocks noChangeShapeType="1"/>
            </p:cNvSpPr>
            <p:nvPr/>
          </p:nvSpPr>
          <p:spPr bwMode="auto">
            <a:xfrm>
              <a:off x="2765425" y="5727700"/>
              <a:ext cx="835025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39" name="Text Box 35"/>
            <p:cNvSpPr txBox="1">
              <a:spLocks noChangeArrowheads="1"/>
            </p:cNvSpPr>
            <p:nvPr/>
          </p:nvSpPr>
          <p:spPr bwMode="auto">
            <a:xfrm>
              <a:off x="1154113" y="5391150"/>
              <a:ext cx="457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40" name="Text Box 36"/>
            <p:cNvSpPr txBox="1">
              <a:spLocks noChangeArrowheads="1"/>
            </p:cNvSpPr>
            <p:nvPr/>
          </p:nvSpPr>
          <p:spPr bwMode="auto">
            <a:xfrm>
              <a:off x="2867025" y="5399088"/>
              <a:ext cx="5588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out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41" name="Line 37"/>
            <p:cNvSpPr>
              <a:spLocks noChangeShapeType="1"/>
            </p:cNvSpPr>
            <p:nvPr/>
          </p:nvSpPr>
          <p:spPr bwMode="auto">
            <a:xfrm>
              <a:off x="990600" y="5741988"/>
              <a:ext cx="8350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42" name="Rectangle 38" descr="Wide upward diagonal"/>
            <p:cNvSpPr>
              <a:spLocks noChangeArrowheads="1"/>
            </p:cNvSpPr>
            <p:nvPr/>
          </p:nvSpPr>
          <p:spPr bwMode="auto">
            <a:xfrm>
              <a:off x="1200150" y="5851525"/>
              <a:ext cx="117475" cy="32067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43" name="Rectangle 38" descr="Wide upward diagonal"/>
            <p:cNvSpPr>
              <a:spLocks noChangeArrowheads="1"/>
            </p:cNvSpPr>
            <p:nvPr/>
          </p:nvSpPr>
          <p:spPr bwMode="auto">
            <a:xfrm>
              <a:off x="2974975" y="5848350"/>
              <a:ext cx="117475" cy="32067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44" name="Rectangle 41"/>
            <p:cNvSpPr>
              <a:spLocks noChangeArrowheads="1"/>
            </p:cNvSpPr>
            <p:nvPr/>
          </p:nvSpPr>
          <p:spPr bwMode="auto">
            <a:xfrm>
              <a:off x="1428750" y="5848350"/>
              <a:ext cx="117475" cy="320675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45" name="Rectangle 42"/>
            <p:cNvSpPr>
              <a:spLocks noChangeArrowheads="1"/>
            </p:cNvSpPr>
            <p:nvPr/>
          </p:nvSpPr>
          <p:spPr bwMode="auto">
            <a:xfrm>
              <a:off x="3200400" y="5848350"/>
              <a:ext cx="119063" cy="320675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46" name="Oval 107"/>
            <p:cNvSpPr>
              <a:spLocks noChangeArrowheads="1"/>
            </p:cNvSpPr>
            <p:nvPr/>
          </p:nvSpPr>
          <p:spPr bwMode="auto">
            <a:xfrm>
              <a:off x="685800" y="5257800"/>
              <a:ext cx="3352800" cy="1219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591" name="Group 5"/>
          <p:cNvGrpSpPr>
            <a:grpSpLocks/>
          </p:cNvGrpSpPr>
          <p:nvPr/>
        </p:nvGrpSpPr>
        <p:grpSpPr bwMode="auto">
          <a:xfrm>
            <a:off x="2971800" y="3217863"/>
            <a:ext cx="3200400" cy="1524000"/>
            <a:chOff x="2971800" y="3218381"/>
            <a:chExt cx="3200400" cy="1524000"/>
          </a:xfrm>
        </p:grpSpPr>
        <p:sp>
          <p:nvSpPr>
            <p:cNvPr id="67627" name="AutoShape 57"/>
            <p:cNvSpPr>
              <a:spLocks noChangeAspect="1" noChangeArrowheads="1"/>
            </p:cNvSpPr>
            <p:nvPr/>
          </p:nvSpPr>
          <p:spPr bwMode="auto">
            <a:xfrm>
              <a:off x="3200400" y="3429000"/>
              <a:ext cx="2971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28" name="Line 59"/>
            <p:cNvSpPr>
              <a:spLocks noChangeShapeType="1"/>
            </p:cNvSpPr>
            <p:nvPr/>
          </p:nvSpPr>
          <p:spPr bwMode="auto">
            <a:xfrm>
              <a:off x="3200400" y="3800475"/>
              <a:ext cx="7207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29" name="Oval 60"/>
            <p:cNvSpPr>
              <a:spLocks noChangeArrowheads="1"/>
            </p:cNvSpPr>
            <p:nvPr/>
          </p:nvSpPr>
          <p:spPr bwMode="auto">
            <a:xfrm>
              <a:off x="4000500" y="3543300"/>
              <a:ext cx="825500" cy="571500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30" name="Line 61"/>
            <p:cNvSpPr>
              <a:spLocks noChangeShapeType="1"/>
            </p:cNvSpPr>
            <p:nvPr/>
          </p:nvSpPr>
          <p:spPr bwMode="auto">
            <a:xfrm>
              <a:off x="4918075" y="3800475"/>
              <a:ext cx="7207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31" name="Line 62"/>
            <p:cNvSpPr>
              <a:spLocks noChangeShapeType="1"/>
            </p:cNvSpPr>
            <p:nvPr/>
          </p:nvSpPr>
          <p:spPr bwMode="auto">
            <a:xfrm>
              <a:off x="4751388" y="4130675"/>
              <a:ext cx="720725" cy="2889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32" name="Text Box 63"/>
            <p:cNvSpPr txBox="1">
              <a:spLocks noChangeArrowheads="1"/>
            </p:cNvSpPr>
            <p:nvPr/>
          </p:nvSpPr>
          <p:spPr bwMode="auto">
            <a:xfrm>
              <a:off x="3333750" y="3451225"/>
              <a:ext cx="46037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</a:t>
              </a:r>
              <a:r>
                <a:rPr kumimoji="0" lang="en-US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33" name="Text Box 64"/>
            <p:cNvSpPr txBox="1">
              <a:spLocks noChangeArrowheads="1"/>
            </p:cNvSpPr>
            <p:nvPr/>
          </p:nvSpPr>
          <p:spPr bwMode="auto">
            <a:xfrm>
              <a:off x="4949825" y="3430588"/>
              <a:ext cx="5334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out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34" name="Text Box 65"/>
            <p:cNvSpPr txBox="1">
              <a:spLocks noChangeArrowheads="1"/>
            </p:cNvSpPr>
            <p:nvPr/>
          </p:nvSpPr>
          <p:spPr bwMode="auto">
            <a:xfrm>
              <a:off x="4997450" y="3932238"/>
              <a:ext cx="719138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 C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35" name="Oval 108"/>
            <p:cNvSpPr>
              <a:spLocks noChangeArrowheads="1"/>
            </p:cNvSpPr>
            <p:nvPr/>
          </p:nvSpPr>
          <p:spPr bwMode="auto">
            <a:xfrm>
              <a:off x="2971800" y="3218381"/>
              <a:ext cx="3048000" cy="15240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592" name="Group 6"/>
          <p:cNvGrpSpPr>
            <a:grpSpLocks/>
          </p:cNvGrpSpPr>
          <p:nvPr/>
        </p:nvGrpSpPr>
        <p:grpSpPr bwMode="auto">
          <a:xfrm>
            <a:off x="6400800" y="3124200"/>
            <a:ext cx="2667000" cy="1600200"/>
            <a:chOff x="6400800" y="3124200"/>
            <a:chExt cx="2667000" cy="1600200"/>
          </a:xfrm>
        </p:grpSpPr>
        <p:sp>
          <p:nvSpPr>
            <p:cNvPr id="67619" name="Freeform 89"/>
            <p:cNvSpPr>
              <a:spLocks/>
            </p:cNvSpPr>
            <p:nvPr/>
          </p:nvSpPr>
          <p:spPr bwMode="auto">
            <a:xfrm>
              <a:off x="7605713" y="3657600"/>
              <a:ext cx="265112" cy="42863"/>
            </a:xfrm>
            <a:custGeom>
              <a:avLst/>
              <a:gdLst>
                <a:gd name="T0" fmla="*/ 0 w 288"/>
                <a:gd name="T1" fmla="*/ 2147483646 h 48"/>
                <a:gd name="T2" fmla="*/ 2147483646 w 288"/>
                <a:gd name="T3" fmla="*/ 0 h 48"/>
                <a:gd name="T4" fmla="*/ 2147483646 w 288"/>
                <a:gd name="T5" fmla="*/ 2147483646 h 48"/>
                <a:gd name="T6" fmla="*/ 2147483646 w 288"/>
                <a:gd name="T7" fmla="*/ 0 h 48"/>
                <a:gd name="T8" fmla="*/ 2147483646 w 288"/>
                <a:gd name="T9" fmla="*/ 2147483646 h 48"/>
                <a:gd name="T10" fmla="*/ 2147483646 w 288"/>
                <a:gd name="T11" fmla="*/ 0 h 48"/>
                <a:gd name="T12" fmla="*/ 2147483646 w 28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48"/>
                <a:gd name="T23" fmla="*/ 288 w 28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0"/>
                    <a:pt x="144" y="0"/>
                  </a:cubicBezTo>
                  <a:cubicBezTo>
                    <a:pt x="160" y="0"/>
                    <a:pt x="176" y="48"/>
                    <a:pt x="192" y="48"/>
                  </a:cubicBezTo>
                  <a:cubicBezTo>
                    <a:pt x="208" y="48"/>
                    <a:pt x="224" y="0"/>
                    <a:pt x="240" y="0"/>
                  </a:cubicBezTo>
                  <a:cubicBezTo>
                    <a:pt x="256" y="0"/>
                    <a:pt x="272" y="24"/>
                    <a:pt x="288" y="48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20" name="Freeform 90"/>
            <p:cNvSpPr>
              <a:spLocks/>
            </p:cNvSpPr>
            <p:nvPr/>
          </p:nvSpPr>
          <p:spPr bwMode="auto">
            <a:xfrm>
              <a:off x="7862888" y="3675063"/>
              <a:ext cx="73025" cy="22225"/>
            </a:xfrm>
            <a:custGeom>
              <a:avLst/>
              <a:gdLst>
                <a:gd name="T0" fmla="*/ 0 w 78"/>
                <a:gd name="T1" fmla="*/ 2147483646 h 25"/>
                <a:gd name="T2" fmla="*/ 2147483646 w 78"/>
                <a:gd name="T3" fmla="*/ 2147483646 h 25"/>
                <a:gd name="T4" fmla="*/ 2147483646 w 78"/>
                <a:gd name="T5" fmla="*/ 2147483646 h 25"/>
                <a:gd name="T6" fmla="*/ 2147483646 w 78"/>
                <a:gd name="T7" fmla="*/ 214748364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5"/>
                <a:gd name="T14" fmla="*/ 78 w 7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5">
                  <a:moveTo>
                    <a:pt x="0" y="25"/>
                  </a:moveTo>
                  <a:cubicBezTo>
                    <a:pt x="0" y="25"/>
                    <a:pt x="23" y="22"/>
                    <a:pt x="27" y="19"/>
                  </a:cubicBezTo>
                  <a:cubicBezTo>
                    <a:pt x="37" y="11"/>
                    <a:pt x="28" y="8"/>
                    <a:pt x="42" y="4"/>
                  </a:cubicBezTo>
                  <a:cubicBezTo>
                    <a:pt x="54" y="0"/>
                    <a:pt x="66" y="1"/>
                    <a:pt x="78" y="1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21" name="Line 91"/>
            <p:cNvSpPr>
              <a:spLocks noChangeShapeType="1"/>
            </p:cNvSpPr>
            <p:nvPr/>
          </p:nvSpPr>
          <p:spPr bwMode="auto">
            <a:xfrm>
              <a:off x="7918450" y="3675063"/>
              <a:ext cx="1587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22" name="Oval 92"/>
            <p:cNvSpPr>
              <a:spLocks noChangeArrowheads="1"/>
            </p:cNvSpPr>
            <p:nvPr/>
          </p:nvSpPr>
          <p:spPr bwMode="auto">
            <a:xfrm>
              <a:off x="6858000" y="3352800"/>
              <a:ext cx="609600" cy="609600"/>
            </a:xfrm>
            <a:prstGeom prst="ellipse">
              <a:avLst/>
            </a:prstGeom>
            <a:solidFill>
              <a:srgbClr val="CCFFCC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23" name="Line 93"/>
            <p:cNvSpPr>
              <a:spLocks noChangeShapeType="1"/>
            </p:cNvSpPr>
            <p:nvPr/>
          </p:nvSpPr>
          <p:spPr bwMode="auto">
            <a:xfrm>
              <a:off x="7162800" y="4038600"/>
              <a:ext cx="0" cy="457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24" name="Text Box 94"/>
            <p:cNvSpPr txBox="1">
              <a:spLocks noChangeArrowheads="1"/>
            </p:cNvSpPr>
            <p:nvPr/>
          </p:nvSpPr>
          <p:spPr bwMode="auto">
            <a:xfrm>
              <a:off x="7162800" y="4006850"/>
              <a:ext cx="457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CL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25" name="TextBox 99"/>
            <p:cNvSpPr txBox="1">
              <a:spLocks noChangeArrowheads="1"/>
            </p:cNvSpPr>
            <p:nvPr/>
          </p:nvSpPr>
          <p:spPr bwMode="auto">
            <a:xfrm>
              <a:off x="8142288" y="3494088"/>
              <a:ext cx="774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Effect</a:t>
              </a:r>
            </a:p>
          </p:txBody>
        </p:sp>
        <p:sp>
          <p:nvSpPr>
            <p:cNvPr id="67626" name="Oval 109"/>
            <p:cNvSpPr>
              <a:spLocks noChangeArrowheads="1"/>
            </p:cNvSpPr>
            <p:nvPr/>
          </p:nvSpPr>
          <p:spPr bwMode="auto">
            <a:xfrm>
              <a:off x="6400800" y="3124200"/>
              <a:ext cx="2667000" cy="1600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593" name="Group 8"/>
          <p:cNvGrpSpPr>
            <a:grpSpLocks/>
          </p:cNvGrpSpPr>
          <p:nvPr/>
        </p:nvGrpSpPr>
        <p:grpSpPr bwMode="auto">
          <a:xfrm>
            <a:off x="4762500" y="5257800"/>
            <a:ext cx="4152900" cy="1219200"/>
            <a:chOff x="4762500" y="5257800"/>
            <a:chExt cx="4152900" cy="1219200"/>
          </a:xfrm>
        </p:grpSpPr>
        <p:sp>
          <p:nvSpPr>
            <p:cNvPr id="67601" name="Oval 82"/>
            <p:cNvSpPr>
              <a:spLocks noChangeArrowheads="1"/>
            </p:cNvSpPr>
            <p:nvPr/>
          </p:nvSpPr>
          <p:spPr bwMode="auto">
            <a:xfrm>
              <a:off x="7805738" y="5635625"/>
              <a:ext cx="506412" cy="498475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02" name="Oval 81"/>
            <p:cNvSpPr>
              <a:spLocks noChangeArrowheads="1"/>
            </p:cNvSpPr>
            <p:nvPr/>
          </p:nvSpPr>
          <p:spPr bwMode="auto">
            <a:xfrm>
              <a:off x="6858000" y="5635625"/>
              <a:ext cx="506413" cy="498475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03" name="Oval 80"/>
            <p:cNvSpPr>
              <a:spLocks noChangeArrowheads="1"/>
            </p:cNvSpPr>
            <p:nvPr/>
          </p:nvSpPr>
          <p:spPr bwMode="auto">
            <a:xfrm>
              <a:off x="5894388" y="5635625"/>
              <a:ext cx="506412" cy="498475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04" name="Oval 84"/>
            <p:cNvSpPr>
              <a:spLocks noChangeArrowheads="1"/>
            </p:cNvSpPr>
            <p:nvPr/>
          </p:nvSpPr>
          <p:spPr bwMode="auto">
            <a:xfrm>
              <a:off x="4914900" y="5635625"/>
              <a:ext cx="508000" cy="498475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05" name="AutoShape 67"/>
            <p:cNvSpPr>
              <a:spLocks noChangeAspect="1" noChangeArrowheads="1"/>
            </p:cNvSpPr>
            <p:nvPr/>
          </p:nvSpPr>
          <p:spPr bwMode="auto">
            <a:xfrm>
              <a:off x="4914900" y="5562600"/>
              <a:ext cx="40005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06" name="Text Box 69"/>
            <p:cNvSpPr txBox="1">
              <a:spLocks noChangeArrowheads="1"/>
            </p:cNvSpPr>
            <p:nvPr/>
          </p:nvSpPr>
          <p:spPr bwMode="auto">
            <a:xfrm>
              <a:off x="5962650" y="5715000"/>
              <a:ext cx="466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07" name="Line 70"/>
            <p:cNvSpPr>
              <a:spLocks noChangeShapeType="1"/>
            </p:cNvSpPr>
            <p:nvPr/>
          </p:nvSpPr>
          <p:spPr bwMode="auto">
            <a:xfrm>
              <a:off x="5486400" y="5884863"/>
              <a:ext cx="365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08" name="Text Box 71"/>
            <p:cNvSpPr txBox="1">
              <a:spLocks noChangeArrowheads="1"/>
            </p:cNvSpPr>
            <p:nvPr/>
          </p:nvSpPr>
          <p:spPr bwMode="auto">
            <a:xfrm>
              <a:off x="5486400" y="5562600"/>
              <a:ext cx="400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Symbol" panose="05050102010706020507" pitchFamily="18" charset="2"/>
                </a:rPr>
                <a:t>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09" name="Text Box 72"/>
            <p:cNvSpPr txBox="1">
              <a:spLocks noChangeArrowheads="1"/>
            </p:cNvSpPr>
            <p:nvPr/>
          </p:nvSpPr>
          <p:spPr bwMode="auto">
            <a:xfrm>
              <a:off x="6459538" y="5562600"/>
              <a:ext cx="3984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Symbol" panose="05050102010706020507" pitchFamily="18" charset="2"/>
                </a:rPr>
                <a:t>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10" name="Text Box 73"/>
            <p:cNvSpPr txBox="1">
              <a:spLocks noChangeArrowheads="1"/>
            </p:cNvSpPr>
            <p:nvPr/>
          </p:nvSpPr>
          <p:spPr bwMode="auto">
            <a:xfrm>
              <a:off x="6929438" y="5697538"/>
              <a:ext cx="4651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11" name="Text Box 74"/>
            <p:cNvSpPr txBox="1">
              <a:spLocks noChangeArrowheads="1"/>
            </p:cNvSpPr>
            <p:nvPr/>
          </p:nvSpPr>
          <p:spPr bwMode="auto">
            <a:xfrm>
              <a:off x="7877175" y="5697538"/>
              <a:ext cx="466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12" name="Text Box 75"/>
            <p:cNvSpPr txBox="1">
              <a:spLocks noChangeArrowheads="1"/>
            </p:cNvSpPr>
            <p:nvPr/>
          </p:nvSpPr>
          <p:spPr bwMode="auto">
            <a:xfrm>
              <a:off x="7429500" y="5562600"/>
              <a:ext cx="400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Symbol" panose="05050102010706020507" pitchFamily="18" charset="2"/>
                </a:rPr>
                <a:t>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13" name="Text Box 76"/>
            <p:cNvSpPr txBox="1">
              <a:spLocks noChangeArrowheads="1"/>
            </p:cNvSpPr>
            <p:nvPr/>
          </p:nvSpPr>
          <p:spPr bwMode="auto">
            <a:xfrm>
              <a:off x="8372475" y="5562600"/>
              <a:ext cx="3984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Symbol" panose="05050102010706020507" pitchFamily="18" charset="2"/>
                </a:rPr>
                <a:t>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14" name="Line 77"/>
            <p:cNvSpPr>
              <a:spLocks noChangeShapeType="1"/>
            </p:cNvSpPr>
            <p:nvPr/>
          </p:nvSpPr>
          <p:spPr bwMode="auto">
            <a:xfrm>
              <a:off x="6464300" y="5884863"/>
              <a:ext cx="365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15" name="Line 78"/>
            <p:cNvSpPr>
              <a:spLocks noChangeShapeType="1"/>
            </p:cNvSpPr>
            <p:nvPr/>
          </p:nvSpPr>
          <p:spPr bwMode="auto">
            <a:xfrm>
              <a:off x="7407275" y="5884863"/>
              <a:ext cx="365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16" name="Line 79"/>
            <p:cNvSpPr>
              <a:spLocks noChangeShapeType="1"/>
            </p:cNvSpPr>
            <p:nvPr/>
          </p:nvSpPr>
          <p:spPr bwMode="auto">
            <a:xfrm>
              <a:off x="8362950" y="5884863"/>
              <a:ext cx="365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17" name="Text Box 83"/>
            <p:cNvSpPr txBox="1">
              <a:spLocks noChangeArrowheads="1"/>
            </p:cNvSpPr>
            <p:nvPr/>
          </p:nvSpPr>
          <p:spPr bwMode="auto">
            <a:xfrm>
              <a:off x="4987925" y="5697538"/>
              <a:ext cx="4651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  <a:r>
                <a:rPr kumimoji="0" lang="en-US" alt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618" name="Oval 110"/>
            <p:cNvSpPr>
              <a:spLocks noChangeArrowheads="1"/>
            </p:cNvSpPr>
            <p:nvPr/>
          </p:nvSpPr>
          <p:spPr bwMode="auto">
            <a:xfrm>
              <a:off x="4762500" y="5257800"/>
              <a:ext cx="4114800" cy="1219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7594" name="TextBox 1"/>
          <p:cNvSpPr txBox="1">
            <a:spLocks noChangeArrowheads="1"/>
          </p:cNvSpPr>
          <p:nvPr/>
        </p:nvSpPr>
        <p:spPr bwMode="auto">
          <a:xfrm>
            <a:off x="1427163" y="2819400"/>
            <a:ext cx="1750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Slow Target Binding</a:t>
            </a:r>
          </a:p>
        </p:txBody>
      </p:sp>
      <p:sp>
        <p:nvSpPr>
          <p:cNvPr id="67595" name="TextBox 86"/>
          <p:cNvSpPr txBox="1">
            <a:spLocks noChangeArrowheads="1"/>
          </p:cNvSpPr>
          <p:nvPr/>
        </p:nvSpPr>
        <p:spPr bwMode="auto">
          <a:xfrm>
            <a:off x="6378575" y="2514600"/>
            <a:ext cx="88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Biophase</a:t>
            </a:r>
          </a:p>
        </p:txBody>
      </p:sp>
      <p:sp>
        <p:nvSpPr>
          <p:cNvPr id="67596" name="TextBox 87"/>
          <p:cNvSpPr txBox="1">
            <a:spLocks noChangeArrowheads="1"/>
          </p:cNvSpPr>
          <p:nvPr/>
        </p:nvSpPr>
        <p:spPr bwMode="auto">
          <a:xfrm>
            <a:off x="575276" y="4588026"/>
            <a:ext cx="172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Cell Growth &amp; Loss</a:t>
            </a:r>
          </a:p>
        </p:txBody>
      </p:sp>
      <p:sp>
        <p:nvSpPr>
          <p:cNvPr id="67597" name="TextBox 88"/>
          <p:cNvSpPr txBox="1">
            <a:spLocks noChangeArrowheads="1"/>
          </p:cNvSpPr>
          <p:nvPr/>
        </p:nvSpPr>
        <p:spPr bwMode="auto">
          <a:xfrm>
            <a:off x="3536950" y="4752975"/>
            <a:ext cx="207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Turnover &amp; Inactivation</a:t>
            </a:r>
          </a:p>
        </p:txBody>
      </p:sp>
      <p:sp>
        <p:nvSpPr>
          <p:cNvPr id="67598" name="TextBox 93"/>
          <p:cNvSpPr txBox="1">
            <a:spLocks noChangeArrowheads="1"/>
          </p:cNvSpPr>
          <p:nvPr/>
        </p:nvSpPr>
        <p:spPr bwMode="auto">
          <a:xfrm>
            <a:off x="7404100" y="4724400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Direct</a:t>
            </a:r>
          </a:p>
        </p:txBody>
      </p:sp>
      <p:sp>
        <p:nvSpPr>
          <p:cNvPr id="67599" name="TextBox 95"/>
          <p:cNvSpPr txBox="1">
            <a:spLocks noChangeArrowheads="1"/>
          </p:cNvSpPr>
          <p:nvPr/>
        </p:nvSpPr>
        <p:spPr bwMode="auto">
          <a:xfrm>
            <a:off x="1579563" y="6477000"/>
            <a:ext cx="156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Indirect Response</a:t>
            </a:r>
          </a:p>
        </p:txBody>
      </p:sp>
      <p:sp>
        <p:nvSpPr>
          <p:cNvPr id="67600" name="TextBox 97"/>
          <p:cNvSpPr txBox="1">
            <a:spLocks noChangeArrowheads="1"/>
          </p:cNvSpPr>
          <p:nvPr/>
        </p:nvSpPr>
        <p:spPr bwMode="auto">
          <a:xfrm>
            <a:off x="6234113" y="6473825"/>
            <a:ext cx="1209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Transduction</a:t>
            </a: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1132489" y="3571752"/>
            <a:ext cx="609600" cy="609600"/>
          </a:xfrm>
          <a:prstGeom prst="ellipse">
            <a:avLst/>
          </a:prstGeom>
          <a:solidFill>
            <a:srgbClr val="FFC3D0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" name="Oval 109"/>
          <p:cNvSpPr>
            <a:spLocks noChangeArrowheads="1"/>
          </p:cNvSpPr>
          <p:nvPr/>
        </p:nvSpPr>
        <p:spPr bwMode="auto">
          <a:xfrm>
            <a:off x="143385" y="3200400"/>
            <a:ext cx="2509328" cy="133337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" name="Line 61"/>
          <p:cNvSpPr>
            <a:spLocks noChangeShapeType="1"/>
          </p:cNvSpPr>
          <p:nvPr/>
        </p:nvSpPr>
        <p:spPr bwMode="auto">
          <a:xfrm>
            <a:off x="1717675" y="3867301"/>
            <a:ext cx="7207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" name="Text Box 63"/>
          <p:cNvSpPr txBox="1">
            <a:spLocks noChangeArrowheads="1"/>
          </p:cNvSpPr>
          <p:nvPr/>
        </p:nvSpPr>
        <p:spPr bwMode="auto">
          <a:xfrm>
            <a:off x="1770818" y="3481681"/>
            <a:ext cx="561979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r>
              <a:rPr kumimoji="0" lang="en-US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kill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3638701"/>
            <a:ext cx="439936" cy="457200"/>
          </a:xfrm>
          <a:prstGeom prst="rect">
            <a:avLst/>
          </a:prstGeom>
        </p:spPr>
      </p:pic>
      <p:sp>
        <p:nvSpPr>
          <p:cNvPr id="106" name="Text Box 63"/>
          <p:cNvSpPr txBox="1">
            <a:spLocks noChangeArrowheads="1"/>
          </p:cNvSpPr>
          <p:nvPr/>
        </p:nvSpPr>
        <p:spPr bwMode="auto">
          <a:xfrm>
            <a:off x="294421" y="3577977"/>
            <a:ext cx="460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049278"/>
      </p:ext>
    </p:extLst>
  </p:cSld>
  <p:clrMapOvr>
    <a:masterClrMapping/>
  </p:clrMapOvr>
  <p:transition advTm="45043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dirty="0"/>
              <a:t>Summary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19100" y="1073289"/>
            <a:ext cx="8229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spcBef>
                <a:spcPct val="0"/>
              </a:spcBef>
              <a:buClr>
                <a:srgbClr val="A5002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ym typeface="Symbol" panose="05050102010706020507" pitchFamily="18" charset="2"/>
              </a:rPr>
              <a:t>PK/PD Modeling is extensively used in assessing effects of small and large molecule therapeutic agents.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 dirty="0">
              <a:sym typeface="Symbol" panose="05050102010706020507" pitchFamily="18" charset="2"/>
            </a:endParaRPr>
          </a:p>
          <a:p>
            <a:pPr marL="571500" indent="-571500">
              <a:spcBef>
                <a:spcPct val="0"/>
              </a:spcBef>
              <a:buClr>
                <a:srgbClr val="A5002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ym typeface="Symbol" panose="05050102010706020507" pitchFamily="18" charset="2"/>
              </a:rPr>
              <a:t>PK, Target Binding, and Turnover are</a:t>
            </a:r>
          </a:p>
          <a:p>
            <a:pPr>
              <a:spcBef>
                <a:spcPct val="0"/>
              </a:spcBef>
              <a:buClr>
                <a:srgbClr val="A50021"/>
              </a:buClr>
              <a:buSzPct val="150000"/>
              <a:buNone/>
            </a:pPr>
            <a:r>
              <a:rPr lang="en-US" altLang="en-US" sz="3600" b="1" dirty="0">
                <a:sym typeface="Symbol" panose="05050102010706020507" pitchFamily="18" charset="2"/>
              </a:rPr>
              <a:t>     key components of numerous models.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 dirty="0">
              <a:sym typeface="Symbol" panose="05050102010706020507" pitchFamily="18" charset="2"/>
            </a:endParaRPr>
          </a:p>
          <a:p>
            <a:pPr marL="573088" lvl="1" indent="-573088">
              <a:spcBef>
                <a:spcPct val="0"/>
              </a:spcBef>
              <a:buClr>
                <a:srgbClr val="A5002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ym typeface="Symbol" panose="05050102010706020507" pitchFamily="18" charset="2"/>
              </a:rPr>
              <a:t>An array of basic and complex PK/PD models can be applied to diverse drugs.</a:t>
            </a:r>
          </a:p>
        </p:txBody>
      </p:sp>
    </p:spTree>
  </p:cSld>
  <p:clrMapOvr>
    <a:masterClrMapping/>
  </p:clrMapOvr>
  <p:transition advTm="30438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1488"/>
            <a:ext cx="73914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TextBox 1"/>
          <p:cNvSpPr txBox="1">
            <a:spLocks noChangeArrowheads="1"/>
          </p:cNvSpPr>
          <p:nvPr/>
        </p:nvSpPr>
        <p:spPr bwMode="auto">
          <a:xfrm>
            <a:off x="7162800" y="3810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Science</a:t>
            </a:r>
          </a:p>
        </p:txBody>
      </p:sp>
      <p:sp>
        <p:nvSpPr>
          <p:cNvPr id="77828" name="TextBox 2"/>
          <p:cNvSpPr txBox="1">
            <a:spLocks noChangeArrowheads="1"/>
          </p:cNvSpPr>
          <p:nvPr/>
        </p:nvSpPr>
        <p:spPr bwMode="auto">
          <a:xfrm>
            <a:off x="8001000" y="1223963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Tools</a:t>
            </a:r>
          </a:p>
        </p:txBody>
      </p:sp>
      <p:sp>
        <p:nvSpPr>
          <p:cNvPr id="77829" name="TextBox 3"/>
          <p:cNvSpPr txBox="1">
            <a:spLocks noChangeArrowheads="1"/>
          </p:cNvSpPr>
          <p:nvPr/>
        </p:nvSpPr>
        <p:spPr bwMode="auto">
          <a:xfrm>
            <a:off x="7758113" y="2855913"/>
            <a:ext cx="1157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Pillars</a:t>
            </a:r>
          </a:p>
        </p:txBody>
      </p:sp>
      <p:sp>
        <p:nvSpPr>
          <p:cNvPr id="77830" name="TextBox 4"/>
          <p:cNvSpPr txBox="1">
            <a:spLocks noChangeArrowheads="1"/>
          </p:cNvSpPr>
          <p:nvPr/>
        </p:nvSpPr>
        <p:spPr bwMode="auto">
          <a:xfrm>
            <a:off x="7162800" y="4949825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Foundation</a:t>
            </a:r>
          </a:p>
        </p:txBody>
      </p:sp>
      <p:sp>
        <p:nvSpPr>
          <p:cNvPr id="77831" name="TextBox 5"/>
          <p:cNvSpPr txBox="1">
            <a:spLocks noChangeArrowheads="1"/>
          </p:cNvSpPr>
          <p:nvPr/>
        </p:nvSpPr>
        <p:spPr bwMode="auto">
          <a:xfrm>
            <a:off x="304800" y="228600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Edifice*</a:t>
            </a:r>
          </a:p>
        </p:txBody>
      </p:sp>
      <p:sp>
        <p:nvSpPr>
          <p:cNvPr id="77832" name="TextBox 7"/>
          <p:cNvSpPr txBox="1">
            <a:spLocks noChangeArrowheads="1"/>
          </p:cNvSpPr>
          <p:nvPr/>
        </p:nvSpPr>
        <p:spPr bwMode="auto">
          <a:xfrm>
            <a:off x="152400" y="6357938"/>
            <a:ext cx="862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*Definitions:  An impressive structure; A complex system of beliefs</a:t>
            </a:r>
          </a:p>
        </p:txBody>
      </p:sp>
    </p:spTree>
    <p:extLst>
      <p:ext uri="{BB962C8B-B14F-4D97-AF65-F5344CB8AC3E}">
        <p14:creationId xmlns:p14="http://schemas.microsoft.com/office/powerpoint/2010/main" val="806657381"/>
      </p:ext>
    </p:extLst>
  </p:cSld>
  <p:clrMapOvr>
    <a:masterClrMapping/>
  </p:clrMapOvr>
  <p:transition advTm="51795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"/>
            <a:ext cx="4343400" cy="13335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Pharmacodynamics (PD)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52400" y="1663700"/>
            <a:ext cx="471646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Description of the time 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course and factors controlling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drug effects on the body.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Important are: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09563" y="4038600"/>
            <a:ext cx="16700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E</a:t>
            </a:r>
            <a:r>
              <a:rPr lang="en-US" altLang="en-US" sz="2800" b="1" baseline="-25000">
                <a:solidFill>
                  <a:srgbClr val="A50021"/>
                </a:solidFill>
              </a:rPr>
              <a:t>max</a:t>
            </a:r>
            <a:endParaRPr lang="en-US" altLang="en-US" sz="2800" b="1">
              <a:solidFill>
                <a:srgbClr val="A5002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A5002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EC</a:t>
            </a:r>
            <a:r>
              <a:rPr lang="en-US" altLang="en-US" sz="2800" b="1" baseline="-25000">
                <a:solidFill>
                  <a:srgbClr val="A50021"/>
                </a:solidFill>
              </a:rPr>
              <a:t>50</a:t>
            </a:r>
            <a:endParaRPr lang="en-US" altLang="en-US" sz="2800" b="1">
              <a:solidFill>
                <a:srgbClr val="A5002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A5002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k</a:t>
            </a:r>
            <a:r>
              <a:rPr lang="en-US" altLang="en-US" sz="2800" b="1" baseline="-25000">
                <a:solidFill>
                  <a:srgbClr val="A50021"/>
                </a:solidFill>
              </a:rPr>
              <a:t>eo</a:t>
            </a:r>
            <a:r>
              <a:rPr lang="en-US" altLang="en-US" sz="2800" b="1">
                <a:solidFill>
                  <a:srgbClr val="A50021"/>
                </a:solidFill>
              </a:rPr>
              <a:t>, k</a:t>
            </a:r>
            <a:r>
              <a:rPr lang="en-US" altLang="en-US" sz="2800" b="1" baseline="-25000">
                <a:solidFill>
                  <a:srgbClr val="A50021"/>
                </a:solidFill>
              </a:rPr>
              <a:t>in </a:t>
            </a:r>
            <a:r>
              <a:rPr lang="en-US" altLang="en-US" sz="2800" b="1">
                <a:solidFill>
                  <a:srgbClr val="A50021"/>
                </a:solidFill>
              </a:rPr>
              <a:t>, </a:t>
            </a:r>
            <a:r>
              <a:rPr lang="en-US" altLang="en-US" sz="2800" b="1">
                <a:solidFill>
                  <a:srgbClr val="A50021"/>
                </a:solidFill>
                <a:sym typeface="Symbol" panose="05050102010706020507" pitchFamily="18" charset="2"/>
              </a:rPr>
              <a:t></a:t>
            </a:r>
            <a:r>
              <a:rPr lang="en-US" altLang="en-US" sz="2800" b="1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912938" y="4038600"/>
            <a:ext cx="395446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= Capacity constant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= Sensitivity constant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= Various time constants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   for specific models</a:t>
            </a:r>
          </a:p>
        </p:txBody>
      </p:sp>
      <p:grpSp>
        <p:nvGrpSpPr>
          <p:cNvPr id="208902" name="Group 6"/>
          <p:cNvGrpSpPr>
            <a:grpSpLocks/>
          </p:cNvGrpSpPr>
          <p:nvPr/>
        </p:nvGrpSpPr>
        <p:grpSpPr bwMode="auto">
          <a:xfrm>
            <a:off x="5029200" y="292100"/>
            <a:ext cx="3648075" cy="862013"/>
            <a:chOff x="3172" y="1083"/>
            <a:chExt cx="2298" cy="543"/>
          </a:xfrm>
        </p:grpSpPr>
        <p:sp>
          <p:nvSpPr>
            <p:cNvPr id="82993" name="Oval 7"/>
            <p:cNvSpPr>
              <a:spLocks noChangeArrowheads="1"/>
            </p:cNvSpPr>
            <p:nvPr/>
          </p:nvSpPr>
          <p:spPr bwMode="auto">
            <a:xfrm>
              <a:off x="4446" y="1097"/>
              <a:ext cx="611" cy="499"/>
            </a:xfrm>
            <a:prstGeom prst="ellipse">
              <a:avLst/>
            </a:pr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994" name="Oval 8"/>
            <p:cNvSpPr>
              <a:spLocks noChangeArrowheads="1"/>
            </p:cNvSpPr>
            <p:nvPr/>
          </p:nvSpPr>
          <p:spPr bwMode="auto">
            <a:xfrm>
              <a:off x="3504" y="1083"/>
              <a:ext cx="611" cy="498"/>
            </a:xfrm>
            <a:prstGeom prst="ellipse">
              <a:avLst/>
            </a:pr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82995" name="Group 9"/>
            <p:cNvGrpSpPr>
              <a:grpSpLocks/>
            </p:cNvGrpSpPr>
            <p:nvPr/>
          </p:nvGrpSpPr>
          <p:grpSpPr bwMode="auto">
            <a:xfrm>
              <a:off x="5067" y="1315"/>
              <a:ext cx="316" cy="38"/>
              <a:chOff x="5207" y="860"/>
              <a:chExt cx="316" cy="38"/>
            </a:xfrm>
          </p:grpSpPr>
          <p:sp>
            <p:nvSpPr>
              <p:cNvPr id="83021" name="Line 10"/>
              <p:cNvSpPr>
                <a:spLocks noChangeShapeType="1"/>
              </p:cNvSpPr>
              <p:nvPr/>
            </p:nvSpPr>
            <p:spPr bwMode="auto">
              <a:xfrm>
                <a:off x="5207" y="879"/>
                <a:ext cx="316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2" name="Freeform 11"/>
              <p:cNvSpPr>
                <a:spLocks/>
              </p:cNvSpPr>
              <p:nvPr/>
            </p:nvSpPr>
            <p:spPr bwMode="auto">
              <a:xfrm flipV="1">
                <a:off x="5452" y="860"/>
                <a:ext cx="71" cy="38"/>
              </a:xfrm>
              <a:custGeom>
                <a:avLst/>
                <a:gdLst>
                  <a:gd name="T0" fmla="*/ 0 w 241"/>
                  <a:gd name="T1" fmla="*/ 0 h 128"/>
                  <a:gd name="T2" fmla="*/ 0 w 241"/>
                  <a:gd name="T3" fmla="*/ 0 h 128"/>
                  <a:gd name="T4" fmla="*/ 0 w 241"/>
                  <a:gd name="T5" fmla="*/ 0 h 1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1" h="128">
                    <a:moveTo>
                      <a:pt x="0" y="128"/>
                    </a:moveTo>
                    <a:lnTo>
                      <a:pt x="241" y="64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96" name="Rectangle 12"/>
            <p:cNvSpPr>
              <a:spLocks noChangeArrowheads="1"/>
            </p:cNvSpPr>
            <p:nvPr/>
          </p:nvSpPr>
          <p:spPr bwMode="auto">
            <a:xfrm>
              <a:off x="3187" y="117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k</a:t>
              </a:r>
              <a:endParaRPr lang="en-US" altLang="en-US" sz="2400"/>
            </a:p>
          </p:txBody>
        </p:sp>
        <p:sp>
          <p:nvSpPr>
            <p:cNvPr id="82997" name="Rectangle 13"/>
            <p:cNvSpPr>
              <a:spLocks noChangeArrowheads="1"/>
            </p:cNvSpPr>
            <p:nvPr/>
          </p:nvSpPr>
          <p:spPr bwMode="auto">
            <a:xfrm>
              <a:off x="3242" y="1204"/>
              <a:ext cx="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in</a:t>
              </a:r>
              <a:endParaRPr lang="en-US" altLang="en-US" sz="2400"/>
            </a:p>
          </p:txBody>
        </p:sp>
        <p:sp>
          <p:nvSpPr>
            <p:cNvPr id="82998" name="Rectangle 14"/>
            <p:cNvSpPr>
              <a:spLocks noChangeArrowheads="1"/>
            </p:cNvSpPr>
            <p:nvPr/>
          </p:nvSpPr>
          <p:spPr bwMode="auto">
            <a:xfrm>
              <a:off x="4190" y="117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k</a:t>
              </a:r>
              <a:endParaRPr lang="en-US" altLang="en-US" sz="2400"/>
            </a:p>
          </p:txBody>
        </p:sp>
        <p:sp>
          <p:nvSpPr>
            <p:cNvPr id="82999" name="Rectangle 15"/>
            <p:cNvSpPr>
              <a:spLocks noChangeArrowheads="1"/>
            </p:cNvSpPr>
            <p:nvPr/>
          </p:nvSpPr>
          <p:spPr bwMode="auto">
            <a:xfrm>
              <a:off x="4244" y="1195"/>
              <a:ext cx="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in</a:t>
              </a:r>
              <a:endParaRPr lang="en-US" altLang="en-US" sz="2400"/>
            </a:p>
          </p:txBody>
        </p:sp>
        <p:sp>
          <p:nvSpPr>
            <p:cNvPr id="83000" name="Rectangle 16"/>
            <p:cNvSpPr>
              <a:spLocks noChangeArrowheads="1"/>
            </p:cNvSpPr>
            <p:nvPr/>
          </p:nvSpPr>
          <p:spPr bwMode="auto">
            <a:xfrm>
              <a:off x="5121" y="115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k</a:t>
              </a:r>
              <a:endParaRPr lang="en-US" altLang="en-US" sz="2400"/>
            </a:p>
          </p:txBody>
        </p:sp>
        <p:sp>
          <p:nvSpPr>
            <p:cNvPr id="83001" name="Rectangle 17"/>
            <p:cNvSpPr>
              <a:spLocks noChangeArrowheads="1"/>
            </p:cNvSpPr>
            <p:nvPr/>
          </p:nvSpPr>
          <p:spPr bwMode="auto">
            <a:xfrm>
              <a:off x="5176" y="1174"/>
              <a:ext cx="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in</a:t>
              </a:r>
              <a:endParaRPr lang="en-US" altLang="en-US" sz="2400"/>
            </a:p>
          </p:txBody>
        </p:sp>
        <p:sp>
          <p:nvSpPr>
            <p:cNvPr id="83002" name="Rectangle 18"/>
            <p:cNvSpPr>
              <a:spLocks noChangeArrowheads="1"/>
            </p:cNvSpPr>
            <p:nvPr/>
          </p:nvSpPr>
          <p:spPr bwMode="auto">
            <a:xfrm>
              <a:off x="3172" y="1412"/>
              <a:ext cx="55" cy="14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3003" name="Rectangle 19"/>
            <p:cNvSpPr>
              <a:spLocks noChangeArrowheads="1"/>
            </p:cNvSpPr>
            <p:nvPr/>
          </p:nvSpPr>
          <p:spPr bwMode="auto">
            <a:xfrm>
              <a:off x="3283" y="1396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S(t)</a:t>
              </a:r>
              <a:endParaRPr lang="en-US" altLang="en-US" sz="2400"/>
            </a:p>
          </p:txBody>
        </p:sp>
        <p:sp>
          <p:nvSpPr>
            <p:cNvPr id="83004" name="Rectangle 20"/>
            <p:cNvSpPr>
              <a:spLocks noChangeArrowheads="1"/>
            </p:cNvSpPr>
            <p:nvPr/>
          </p:nvSpPr>
          <p:spPr bwMode="auto">
            <a:xfrm>
              <a:off x="3278" y="1511"/>
              <a:ext cx="1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C(t)</a:t>
              </a:r>
              <a:endParaRPr lang="en-US" altLang="en-US" sz="2400"/>
            </a:p>
          </p:txBody>
        </p:sp>
        <p:sp>
          <p:nvSpPr>
            <p:cNvPr id="83005" name="Rectangle 21"/>
            <p:cNvSpPr>
              <a:spLocks noChangeArrowheads="1"/>
            </p:cNvSpPr>
            <p:nvPr/>
          </p:nvSpPr>
          <p:spPr bwMode="auto">
            <a:xfrm>
              <a:off x="4114" y="1415"/>
              <a:ext cx="21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S(t-T</a:t>
              </a:r>
              <a:endParaRPr lang="en-US" altLang="en-US" sz="2400"/>
            </a:p>
          </p:txBody>
        </p:sp>
        <p:sp>
          <p:nvSpPr>
            <p:cNvPr id="83006" name="Rectangle 22"/>
            <p:cNvSpPr>
              <a:spLocks noChangeArrowheads="1"/>
            </p:cNvSpPr>
            <p:nvPr/>
          </p:nvSpPr>
          <p:spPr bwMode="auto">
            <a:xfrm>
              <a:off x="4338" y="1470"/>
              <a:ext cx="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Arial" panose="020B0604020202020204" pitchFamily="34" charset="0"/>
                </a:rPr>
                <a:t>P</a:t>
              </a:r>
              <a:endParaRPr lang="en-US" altLang="en-US" sz="2400"/>
            </a:p>
          </p:txBody>
        </p:sp>
        <p:sp>
          <p:nvSpPr>
            <p:cNvPr id="83007" name="Rectangle 23"/>
            <p:cNvSpPr>
              <a:spLocks noChangeArrowheads="1"/>
            </p:cNvSpPr>
            <p:nvPr/>
          </p:nvSpPr>
          <p:spPr bwMode="auto">
            <a:xfrm>
              <a:off x="4381" y="1428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)</a:t>
              </a:r>
              <a:endParaRPr lang="en-US" altLang="en-US" sz="2400"/>
            </a:p>
          </p:txBody>
        </p:sp>
        <p:sp>
          <p:nvSpPr>
            <p:cNvPr id="83008" name="Rectangle 24"/>
            <p:cNvSpPr>
              <a:spLocks noChangeArrowheads="1"/>
            </p:cNvSpPr>
            <p:nvPr/>
          </p:nvSpPr>
          <p:spPr bwMode="auto">
            <a:xfrm>
              <a:off x="5030" y="1439"/>
              <a:ext cx="21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S(t-T</a:t>
              </a:r>
              <a:endParaRPr lang="en-US" altLang="en-US" sz="2400"/>
            </a:p>
          </p:txBody>
        </p:sp>
        <p:sp>
          <p:nvSpPr>
            <p:cNvPr id="83009" name="Rectangle 25"/>
            <p:cNvSpPr>
              <a:spLocks noChangeArrowheads="1"/>
            </p:cNvSpPr>
            <p:nvPr/>
          </p:nvSpPr>
          <p:spPr bwMode="auto">
            <a:xfrm>
              <a:off x="5254" y="1482"/>
              <a:ext cx="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Arial" panose="020B0604020202020204" pitchFamily="34" charset="0"/>
                </a:rPr>
                <a:t>P</a:t>
              </a:r>
              <a:endParaRPr lang="en-US" altLang="en-US" sz="2400"/>
            </a:p>
          </p:txBody>
        </p:sp>
        <p:sp>
          <p:nvSpPr>
            <p:cNvPr id="83010" name="Rectangle 26"/>
            <p:cNvSpPr>
              <a:spLocks noChangeArrowheads="1"/>
            </p:cNvSpPr>
            <p:nvPr/>
          </p:nvSpPr>
          <p:spPr bwMode="auto">
            <a:xfrm>
              <a:off x="5298" y="1439"/>
              <a:ext cx="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-T</a:t>
              </a:r>
              <a:endParaRPr lang="en-US" altLang="en-US" sz="2400"/>
            </a:p>
          </p:txBody>
        </p:sp>
        <p:sp>
          <p:nvSpPr>
            <p:cNvPr id="83011" name="Rectangle 27"/>
            <p:cNvSpPr>
              <a:spLocks noChangeArrowheads="1"/>
            </p:cNvSpPr>
            <p:nvPr/>
          </p:nvSpPr>
          <p:spPr bwMode="auto">
            <a:xfrm>
              <a:off x="5391" y="1482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Arial" panose="020B0604020202020204" pitchFamily="34" charset="0"/>
                </a:rPr>
                <a:t>R</a:t>
              </a:r>
              <a:endParaRPr lang="en-US" altLang="en-US" sz="2400"/>
            </a:p>
          </p:txBody>
        </p:sp>
        <p:sp>
          <p:nvSpPr>
            <p:cNvPr id="83012" name="Rectangle 28"/>
            <p:cNvSpPr>
              <a:spLocks noChangeArrowheads="1"/>
            </p:cNvSpPr>
            <p:nvPr/>
          </p:nvSpPr>
          <p:spPr bwMode="auto">
            <a:xfrm>
              <a:off x="5438" y="1439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)</a:t>
              </a:r>
              <a:endParaRPr lang="en-US" altLang="en-US" sz="2400"/>
            </a:p>
          </p:txBody>
        </p:sp>
        <p:sp>
          <p:nvSpPr>
            <p:cNvPr id="83013" name="Rectangle 29"/>
            <p:cNvSpPr>
              <a:spLocks noChangeArrowheads="1"/>
            </p:cNvSpPr>
            <p:nvPr/>
          </p:nvSpPr>
          <p:spPr bwMode="auto">
            <a:xfrm>
              <a:off x="3771" y="1223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P</a:t>
              </a:r>
              <a:endParaRPr lang="en-US" altLang="en-US" sz="2000" b="1"/>
            </a:p>
          </p:txBody>
        </p:sp>
        <p:sp>
          <p:nvSpPr>
            <p:cNvPr id="83014" name="Rectangle 30"/>
            <p:cNvSpPr>
              <a:spLocks noChangeArrowheads="1"/>
            </p:cNvSpPr>
            <p:nvPr/>
          </p:nvSpPr>
          <p:spPr bwMode="auto">
            <a:xfrm>
              <a:off x="4706" y="123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R</a:t>
              </a:r>
              <a:endParaRPr lang="en-US" altLang="en-US" sz="2000" b="1"/>
            </a:p>
          </p:txBody>
        </p:sp>
        <p:grpSp>
          <p:nvGrpSpPr>
            <p:cNvPr id="83015" name="Group 31"/>
            <p:cNvGrpSpPr>
              <a:grpSpLocks/>
            </p:cNvGrpSpPr>
            <p:nvPr/>
          </p:nvGrpSpPr>
          <p:grpSpPr bwMode="auto">
            <a:xfrm>
              <a:off x="4132" y="1319"/>
              <a:ext cx="316" cy="38"/>
              <a:chOff x="5207" y="860"/>
              <a:chExt cx="316" cy="38"/>
            </a:xfrm>
          </p:grpSpPr>
          <p:sp>
            <p:nvSpPr>
              <p:cNvPr id="83019" name="Line 32"/>
              <p:cNvSpPr>
                <a:spLocks noChangeShapeType="1"/>
              </p:cNvSpPr>
              <p:nvPr/>
            </p:nvSpPr>
            <p:spPr bwMode="auto">
              <a:xfrm>
                <a:off x="5207" y="879"/>
                <a:ext cx="316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0" name="Freeform 33"/>
              <p:cNvSpPr>
                <a:spLocks/>
              </p:cNvSpPr>
              <p:nvPr/>
            </p:nvSpPr>
            <p:spPr bwMode="auto">
              <a:xfrm flipV="1">
                <a:off x="5452" y="860"/>
                <a:ext cx="71" cy="38"/>
              </a:xfrm>
              <a:custGeom>
                <a:avLst/>
                <a:gdLst>
                  <a:gd name="T0" fmla="*/ 0 w 241"/>
                  <a:gd name="T1" fmla="*/ 0 h 128"/>
                  <a:gd name="T2" fmla="*/ 0 w 241"/>
                  <a:gd name="T3" fmla="*/ 0 h 128"/>
                  <a:gd name="T4" fmla="*/ 0 w 241"/>
                  <a:gd name="T5" fmla="*/ 0 h 1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1" h="128">
                    <a:moveTo>
                      <a:pt x="0" y="128"/>
                    </a:moveTo>
                    <a:lnTo>
                      <a:pt x="241" y="64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16" name="Group 34"/>
            <p:cNvGrpSpPr>
              <a:grpSpLocks/>
            </p:cNvGrpSpPr>
            <p:nvPr/>
          </p:nvGrpSpPr>
          <p:grpSpPr bwMode="auto">
            <a:xfrm>
              <a:off x="3172" y="1319"/>
              <a:ext cx="316" cy="38"/>
              <a:chOff x="5207" y="860"/>
              <a:chExt cx="316" cy="38"/>
            </a:xfrm>
          </p:grpSpPr>
          <p:sp>
            <p:nvSpPr>
              <p:cNvPr id="83017" name="Line 35"/>
              <p:cNvSpPr>
                <a:spLocks noChangeShapeType="1"/>
              </p:cNvSpPr>
              <p:nvPr/>
            </p:nvSpPr>
            <p:spPr bwMode="auto">
              <a:xfrm>
                <a:off x="5207" y="879"/>
                <a:ext cx="316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8" name="Freeform 36"/>
              <p:cNvSpPr>
                <a:spLocks/>
              </p:cNvSpPr>
              <p:nvPr/>
            </p:nvSpPr>
            <p:spPr bwMode="auto">
              <a:xfrm flipV="1">
                <a:off x="5452" y="860"/>
                <a:ext cx="71" cy="38"/>
              </a:xfrm>
              <a:custGeom>
                <a:avLst/>
                <a:gdLst>
                  <a:gd name="T0" fmla="*/ 0 w 241"/>
                  <a:gd name="T1" fmla="*/ 0 h 128"/>
                  <a:gd name="T2" fmla="*/ 0 w 241"/>
                  <a:gd name="T3" fmla="*/ 0 h 128"/>
                  <a:gd name="T4" fmla="*/ 0 w 241"/>
                  <a:gd name="T5" fmla="*/ 0 h 1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1" h="128">
                    <a:moveTo>
                      <a:pt x="0" y="128"/>
                    </a:moveTo>
                    <a:lnTo>
                      <a:pt x="241" y="64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951" name="Group 37"/>
          <p:cNvGrpSpPr>
            <a:grpSpLocks/>
          </p:cNvGrpSpPr>
          <p:nvPr/>
        </p:nvGrpSpPr>
        <p:grpSpPr bwMode="auto">
          <a:xfrm>
            <a:off x="5478463" y="1600200"/>
            <a:ext cx="3652837" cy="4348163"/>
            <a:chOff x="3451" y="1238"/>
            <a:chExt cx="2301" cy="2739"/>
          </a:xfrm>
        </p:grpSpPr>
        <p:pic>
          <p:nvPicPr>
            <p:cNvPr id="82969" name="Picture 38" descr="newnew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248"/>
              <a:ext cx="1624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70" name="Text Box 39"/>
            <p:cNvSpPr txBox="1">
              <a:spLocks noChangeArrowheads="1"/>
            </p:cNvSpPr>
            <p:nvPr/>
          </p:nvSpPr>
          <p:spPr bwMode="auto">
            <a:xfrm rot="-5400000">
              <a:off x="3162" y="1680"/>
              <a:ext cx="88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Serum rHuEPO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 Conc., IU/L</a:t>
              </a:r>
            </a:p>
          </p:txBody>
        </p:sp>
        <p:sp>
          <p:nvSpPr>
            <p:cNvPr id="82971" name="Text Box 40"/>
            <p:cNvSpPr txBox="1">
              <a:spLocks noChangeArrowheads="1"/>
            </p:cNvSpPr>
            <p:nvPr/>
          </p:nvSpPr>
          <p:spPr bwMode="auto">
            <a:xfrm rot="-5400000">
              <a:off x="3320" y="2962"/>
              <a:ext cx="9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Reticulocytes, %</a:t>
              </a:r>
            </a:p>
          </p:txBody>
        </p:sp>
        <p:sp>
          <p:nvSpPr>
            <p:cNvPr id="208937" name="Text Box 41"/>
            <p:cNvSpPr txBox="1">
              <a:spLocks noChangeArrowheads="1"/>
            </p:cNvSpPr>
            <p:nvPr/>
          </p:nvSpPr>
          <p:spPr bwMode="auto">
            <a:xfrm>
              <a:off x="3741" y="1238"/>
              <a:ext cx="35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10000</a:t>
              </a:r>
            </a:p>
          </p:txBody>
        </p:sp>
        <p:sp>
          <p:nvSpPr>
            <p:cNvPr id="208938" name="Text Box 42"/>
            <p:cNvSpPr txBox="1">
              <a:spLocks noChangeArrowheads="1"/>
            </p:cNvSpPr>
            <p:nvPr/>
          </p:nvSpPr>
          <p:spPr bwMode="auto">
            <a:xfrm>
              <a:off x="3812" y="1568"/>
              <a:ext cx="28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1000</a:t>
              </a:r>
            </a:p>
          </p:txBody>
        </p:sp>
        <p:sp>
          <p:nvSpPr>
            <p:cNvPr id="208939" name="Text Box 43"/>
            <p:cNvSpPr txBox="1">
              <a:spLocks noChangeArrowheads="1"/>
            </p:cNvSpPr>
            <p:nvPr/>
          </p:nvSpPr>
          <p:spPr bwMode="auto">
            <a:xfrm>
              <a:off x="3883" y="1910"/>
              <a:ext cx="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100</a:t>
              </a:r>
            </a:p>
          </p:txBody>
        </p:sp>
        <p:sp>
          <p:nvSpPr>
            <p:cNvPr id="208940" name="Text Box 44"/>
            <p:cNvSpPr txBox="1">
              <a:spLocks noChangeArrowheads="1"/>
            </p:cNvSpPr>
            <p:nvPr/>
          </p:nvSpPr>
          <p:spPr bwMode="auto">
            <a:xfrm>
              <a:off x="3955" y="2240"/>
              <a:ext cx="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10</a:t>
              </a:r>
            </a:p>
          </p:txBody>
        </p:sp>
        <p:sp>
          <p:nvSpPr>
            <p:cNvPr id="208941" name="Text Box 45"/>
            <p:cNvSpPr txBox="1">
              <a:spLocks noChangeArrowheads="1"/>
            </p:cNvSpPr>
            <p:nvPr/>
          </p:nvSpPr>
          <p:spPr bwMode="auto">
            <a:xfrm>
              <a:off x="4147" y="2366"/>
              <a:ext cx="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82977" name="Text Box 46"/>
            <p:cNvSpPr txBox="1">
              <a:spLocks noChangeArrowheads="1"/>
            </p:cNvSpPr>
            <p:nvPr/>
          </p:nvSpPr>
          <p:spPr bwMode="auto">
            <a:xfrm>
              <a:off x="4560" y="2366"/>
              <a:ext cx="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82978" name="Text Box 47"/>
            <p:cNvSpPr txBox="1">
              <a:spLocks noChangeArrowheads="1"/>
            </p:cNvSpPr>
            <p:nvPr/>
          </p:nvSpPr>
          <p:spPr bwMode="auto">
            <a:xfrm>
              <a:off x="4950" y="2366"/>
              <a:ext cx="1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82979" name="Text Box 48"/>
            <p:cNvSpPr txBox="1">
              <a:spLocks noChangeArrowheads="1"/>
            </p:cNvSpPr>
            <p:nvPr/>
          </p:nvSpPr>
          <p:spPr bwMode="auto">
            <a:xfrm>
              <a:off x="5368" y="2366"/>
              <a:ext cx="1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15</a:t>
              </a:r>
            </a:p>
          </p:txBody>
        </p:sp>
        <p:sp>
          <p:nvSpPr>
            <p:cNvPr id="82980" name="Text Box 49"/>
            <p:cNvSpPr txBox="1">
              <a:spLocks noChangeArrowheads="1"/>
            </p:cNvSpPr>
            <p:nvPr/>
          </p:nvSpPr>
          <p:spPr bwMode="auto">
            <a:xfrm>
              <a:off x="4025" y="2496"/>
              <a:ext cx="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82981" name="Text Box 50"/>
            <p:cNvSpPr txBox="1">
              <a:spLocks noChangeArrowheads="1"/>
            </p:cNvSpPr>
            <p:nvPr/>
          </p:nvSpPr>
          <p:spPr bwMode="auto">
            <a:xfrm>
              <a:off x="4016" y="2656"/>
              <a:ext cx="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82982" name="Text Box 51"/>
            <p:cNvSpPr txBox="1">
              <a:spLocks noChangeArrowheads="1"/>
            </p:cNvSpPr>
            <p:nvPr/>
          </p:nvSpPr>
          <p:spPr bwMode="auto">
            <a:xfrm>
              <a:off x="4025" y="2832"/>
              <a:ext cx="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82983" name="Text Box 52"/>
            <p:cNvSpPr txBox="1">
              <a:spLocks noChangeArrowheads="1"/>
            </p:cNvSpPr>
            <p:nvPr/>
          </p:nvSpPr>
          <p:spPr bwMode="auto">
            <a:xfrm>
              <a:off x="4025" y="2992"/>
              <a:ext cx="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82984" name="Text Box 53"/>
            <p:cNvSpPr txBox="1">
              <a:spLocks noChangeArrowheads="1"/>
            </p:cNvSpPr>
            <p:nvPr/>
          </p:nvSpPr>
          <p:spPr bwMode="auto">
            <a:xfrm>
              <a:off x="4025" y="3168"/>
              <a:ext cx="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82985" name="Text Box 54"/>
            <p:cNvSpPr txBox="1">
              <a:spLocks noChangeArrowheads="1"/>
            </p:cNvSpPr>
            <p:nvPr/>
          </p:nvSpPr>
          <p:spPr bwMode="auto">
            <a:xfrm>
              <a:off x="4025" y="3344"/>
              <a:ext cx="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82986" name="Text Box 55"/>
            <p:cNvSpPr txBox="1">
              <a:spLocks noChangeArrowheads="1"/>
            </p:cNvSpPr>
            <p:nvPr/>
          </p:nvSpPr>
          <p:spPr bwMode="auto">
            <a:xfrm>
              <a:off x="4025" y="3526"/>
              <a:ext cx="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8952" name="Text Box 56"/>
            <p:cNvSpPr txBox="1">
              <a:spLocks noChangeArrowheads="1"/>
            </p:cNvSpPr>
            <p:nvPr/>
          </p:nvSpPr>
          <p:spPr bwMode="auto">
            <a:xfrm>
              <a:off x="4128" y="3648"/>
              <a:ext cx="2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82988" name="Text Box 57"/>
            <p:cNvSpPr txBox="1">
              <a:spLocks noChangeArrowheads="1"/>
            </p:cNvSpPr>
            <p:nvPr/>
          </p:nvSpPr>
          <p:spPr bwMode="auto">
            <a:xfrm>
              <a:off x="4489" y="3648"/>
              <a:ext cx="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82989" name="Text Box 58"/>
            <p:cNvSpPr txBox="1">
              <a:spLocks noChangeArrowheads="1"/>
            </p:cNvSpPr>
            <p:nvPr/>
          </p:nvSpPr>
          <p:spPr bwMode="auto">
            <a:xfrm>
              <a:off x="4790" y="3648"/>
              <a:ext cx="1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82990" name="Text Box 59"/>
            <p:cNvSpPr txBox="1">
              <a:spLocks noChangeArrowheads="1"/>
            </p:cNvSpPr>
            <p:nvPr/>
          </p:nvSpPr>
          <p:spPr bwMode="auto">
            <a:xfrm>
              <a:off x="5136" y="3648"/>
              <a:ext cx="1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15</a:t>
              </a:r>
            </a:p>
          </p:txBody>
        </p:sp>
        <p:sp>
          <p:nvSpPr>
            <p:cNvPr id="82991" name="Text Box 60"/>
            <p:cNvSpPr txBox="1">
              <a:spLocks noChangeArrowheads="1"/>
            </p:cNvSpPr>
            <p:nvPr/>
          </p:nvSpPr>
          <p:spPr bwMode="auto">
            <a:xfrm>
              <a:off x="5504" y="3648"/>
              <a:ext cx="14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82992" name="Text Box 61"/>
            <p:cNvSpPr txBox="1">
              <a:spLocks noChangeArrowheads="1"/>
            </p:cNvSpPr>
            <p:nvPr/>
          </p:nvSpPr>
          <p:spPr bwMode="auto">
            <a:xfrm>
              <a:off x="4629" y="3823"/>
              <a:ext cx="59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Time, day</a:t>
              </a:r>
            </a:p>
          </p:txBody>
        </p:sp>
      </p:grpSp>
      <p:sp>
        <p:nvSpPr>
          <p:cNvPr id="82952" name="Text Box 62"/>
          <p:cNvSpPr txBox="1">
            <a:spLocks noChangeArrowheads="1"/>
          </p:cNvSpPr>
          <p:nvPr/>
        </p:nvSpPr>
        <p:spPr bwMode="auto">
          <a:xfrm>
            <a:off x="7972425" y="1630363"/>
            <a:ext cx="804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Doses</a:t>
            </a:r>
          </a:p>
        </p:txBody>
      </p:sp>
      <p:sp>
        <p:nvSpPr>
          <p:cNvPr id="82953" name="Text Box 63"/>
          <p:cNvSpPr txBox="1">
            <a:spLocks noChangeArrowheads="1"/>
          </p:cNvSpPr>
          <p:nvPr/>
        </p:nvSpPr>
        <p:spPr bwMode="auto">
          <a:xfrm>
            <a:off x="6675438" y="6034088"/>
            <a:ext cx="2322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</a:rPr>
              <a:t>EPO stimulates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</a:rPr>
              <a:t>production of RBC.</a:t>
            </a:r>
          </a:p>
        </p:txBody>
      </p:sp>
      <p:grpSp>
        <p:nvGrpSpPr>
          <p:cNvPr id="208960" name="Group 64"/>
          <p:cNvGrpSpPr>
            <a:grpSpLocks/>
          </p:cNvGrpSpPr>
          <p:nvPr/>
        </p:nvGrpSpPr>
        <p:grpSpPr bwMode="auto">
          <a:xfrm>
            <a:off x="4784725" y="127000"/>
            <a:ext cx="4276725" cy="1270000"/>
            <a:chOff x="3014" y="80"/>
            <a:chExt cx="2694" cy="800"/>
          </a:xfrm>
        </p:grpSpPr>
        <p:grpSp>
          <p:nvGrpSpPr>
            <p:cNvPr id="82955" name="Group 65"/>
            <p:cNvGrpSpPr>
              <a:grpSpLocks/>
            </p:cNvGrpSpPr>
            <p:nvPr/>
          </p:nvGrpSpPr>
          <p:grpSpPr bwMode="auto">
            <a:xfrm>
              <a:off x="3014" y="96"/>
              <a:ext cx="2694" cy="692"/>
              <a:chOff x="3014" y="96"/>
              <a:chExt cx="2694" cy="692"/>
            </a:xfrm>
          </p:grpSpPr>
          <p:graphicFrame>
            <p:nvGraphicFramePr>
              <p:cNvPr id="82957" name="Object 66"/>
              <p:cNvGraphicFramePr>
                <a:graphicFrameLocks noChangeAspect="1"/>
              </p:cNvGraphicFramePr>
              <p:nvPr/>
            </p:nvGraphicFramePr>
            <p:xfrm>
              <a:off x="4587" y="119"/>
              <a:ext cx="582" cy="6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4" imgW="2681257" imgH="2363572" progId="Photoshop.Image.5">
                      <p:embed/>
                    </p:oleObj>
                  </mc:Choice>
                  <mc:Fallback>
                    <p:oleObj name="Image" r:id="rId4" imgW="2681257" imgH="2363572" progId="Photoshop.Image.5">
                      <p:embed/>
                      <p:pic>
                        <p:nvPicPr>
                          <p:cNvPr id="82957" name="Object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7" y="119"/>
                            <a:ext cx="582" cy="6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958" name="Rectangle 67"/>
              <p:cNvSpPr>
                <a:spLocks noChangeArrowheads="1"/>
              </p:cNvSpPr>
              <p:nvPr/>
            </p:nvSpPr>
            <p:spPr bwMode="auto">
              <a:xfrm>
                <a:off x="3040" y="480"/>
                <a:ext cx="80" cy="28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959" name="Rectangle 68"/>
              <p:cNvSpPr>
                <a:spLocks noChangeArrowheads="1"/>
              </p:cNvSpPr>
              <p:nvPr/>
            </p:nvSpPr>
            <p:spPr bwMode="auto">
              <a:xfrm>
                <a:off x="3170" y="486"/>
                <a:ext cx="19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S(t)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C(t)</a:t>
                </a:r>
              </a:p>
            </p:txBody>
          </p:sp>
          <p:sp>
            <p:nvSpPr>
              <p:cNvPr id="82960" name="Oval 69"/>
              <p:cNvSpPr>
                <a:spLocks noChangeArrowheads="1"/>
              </p:cNvSpPr>
              <p:nvPr/>
            </p:nvSpPr>
            <p:spPr bwMode="auto">
              <a:xfrm>
                <a:off x="4587" y="96"/>
                <a:ext cx="582" cy="68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961" name="Text Box 70"/>
              <p:cNvSpPr txBox="1">
                <a:spLocks noChangeArrowheads="1"/>
              </p:cNvSpPr>
              <p:nvPr/>
            </p:nvSpPr>
            <p:spPr bwMode="auto">
              <a:xfrm>
                <a:off x="3014" y="128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k</a:t>
                </a:r>
                <a:r>
                  <a:rPr lang="en-US" altLang="en-US" sz="1800" b="1" baseline="-25000"/>
                  <a:t>in</a:t>
                </a:r>
                <a:endParaRPr lang="en-US" altLang="en-US" sz="1800" b="1"/>
              </a:p>
            </p:txBody>
          </p:sp>
          <p:sp>
            <p:nvSpPr>
              <p:cNvPr id="82962" name="Text Box 71"/>
              <p:cNvSpPr txBox="1">
                <a:spLocks noChangeArrowheads="1"/>
              </p:cNvSpPr>
              <p:nvPr/>
            </p:nvSpPr>
            <p:spPr bwMode="auto">
              <a:xfrm>
                <a:off x="5184" y="126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k</a:t>
                </a:r>
                <a:r>
                  <a:rPr lang="en-US" altLang="en-US" sz="1800" b="1" baseline="-25000"/>
                  <a:t>in</a:t>
                </a:r>
                <a:endParaRPr lang="en-US" altLang="en-US" sz="1800" b="1"/>
              </a:p>
            </p:txBody>
          </p:sp>
          <p:sp>
            <p:nvSpPr>
              <p:cNvPr id="82963" name="Text Box 72"/>
              <p:cNvSpPr txBox="1">
                <a:spLocks noChangeArrowheads="1"/>
              </p:cNvSpPr>
              <p:nvPr/>
            </p:nvSpPr>
            <p:spPr bwMode="auto">
              <a:xfrm>
                <a:off x="4134" y="126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k</a:t>
                </a:r>
                <a:r>
                  <a:rPr lang="en-US" altLang="en-US" sz="1800" b="1" baseline="-25000"/>
                  <a:t>in</a:t>
                </a:r>
                <a:endParaRPr lang="en-US" altLang="en-US" sz="1800" b="1"/>
              </a:p>
            </p:txBody>
          </p:sp>
          <p:sp>
            <p:nvSpPr>
              <p:cNvPr id="82964" name="Line 73"/>
              <p:cNvSpPr>
                <a:spLocks noChangeShapeType="1"/>
              </p:cNvSpPr>
              <p:nvPr/>
            </p:nvSpPr>
            <p:spPr bwMode="auto">
              <a:xfrm>
                <a:off x="3024" y="432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5" name="Line 74"/>
              <p:cNvSpPr>
                <a:spLocks noChangeShapeType="1"/>
              </p:cNvSpPr>
              <p:nvPr/>
            </p:nvSpPr>
            <p:spPr bwMode="auto">
              <a:xfrm>
                <a:off x="5232" y="432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6" name="Line 75"/>
              <p:cNvSpPr>
                <a:spLocks noChangeShapeType="1"/>
              </p:cNvSpPr>
              <p:nvPr/>
            </p:nvSpPr>
            <p:spPr bwMode="auto">
              <a:xfrm>
                <a:off x="4128" y="432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7" name="Rectangle 76"/>
              <p:cNvSpPr>
                <a:spLocks noChangeArrowheads="1"/>
              </p:cNvSpPr>
              <p:nvPr/>
            </p:nvSpPr>
            <p:spPr bwMode="auto">
              <a:xfrm>
                <a:off x="4176" y="528"/>
                <a:ext cx="35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S(t -T</a:t>
                </a:r>
                <a:r>
                  <a:rPr lang="en-US" altLang="en-US" sz="1400" b="1" baseline="-25000"/>
                  <a:t>p</a:t>
                </a:r>
                <a:r>
                  <a:rPr lang="en-US" altLang="en-US" sz="1400" b="1"/>
                  <a:t>)</a:t>
                </a:r>
              </a:p>
            </p:txBody>
          </p:sp>
          <p:sp>
            <p:nvSpPr>
              <p:cNvPr id="82968" name="Rectangle 77"/>
              <p:cNvSpPr>
                <a:spLocks noChangeArrowheads="1"/>
              </p:cNvSpPr>
              <p:nvPr/>
            </p:nvSpPr>
            <p:spPr bwMode="auto">
              <a:xfrm>
                <a:off x="5191" y="528"/>
                <a:ext cx="51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S(t -T</a:t>
                </a:r>
                <a:r>
                  <a:rPr lang="en-US" altLang="en-US" sz="1400" b="1" baseline="-25000"/>
                  <a:t>p</a:t>
                </a:r>
                <a:r>
                  <a:rPr lang="en-US" altLang="en-US" sz="1400" b="1"/>
                  <a:t>-T</a:t>
                </a:r>
                <a:r>
                  <a:rPr lang="en-US" altLang="en-US" sz="1400" b="1" baseline="-25000"/>
                  <a:t>R</a:t>
                </a:r>
                <a:r>
                  <a:rPr lang="en-US" altLang="en-US" sz="1400" b="1"/>
                  <a:t>)</a:t>
                </a:r>
              </a:p>
            </p:txBody>
          </p:sp>
        </p:grpSp>
        <p:pic>
          <p:nvPicPr>
            <p:cNvPr id="82956" name="Picture 78" descr="bo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80"/>
              <a:ext cx="589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12449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/>
              <a:t>PK            vs             PD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82600" y="1490663"/>
            <a:ext cx="35877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Whole body influence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Zero baseline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‘Simple’ determinants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Usually linear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Few assay methods/media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219700" y="1490663"/>
            <a:ext cx="34671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Alters specific subsystem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Starts from steady-state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Complex controls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Predominately nonlinear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Diverse measures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85800" y="5170488"/>
            <a:ext cx="7783513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Components and processes can be described with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models and equations allowing conceptualization,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quantification, and prediction.</a:t>
            </a:r>
          </a:p>
        </p:txBody>
      </p:sp>
    </p:spTree>
  </p:cSld>
  <p:clrMapOvr>
    <a:masterClrMapping/>
  </p:clrMapOvr>
  <p:transition advTm="81763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52400"/>
            <a:ext cx="8610600" cy="91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/>
              <a:t>Basic Tenets of Pharmacodynamics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09563" y="1143000"/>
            <a:ext cx="773271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Capacity-Limitation		      Turnover and Homeostasis</a:t>
            </a: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184150" y="1679575"/>
            <a:ext cx="3506788" cy="2870200"/>
            <a:chOff x="136" y="1386"/>
            <a:chExt cx="2209" cy="1808"/>
          </a:xfrm>
        </p:grpSpPr>
        <p:sp>
          <p:nvSpPr>
            <p:cNvPr id="91160" name="Rectangle 5"/>
            <p:cNvSpPr>
              <a:spLocks noChangeArrowheads="1"/>
            </p:cNvSpPr>
            <p:nvPr/>
          </p:nvSpPr>
          <p:spPr bwMode="auto">
            <a:xfrm rot="-5400000">
              <a:off x="-87" y="1907"/>
              <a:ext cx="6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Effect, %</a:t>
              </a:r>
            </a:p>
          </p:txBody>
        </p:sp>
        <p:sp>
          <p:nvSpPr>
            <p:cNvPr id="91161" name="Rectangle 6"/>
            <p:cNvSpPr>
              <a:spLocks noChangeArrowheads="1"/>
            </p:cNvSpPr>
            <p:nvPr/>
          </p:nvSpPr>
          <p:spPr bwMode="auto">
            <a:xfrm>
              <a:off x="703" y="2982"/>
              <a:ext cx="9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Concentration</a:t>
              </a:r>
            </a:p>
          </p:txBody>
        </p:sp>
        <p:grpSp>
          <p:nvGrpSpPr>
            <p:cNvPr id="91162" name="Group 7"/>
            <p:cNvGrpSpPr>
              <a:grpSpLocks/>
            </p:cNvGrpSpPr>
            <p:nvPr/>
          </p:nvGrpSpPr>
          <p:grpSpPr bwMode="auto">
            <a:xfrm>
              <a:off x="521" y="1864"/>
              <a:ext cx="1824" cy="465"/>
              <a:chOff x="823" y="2080"/>
              <a:chExt cx="2652" cy="589"/>
            </a:xfrm>
          </p:grpSpPr>
          <p:sp>
            <p:nvSpPr>
              <p:cNvPr id="91856" name="Freeform 8"/>
              <p:cNvSpPr>
                <a:spLocks/>
              </p:cNvSpPr>
              <p:nvPr/>
            </p:nvSpPr>
            <p:spPr bwMode="auto">
              <a:xfrm>
                <a:off x="3474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7" name="Freeform 9"/>
              <p:cNvSpPr>
                <a:spLocks/>
              </p:cNvSpPr>
              <p:nvPr/>
            </p:nvSpPr>
            <p:spPr bwMode="auto">
              <a:xfrm>
                <a:off x="3474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8" name="Freeform 10"/>
              <p:cNvSpPr>
                <a:spLocks/>
              </p:cNvSpPr>
              <p:nvPr/>
            </p:nvSpPr>
            <p:spPr bwMode="auto">
              <a:xfrm>
                <a:off x="3466" y="208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9" name="Freeform 11"/>
              <p:cNvSpPr>
                <a:spLocks/>
              </p:cNvSpPr>
              <p:nvPr/>
            </p:nvSpPr>
            <p:spPr bwMode="auto">
              <a:xfrm>
                <a:off x="3466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0" name="Freeform 12"/>
              <p:cNvSpPr>
                <a:spLocks/>
              </p:cNvSpPr>
              <p:nvPr/>
            </p:nvSpPr>
            <p:spPr bwMode="auto">
              <a:xfrm>
                <a:off x="3466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1" name="Freeform 13"/>
              <p:cNvSpPr>
                <a:spLocks/>
              </p:cNvSpPr>
              <p:nvPr/>
            </p:nvSpPr>
            <p:spPr bwMode="auto">
              <a:xfrm>
                <a:off x="3466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2" name="Freeform 14"/>
              <p:cNvSpPr>
                <a:spLocks/>
              </p:cNvSpPr>
              <p:nvPr/>
            </p:nvSpPr>
            <p:spPr bwMode="auto">
              <a:xfrm>
                <a:off x="3466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3" name="Freeform 15"/>
              <p:cNvSpPr>
                <a:spLocks/>
              </p:cNvSpPr>
              <p:nvPr/>
            </p:nvSpPr>
            <p:spPr bwMode="auto">
              <a:xfrm>
                <a:off x="3457" y="2080"/>
                <a:ext cx="9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4" name="Freeform 16"/>
              <p:cNvSpPr>
                <a:spLocks/>
              </p:cNvSpPr>
              <p:nvPr/>
            </p:nvSpPr>
            <p:spPr bwMode="auto">
              <a:xfrm>
                <a:off x="3457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5" name="Freeform 17"/>
              <p:cNvSpPr>
                <a:spLocks/>
              </p:cNvSpPr>
              <p:nvPr/>
            </p:nvSpPr>
            <p:spPr bwMode="auto">
              <a:xfrm>
                <a:off x="3457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6" name="Freeform 18"/>
              <p:cNvSpPr>
                <a:spLocks/>
              </p:cNvSpPr>
              <p:nvPr/>
            </p:nvSpPr>
            <p:spPr bwMode="auto">
              <a:xfrm>
                <a:off x="3449" y="2080"/>
                <a:ext cx="8" cy="26"/>
              </a:xfrm>
              <a:custGeom>
                <a:avLst/>
                <a:gdLst>
                  <a:gd name="T0" fmla="*/ 0 w 50"/>
                  <a:gd name="T1" fmla="*/ 0 h 186"/>
                  <a:gd name="T2" fmla="*/ 0 w 50"/>
                  <a:gd name="T3" fmla="*/ 0 h 186"/>
                  <a:gd name="T4" fmla="*/ 0 w 50"/>
                  <a:gd name="T5" fmla="*/ 0 h 186"/>
                  <a:gd name="T6" fmla="*/ 0 w 50"/>
                  <a:gd name="T7" fmla="*/ 0 h 186"/>
                  <a:gd name="T8" fmla="*/ 0 w 50"/>
                  <a:gd name="T9" fmla="*/ 0 h 186"/>
                  <a:gd name="T10" fmla="*/ 0 w 50"/>
                  <a:gd name="T11" fmla="*/ 0 h 186"/>
                  <a:gd name="T12" fmla="*/ 0 w 50"/>
                  <a:gd name="T13" fmla="*/ 0 h 186"/>
                  <a:gd name="T14" fmla="*/ 0 w 50"/>
                  <a:gd name="T15" fmla="*/ 0 h 186"/>
                  <a:gd name="T16" fmla="*/ 0 w 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7" name="Freeform 19"/>
              <p:cNvSpPr>
                <a:spLocks/>
              </p:cNvSpPr>
              <p:nvPr/>
            </p:nvSpPr>
            <p:spPr bwMode="auto">
              <a:xfrm>
                <a:off x="3449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8" name="Freeform 20"/>
              <p:cNvSpPr>
                <a:spLocks/>
              </p:cNvSpPr>
              <p:nvPr/>
            </p:nvSpPr>
            <p:spPr bwMode="auto">
              <a:xfrm>
                <a:off x="3440" y="2080"/>
                <a:ext cx="9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9" name="Freeform 21"/>
              <p:cNvSpPr>
                <a:spLocks/>
              </p:cNvSpPr>
              <p:nvPr/>
            </p:nvSpPr>
            <p:spPr bwMode="auto">
              <a:xfrm>
                <a:off x="3440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0" name="Freeform 22"/>
              <p:cNvSpPr>
                <a:spLocks/>
              </p:cNvSpPr>
              <p:nvPr/>
            </p:nvSpPr>
            <p:spPr bwMode="auto">
              <a:xfrm>
                <a:off x="3432" y="208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1" name="Freeform 23"/>
              <p:cNvSpPr>
                <a:spLocks/>
              </p:cNvSpPr>
              <p:nvPr/>
            </p:nvSpPr>
            <p:spPr bwMode="auto">
              <a:xfrm>
                <a:off x="3432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2" name="Freeform 24"/>
              <p:cNvSpPr>
                <a:spLocks/>
              </p:cNvSpPr>
              <p:nvPr/>
            </p:nvSpPr>
            <p:spPr bwMode="auto">
              <a:xfrm>
                <a:off x="3423" y="2080"/>
                <a:ext cx="9" cy="26"/>
              </a:xfrm>
              <a:custGeom>
                <a:avLst/>
                <a:gdLst>
                  <a:gd name="T0" fmla="*/ 0 w 50"/>
                  <a:gd name="T1" fmla="*/ 0 h 186"/>
                  <a:gd name="T2" fmla="*/ 0 w 50"/>
                  <a:gd name="T3" fmla="*/ 0 h 186"/>
                  <a:gd name="T4" fmla="*/ 0 w 50"/>
                  <a:gd name="T5" fmla="*/ 0 h 186"/>
                  <a:gd name="T6" fmla="*/ 0 w 50"/>
                  <a:gd name="T7" fmla="*/ 0 h 186"/>
                  <a:gd name="T8" fmla="*/ 0 w 50"/>
                  <a:gd name="T9" fmla="*/ 0 h 186"/>
                  <a:gd name="T10" fmla="*/ 0 w 50"/>
                  <a:gd name="T11" fmla="*/ 0 h 186"/>
                  <a:gd name="T12" fmla="*/ 0 w 50"/>
                  <a:gd name="T13" fmla="*/ 0 h 186"/>
                  <a:gd name="T14" fmla="*/ 0 w 50"/>
                  <a:gd name="T15" fmla="*/ 0 h 186"/>
                  <a:gd name="T16" fmla="*/ 0 w 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3" name="Freeform 25"/>
              <p:cNvSpPr>
                <a:spLocks/>
              </p:cNvSpPr>
              <p:nvPr/>
            </p:nvSpPr>
            <p:spPr bwMode="auto">
              <a:xfrm>
                <a:off x="3423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4" name="Freeform 26"/>
              <p:cNvSpPr>
                <a:spLocks/>
              </p:cNvSpPr>
              <p:nvPr/>
            </p:nvSpPr>
            <p:spPr bwMode="auto">
              <a:xfrm>
                <a:off x="3415" y="208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5" name="Freeform 27"/>
              <p:cNvSpPr>
                <a:spLocks/>
              </p:cNvSpPr>
              <p:nvPr/>
            </p:nvSpPr>
            <p:spPr bwMode="auto">
              <a:xfrm>
                <a:off x="3406" y="2080"/>
                <a:ext cx="9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6" name="Freeform 28"/>
              <p:cNvSpPr>
                <a:spLocks/>
              </p:cNvSpPr>
              <p:nvPr/>
            </p:nvSpPr>
            <p:spPr bwMode="auto">
              <a:xfrm>
                <a:off x="3406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7" name="Freeform 29"/>
              <p:cNvSpPr>
                <a:spLocks/>
              </p:cNvSpPr>
              <p:nvPr/>
            </p:nvSpPr>
            <p:spPr bwMode="auto">
              <a:xfrm>
                <a:off x="3398" y="2080"/>
                <a:ext cx="8" cy="26"/>
              </a:xfrm>
              <a:custGeom>
                <a:avLst/>
                <a:gdLst>
                  <a:gd name="T0" fmla="*/ 0 w 50"/>
                  <a:gd name="T1" fmla="*/ 0 h 186"/>
                  <a:gd name="T2" fmla="*/ 0 w 50"/>
                  <a:gd name="T3" fmla="*/ 0 h 186"/>
                  <a:gd name="T4" fmla="*/ 0 w 50"/>
                  <a:gd name="T5" fmla="*/ 0 h 186"/>
                  <a:gd name="T6" fmla="*/ 0 w 50"/>
                  <a:gd name="T7" fmla="*/ 0 h 186"/>
                  <a:gd name="T8" fmla="*/ 0 w 50"/>
                  <a:gd name="T9" fmla="*/ 0 h 186"/>
                  <a:gd name="T10" fmla="*/ 0 w 50"/>
                  <a:gd name="T11" fmla="*/ 0 h 186"/>
                  <a:gd name="T12" fmla="*/ 0 w 50"/>
                  <a:gd name="T13" fmla="*/ 0 h 186"/>
                  <a:gd name="T14" fmla="*/ 0 w 50"/>
                  <a:gd name="T15" fmla="*/ 0 h 186"/>
                  <a:gd name="T16" fmla="*/ 0 w 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8" name="Freeform 30"/>
              <p:cNvSpPr>
                <a:spLocks/>
              </p:cNvSpPr>
              <p:nvPr/>
            </p:nvSpPr>
            <p:spPr bwMode="auto">
              <a:xfrm>
                <a:off x="3390" y="208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9" name="Freeform 31"/>
              <p:cNvSpPr>
                <a:spLocks/>
              </p:cNvSpPr>
              <p:nvPr/>
            </p:nvSpPr>
            <p:spPr bwMode="auto">
              <a:xfrm>
                <a:off x="3381" y="2080"/>
                <a:ext cx="9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0" name="Freeform 32"/>
              <p:cNvSpPr>
                <a:spLocks/>
              </p:cNvSpPr>
              <p:nvPr/>
            </p:nvSpPr>
            <p:spPr bwMode="auto">
              <a:xfrm>
                <a:off x="3373" y="208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1" name="Freeform 33"/>
              <p:cNvSpPr>
                <a:spLocks/>
              </p:cNvSpPr>
              <p:nvPr/>
            </p:nvSpPr>
            <p:spPr bwMode="auto">
              <a:xfrm>
                <a:off x="3373" y="2080"/>
                <a:ext cx="1" cy="26"/>
              </a:xfrm>
              <a:custGeom>
                <a:avLst/>
                <a:gdLst>
                  <a:gd name="T0" fmla="*/ 0 w 1"/>
                  <a:gd name="T1" fmla="*/ 0 h 186"/>
                  <a:gd name="T2" fmla="*/ 0 w 1"/>
                  <a:gd name="T3" fmla="*/ 0 h 186"/>
                  <a:gd name="T4" fmla="*/ 0 w 1"/>
                  <a:gd name="T5" fmla="*/ 0 h 186"/>
                  <a:gd name="T6" fmla="*/ 0 w 1"/>
                  <a:gd name="T7" fmla="*/ 0 h 186"/>
                  <a:gd name="T8" fmla="*/ 0 w 1"/>
                  <a:gd name="T9" fmla="*/ 0 h 186"/>
                  <a:gd name="T10" fmla="*/ 0 w 1"/>
                  <a:gd name="T11" fmla="*/ 0 h 186"/>
                  <a:gd name="T12" fmla="*/ 0 w 1"/>
                  <a:gd name="T13" fmla="*/ 0 h 186"/>
                  <a:gd name="T14" fmla="*/ 0 w 1"/>
                  <a:gd name="T15" fmla="*/ 0 h 186"/>
                  <a:gd name="T16" fmla="*/ 0 w 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6">
                    <a:moveTo>
                      <a:pt x="0" y="186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2" name="Freeform 34"/>
              <p:cNvSpPr>
                <a:spLocks/>
              </p:cNvSpPr>
              <p:nvPr/>
            </p:nvSpPr>
            <p:spPr bwMode="auto">
              <a:xfrm>
                <a:off x="3364" y="2080"/>
                <a:ext cx="9" cy="26"/>
              </a:xfrm>
              <a:custGeom>
                <a:avLst/>
                <a:gdLst>
                  <a:gd name="T0" fmla="*/ 0 w 50"/>
                  <a:gd name="T1" fmla="*/ 0 h 186"/>
                  <a:gd name="T2" fmla="*/ 0 w 50"/>
                  <a:gd name="T3" fmla="*/ 0 h 186"/>
                  <a:gd name="T4" fmla="*/ 0 w 50"/>
                  <a:gd name="T5" fmla="*/ 0 h 186"/>
                  <a:gd name="T6" fmla="*/ 0 w 50"/>
                  <a:gd name="T7" fmla="*/ 0 h 186"/>
                  <a:gd name="T8" fmla="*/ 0 w 50"/>
                  <a:gd name="T9" fmla="*/ 0 h 186"/>
                  <a:gd name="T10" fmla="*/ 0 w 50"/>
                  <a:gd name="T11" fmla="*/ 0 h 186"/>
                  <a:gd name="T12" fmla="*/ 0 w 50"/>
                  <a:gd name="T13" fmla="*/ 0 h 186"/>
                  <a:gd name="T14" fmla="*/ 0 w 50"/>
                  <a:gd name="T15" fmla="*/ 0 h 186"/>
                  <a:gd name="T16" fmla="*/ 0 w 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3" name="Freeform 35"/>
              <p:cNvSpPr>
                <a:spLocks/>
              </p:cNvSpPr>
              <p:nvPr/>
            </p:nvSpPr>
            <p:spPr bwMode="auto">
              <a:xfrm>
                <a:off x="3356" y="208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4" name="Freeform 36"/>
              <p:cNvSpPr>
                <a:spLocks/>
              </p:cNvSpPr>
              <p:nvPr/>
            </p:nvSpPr>
            <p:spPr bwMode="auto">
              <a:xfrm>
                <a:off x="3347" y="2080"/>
                <a:ext cx="9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5" name="Freeform 37"/>
              <p:cNvSpPr>
                <a:spLocks/>
              </p:cNvSpPr>
              <p:nvPr/>
            </p:nvSpPr>
            <p:spPr bwMode="auto">
              <a:xfrm>
                <a:off x="3339" y="2080"/>
                <a:ext cx="8" cy="26"/>
              </a:xfrm>
              <a:custGeom>
                <a:avLst/>
                <a:gdLst>
                  <a:gd name="T0" fmla="*/ 0 w 50"/>
                  <a:gd name="T1" fmla="*/ 0 h 186"/>
                  <a:gd name="T2" fmla="*/ 0 w 50"/>
                  <a:gd name="T3" fmla="*/ 0 h 186"/>
                  <a:gd name="T4" fmla="*/ 0 w 50"/>
                  <a:gd name="T5" fmla="*/ 0 h 186"/>
                  <a:gd name="T6" fmla="*/ 0 w 50"/>
                  <a:gd name="T7" fmla="*/ 0 h 186"/>
                  <a:gd name="T8" fmla="*/ 0 w 50"/>
                  <a:gd name="T9" fmla="*/ 0 h 186"/>
                  <a:gd name="T10" fmla="*/ 0 w 50"/>
                  <a:gd name="T11" fmla="*/ 0 h 186"/>
                  <a:gd name="T12" fmla="*/ 0 w 50"/>
                  <a:gd name="T13" fmla="*/ 0 h 186"/>
                  <a:gd name="T14" fmla="*/ 0 w 50"/>
                  <a:gd name="T15" fmla="*/ 0 h 186"/>
                  <a:gd name="T16" fmla="*/ 0 w 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6" name="Freeform 38"/>
              <p:cNvSpPr>
                <a:spLocks/>
              </p:cNvSpPr>
              <p:nvPr/>
            </p:nvSpPr>
            <p:spPr bwMode="auto">
              <a:xfrm>
                <a:off x="3330" y="2080"/>
                <a:ext cx="9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7" name="Freeform 39"/>
              <p:cNvSpPr>
                <a:spLocks/>
              </p:cNvSpPr>
              <p:nvPr/>
            </p:nvSpPr>
            <p:spPr bwMode="auto">
              <a:xfrm>
                <a:off x="3322" y="208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8" name="Freeform 40"/>
              <p:cNvSpPr>
                <a:spLocks/>
              </p:cNvSpPr>
              <p:nvPr/>
            </p:nvSpPr>
            <p:spPr bwMode="auto">
              <a:xfrm>
                <a:off x="3314" y="2080"/>
                <a:ext cx="8" cy="26"/>
              </a:xfrm>
              <a:custGeom>
                <a:avLst/>
                <a:gdLst>
                  <a:gd name="T0" fmla="*/ 0 w 50"/>
                  <a:gd name="T1" fmla="*/ 0 h 186"/>
                  <a:gd name="T2" fmla="*/ 0 w 50"/>
                  <a:gd name="T3" fmla="*/ 0 h 186"/>
                  <a:gd name="T4" fmla="*/ 0 w 50"/>
                  <a:gd name="T5" fmla="*/ 0 h 186"/>
                  <a:gd name="T6" fmla="*/ 0 w 50"/>
                  <a:gd name="T7" fmla="*/ 0 h 186"/>
                  <a:gd name="T8" fmla="*/ 0 w 50"/>
                  <a:gd name="T9" fmla="*/ 0 h 186"/>
                  <a:gd name="T10" fmla="*/ 0 w 50"/>
                  <a:gd name="T11" fmla="*/ 0 h 186"/>
                  <a:gd name="T12" fmla="*/ 0 w 50"/>
                  <a:gd name="T13" fmla="*/ 0 h 186"/>
                  <a:gd name="T14" fmla="*/ 0 w 50"/>
                  <a:gd name="T15" fmla="*/ 0 h 186"/>
                  <a:gd name="T16" fmla="*/ 0 w 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9" name="Freeform 41"/>
              <p:cNvSpPr>
                <a:spLocks/>
              </p:cNvSpPr>
              <p:nvPr/>
            </p:nvSpPr>
            <p:spPr bwMode="auto">
              <a:xfrm>
                <a:off x="3297" y="2080"/>
                <a:ext cx="17" cy="26"/>
              </a:xfrm>
              <a:custGeom>
                <a:avLst/>
                <a:gdLst>
                  <a:gd name="T0" fmla="*/ 0 w 102"/>
                  <a:gd name="T1" fmla="*/ 0 h 186"/>
                  <a:gd name="T2" fmla="*/ 0 w 102"/>
                  <a:gd name="T3" fmla="*/ 0 h 186"/>
                  <a:gd name="T4" fmla="*/ 0 w 102"/>
                  <a:gd name="T5" fmla="*/ 0 h 186"/>
                  <a:gd name="T6" fmla="*/ 0 w 102"/>
                  <a:gd name="T7" fmla="*/ 0 h 186"/>
                  <a:gd name="T8" fmla="*/ 0 w 102"/>
                  <a:gd name="T9" fmla="*/ 0 h 186"/>
                  <a:gd name="T10" fmla="*/ 0 w 102"/>
                  <a:gd name="T11" fmla="*/ 0 h 186"/>
                  <a:gd name="T12" fmla="*/ 0 w 102"/>
                  <a:gd name="T13" fmla="*/ 0 h 186"/>
                  <a:gd name="T14" fmla="*/ 0 w 102"/>
                  <a:gd name="T15" fmla="*/ 0 h 186"/>
                  <a:gd name="T16" fmla="*/ 0 w 10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2" y="18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0" name="Freeform 42"/>
              <p:cNvSpPr>
                <a:spLocks/>
              </p:cNvSpPr>
              <p:nvPr/>
            </p:nvSpPr>
            <p:spPr bwMode="auto">
              <a:xfrm>
                <a:off x="3288" y="2080"/>
                <a:ext cx="9" cy="26"/>
              </a:xfrm>
              <a:custGeom>
                <a:avLst/>
                <a:gdLst>
                  <a:gd name="T0" fmla="*/ 0 w 50"/>
                  <a:gd name="T1" fmla="*/ 0 h 186"/>
                  <a:gd name="T2" fmla="*/ 0 w 50"/>
                  <a:gd name="T3" fmla="*/ 0 h 186"/>
                  <a:gd name="T4" fmla="*/ 0 w 50"/>
                  <a:gd name="T5" fmla="*/ 0 h 186"/>
                  <a:gd name="T6" fmla="*/ 0 w 50"/>
                  <a:gd name="T7" fmla="*/ 0 h 186"/>
                  <a:gd name="T8" fmla="*/ 0 w 50"/>
                  <a:gd name="T9" fmla="*/ 0 h 186"/>
                  <a:gd name="T10" fmla="*/ 0 w 50"/>
                  <a:gd name="T11" fmla="*/ 0 h 186"/>
                  <a:gd name="T12" fmla="*/ 0 w 50"/>
                  <a:gd name="T13" fmla="*/ 0 h 186"/>
                  <a:gd name="T14" fmla="*/ 0 w 50"/>
                  <a:gd name="T15" fmla="*/ 0 h 186"/>
                  <a:gd name="T16" fmla="*/ 0 w 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1" name="Freeform 43"/>
              <p:cNvSpPr>
                <a:spLocks/>
              </p:cNvSpPr>
              <p:nvPr/>
            </p:nvSpPr>
            <p:spPr bwMode="auto">
              <a:xfrm>
                <a:off x="3280" y="208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2" name="Freeform 44"/>
              <p:cNvSpPr>
                <a:spLocks/>
              </p:cNvSpPr>
              <p:nvPr/>
            </p:nvSpPr>
            <p:spPr bwMode="auto">
              <a:xfrm>
                <a:off x="3271" y="2080"/>
                <a:ext cx="9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3" name="Freeform 45"/>
              <p:cNvSpPr>
                <a:spLocks/>
              </p:cNvSpPr>
              <p:nvPr/>
            </p:nvSpPr>
            <p:spPr bwMode="auto">
              <a:xfrm>
                <a:off x="3263" y="208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4" name="Freeform 46"/>
              <p:cNvSpPr>
                <a:spLocks/>
              </p:cNvSpPr>
              <p:nvPr/>
            </p:nvSpPr>
            <p:spPr bwMode="auto">
              <a:xfrm>
                <a:off x="3254" y="2080"/>
                <a:ext cx="9" cy="26"/>
              </a:xfrm>
              <a:custGeom>
                <a:avLst/>
                <a:gdLst>
                  <a:gd name="T0" fmla="*/ 0 w 50"/>
                  <a:gd name="T1" fmla="*/ 0 h 186"/>
                  <a:gd name="T2" fmla="*/ 0 w 50"/>
                  <a:gd name="T3" fmla="*/ 0 h 186"/>
                  <a:gd name="T4" fmla="*/ 0 w 50"/>
                  <a:gd name="T5" fmla="*/ 0 h 186"/>
                  <a:gd name="T6" fmla="*/ 0 w 50"/>
                  <a:gd name="T7" fmla="*/ 0 h 186"/>
                  <a:gd name="T8" fmla="*/ 0 w 50"/>
                  <a:gd name="T9" fmla="*/ 0 h 186"/>
                  <a:gd name="T10" fmla="*/ 0 w 50"/>
                  <a:gd name="T11" fmla="*/ 0 h 186"/>
                  <a:gd name="T12" fmla="*/ 0 w 50"/>
                  <a:gd name="T13" fmla="*/ 0 h 186"/>
                  <a:gd name="T14" fmla="*/ 0 w 50"/>
                  <a:gd name="T15" fmla="*/ 0 h 186"/>
                  <a:gd name="T16" fmla="*/ 0 w 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5" name="Freeform 47"/>
              <p:cNvSpPr>
                <a:spLocks/>
              </p:cNvSpPr>
              <p:nvPr/>
            </p:nvSpPr>
            <p:spPr bwMode="auto">
              <a:xfrm>
                <a:off x="3237" y="2080"/>
                <a:ext cx="17" cy="26"/>
              </a:xfrm>
              <a:custGeom>
                <a:avLst/>
                <a:gdLst>
                  <a:gd name="T0" fmla="*/ 0 w 102"/>
                  <a:gd name="T1" fmla="*/ 0 h 186"/>
                  <a:gd name="T2" fmla="*/ 0 w 102"/>
                  <a:gd name="T3" fmla="*/ 0 h 186"/>
                  <a:gd name="T4" fmla="*/ 0 w 102"/>
                  <a:gd name="T5" fmla="*/ 0 h 186"/>
                  <a:gd name="T6" fmla="*/ 0 w 102"/>
                  <a:gd name="T7" fmla="*/ 0 h 186"/>
                  <a:gd name="T8" fmla="*/ 0 w 102"/>
                  <a:gd name="T9" fmla="*/ 0 h 186"/>
                  <a:gd name="T10" fmla="*/ 0 w 102"/>
                  <a:gd name="T11" fmla="*/ 0 h 186"/>
                  <a:gd name="T12" fmla="*/ 0 w 102"/>
                  <a:gd name="T13" fmla="*/ 0 h 186"/>
                  <a:gd name="T14" fmla="*/ 0 w 102"/>
                  <a:gd name="T15" fmla="*/ 0 h 186"/>
                  <a:gd name="T16" fmla="*/ 0 w 10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2" y="18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6" name="Freeform 48"/>
              <p:cNvSpPr>
                <a:spLocks/>
              </p:cNvSpPr>
              <p:nvPr/>
            </p:nvSpPr>
            <p:spPr bwMode="auto">
              <a:xfrm>
                <a:off x="3229" y="2080"/>
                <a:ext cx="8" cy="26"/>
              </a:xfrm>
              <a:custGeom>
                <a:avLst/>
                <a:gdLst>
                  <a:gd name="T0" fmla="*/ 0 w 50"/>
                  <a:gd name="T1" fmla="*/ 0 h 186"/>
                  <a:gd name="T2" fmla="*/ 0 w 50"/>
                  <a:gd name="T3" fmla="*/ 0 h 186"/>
                  <a:gd name="T4" fmla="*/ 0 w 50"/>
                  <a:gd name="T5" fmla="*/ 0 h 186"/>
                  <a:gd name="T6" fmla="*/ 0 w 50"/>
                  <a:gd name="T7" fmla="*/ 0 h 186"/>
                  <a:gd name="T8" fmla="*/ 0 w 50"/>
                  <a:gd name="T9" fmla="*/ 0 h 186"/>
                  <a:gd name="T10" fmla="*/ 0 w 50"/>
                  <a:gd name="T11" fmla="*/ 0 h 186"/>
                  <a:gd name="T12" fmla="*/ 0 w 50"/>
                  <a:gd name="T13" fmla="*/ 0 h 186"/>
                  <a:gd name="T14" fmla="*/ 0 w 50"/>
                  <a:gd name="T15" fmla="*/ 0 h 186"/>
                  <a:gd name="T16" fmla="*/ 0 w 5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0" y="186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7" name="Freeform 49"/>
              <p:cNvSpPr>
                <a:spLocks/>
              </p:cNvSpPr>
              <p:nvPr/>
            </p:nvSpPr>
            <p:spPr bwMode="auto">
              <a:xfrm>
                <a:off x="3213" y="2080"/>
                <a:ext cx="16" cy="26"/>
              </a:xfrm>
              <a:custGeom>
                <a:avLst/>
                <a:gdLst>
                  <a:gd name="T0" fmla="*/ 0 w 96"/>
                  <a:gd name="T1" fmla="*/ 0 h 186"/>
                  <a:gd name="T2" fmla="*/ 0 w 96"/>
                  <a:gd name="T3" fmla="*/ 0 h 186"/>
                  <a:gd name="T4" fmla="*/ 0 w 96"/>
                  <a:gd name="T5" fmla="*/ 0 h 186"/>
                  <a:gd name="T6" fmla="*/ 0 w 96"/>
                  <a:gd name="T7" fmla="*/ 0 h 186"/>
                  <a:gd name="T8" fmla="*/ 0 w 96"/>
                  <a:gd name="T9" fmla="*/ 0 h 186"/>
                  <a:gd name="T10" fmla="*/ 0 w 96"/>
                  <a:gd name="T11" fmla="*/ 0 h 186"/>
                  <a:gd name="T12" fmla="*/ 0 w 96"/>
                  <a:gd name="T13" fmla="*/ 0 h 186"/>
                  <a:gd name="T14" fmla="*/ 0 w 96"/>
                  <a:gd name="T15" fmla="*/ 0 h 186"/>
                  <a:gd name="T16" fmla="*/ 0 w 96"/>
                  <a:gd name="T17" fmla="*/ 0 h 186"/>
                  <a:gd name="T18" fmla="*/ 0 w 9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86">
                    <a:moveTo>
                      <a:pt x="91" y="177"/>
                    </a:moveTo>
                    <a:lnTo>
                      <a:pt x="45" y="186"/>
                    </a:lnTo>
                    <a:lnTo>
                      <a:pt x="96" y="186"/>
                    </a:lnTo>
                    <a:lnTo>
                      <a:pt x="9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8" name="Freeform 50"/>
              <p:cNvSpPr>
                <a:spLocks/>
              </p:cNvSpPr>
              <p:nvPr/>
            </p:nvSpPr>
            <p:spPr bwMode="auto">
              <a:xfrm>
                <a:off x="3196" y="2081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0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69" y="223"/>
                    </a:lnTo>
                    <a:lnTo>
                      <a:pt x="90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9" name="Freeform 51"/>
              <p:cNvSpPr>
                <a:spLocks/>
              </p:cNvSpPr>
              <p:nvPr/>
            </p:nvSpPr>
            <p:spPr bwMode="auto">
              <a:xfrm>
                <a:off x="3195" y="2086"/>
                <a:ext cx="9" cy="27"/>
              </a:xfrm>
              <a:custGeom>
                <a:avLst/>
                <a:gdLst>
                  <a:gd name="T0" fmla="*/ 0 w 52"/>
                  <a:gd name="T1" fmla="*/ 0 h 187"/>
                  <a:gd name="T2" fmla="*/ 0 w 52"/>
                  <a:gd name="T3" fmla="*/ 0 h 187"/>
                  <a:gd name="T4" fmla="*/ 0 w 52"/>
                  <a:gd name="T5" fmla="*/ 0 h 187"/>
                  <a:gd name="T6" fmla="*/ 0 w 52"/>
                  <a:gd name="T7" fmla="*/ 0 h 187"/>
                  <a:gd name="T8" fmla="*/ 0 w 52"/>
                  <a:gd name="T9" fmla="*/ 0 h 187"/>
                  <a:gd name="T10" fmla="*/ 0 w 52"/>
                  <a:gd name="T11" fmla="*/ 0 h 187"/>
                  <a:gd name="T12" fmla="*/ 0 w 52"/>
                  <a:gd name="T13" fmla="*/ 0 h 187"/>
                  <a:gd name="T14" fmla="*/ 0 w 52"/>
                  <a:gd name="T15" fmla="*/ 0 h 187"/>
                  <a:gd name="T16" fmla="*/ 0 w 5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2" y="187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0" name="Freeform 52"/>
              <p:cNvSpPr>
                <a:spLocks/>
              </p:cNvSpPr>
              <p:nvPr/>
            </p:nvSpPr>
            <p:spPr bwMode="auto">
              <a:xfrm>
                <a:off x="3187" y="2086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1" name="Freeform 53"/>
              <p:cNvSpPr>
                <a:spLocks/>
              </p:cNvSpPr>
              <p:nvPr/>
            </p:nvSpPr>
            <p:spPr bwMode="auto">
              <a:xfrm>
                <a:off x="3170" y="2086"/>
                <a:ext cx="17" cy="27"/>
              </a:xfrm>
              <a:custGeom>
                <a:avLst/>
                <a:gdLst>
                  <a:gd name="T0" fmla="*/ 0 w 100"/>
                  <a:gd name="T1" fmla="*/ 0 h 187"/>
                  <a:gd name="T2" fmla="*/ 0 w 100"/>
                  <a:gd name="T3" fmla="*/ 0 h 187"/>
                  <a:gd name="T4" fmla="*/ 0 w 100"/>
                  <a:gd name="T5" fmla="*/ 0 h 187"/>
                  <a:gd name="T6" fmla="*/ 0 w 100"/>
                  <a:gd name="T7" fmla="*/ 0 h 187"/>
                  <a:gd name="T8" fmla="*/ 0 w 100"/>
                  <a:gd name="T9" fmla="*/ 0 h 187"/>
                  <a:gd name="T10" fmla="*/ 0 w 100"/>
                  <a:gd name="T11" fmla="*/ 0 h 187"/>
                  <a:gd name="T12" fmla="*/ 0 w 100"/>
                  <a:gd name="T13" fmla="*/ 0 h 187"/>
                  <a:gd name="T14" fmla="*/ 0 w 100"/>
                  <a:gd name="T15" fmla="*/ 0 h 187"/>
                  <a:gd name="T16" fmla="*/ 0 w 10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0" y="187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2" name="Freeform 54"/>
              <p:cNvSpPr>
                <a:spLocks/>
              </p:cNvSpPr>
              <p:nvPr/>
            </p:nvSpPr>
            <p:spPr bwMode="auto">
              <a:xfrm>
                <a:off x="3161" y="2086"/>
                <a:ext cx="9" cy="27"/>
              </a:xfrm>
              <a:custGeom>
                <a:avLst/>
                <a:gdLst>
                  <a:gd name="T0" fmla="*/ 0 w 52"/>
                  <a:gd name="T1" fmla="*/ 0 h 187"/>
                  <a:gd name="T2" fmla="*/ 0 w 52"/>
                  <a:gd name="T3" fmla="*/ 0 h 187"/>
                  <a:gd name="T4" fmla="*/ 0 w 52"/>
                  <a:gd name="T5" fmla="*/ 0 h 187"/>
                  <a:gd name="T6" fmla="*/ 0 w 52"/>
                  <a:gd name="T7" fmla="*/ 0 h 187"/>
                  <a:gd name="T8" fmla="*/ 0 w 52"/>
                  <a:gd name="T9" fmla="*/ 0 h 187"/>
                  <a:gd name="T10" fmla="*/ 0 w 52"/>
                  <a:gd name="T11" fmla="*/ 0 h 187"/>
                  <a:gd name="T12" fmla="*/ 0 w 52"/>
                  <a:gd name="T13" fmla="*/ 0 h 187"/>
                  <a:gd name="T14" fmla="*/ 0 w 52"/>
                  <a:gd name="T15" fmla="*/ 0 h 187"/>
                  <a:gd name="T16" fmla="*/ 0 w 5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2" y="187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3" name="Freeform 55"/>
              <p:cNvSpPr>
                <a:spLocks/>
              </p:cNvSpPr>
              <p:nvPr/>
            </p:nvSpPr>
            <p:spPr bwMode="auto">
              <a:xfrm>
                <a:off x="3145" y="2086"/>
                <a:ext cx="16" cy="27"/>
              </a:xfrm>
              <a:custGeom>
                <a:avLst/>
                <a:gdLst>
                  <a:gd name="T0" fmla="*/ 0 w 100"/>
                  <a:gd name="T1" fmla="*/ 0 h 187"/>
                  <a:gd name="T2" fmla="*/ 0 w 100"/>
                  <a:gd name="T3" fmla="*/ 0 h 187"/>
                  <a:gd name="T4" fmla="*/ 0 w 100"/>
                  <a:gd name="T5" fmla="*/ 0 h 187"/>
                  <a:gd name="T6" fmla="*/ 0 w 100"/>
                  <a:gd name="T7" fmla="*/ 0 h 187"/>
                  <a:gd name="T8" fmla="*/ 0 w 100"/>
                  <a:gd name="T9" fmla="*/ 0 h 187"/>
                  <a:gd name="T10" fmla="*/ 0 w 100"/>
                  <a:gd name="T11" fmla="*/ 0 h 187"/>
                  <a:gd name="T12" fmla="*/ 0 w 100"/>
                  <a:gd name="T13" fmla="*/ 0 h 187"/>
                  <a:gd name="T14" fmla="*/ 0 w 100"/>
                  <a:gd name="T15" fmla="*/ 0 h 187"/>
                  <a:gd name="T16" fmla="*/ 0 w 10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0" y="187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4" name="Freeform 56"/>
              <p:cNvSpPr>
                <a:spLocks/>
              </p:cNvSpPr>
              <p:nvPr/>
            </p:nvSpPr>
            <p:spPr bwMode="auto">
              <a:xfrm>
                <a:off x="3136" y="2086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5" name="Freeform 57"/>
              <p:cNvSpPr>
                <a:spLocks/>
              </p:cNvSpPr>
              <p:nvPr/>
            </p:nvSpPr>
            <p:spPr bwMode="auto">
              <a:xfrm>
                <a:off x="3119" y="208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6" name="Freeform 58"/>
              <p:cNvSpPr>
                <a:spLocks/>
              </p:cNvSpPr>
              <p:nvPr/>
            </p:nvSpPr>
            <p:spPr bwMode="auto">
              <a:xfrm>
                <a:off x="3111" y="2086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7" name="Freeform 59"/>
              <p:cNvSpPr>
                <a:spLocks/>
              </p:cNvSpPr>
              <p:nvPr/>
            </p:nvSpPr>
            <p:spPr bwMode="auto">
              <a:xfrm>
                <a:off x="3094" y="208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8" name="Freeform 60"/>
              <p:cNvSpPr>
                <a:spLocks/>
              </p:cNvSpPr>
              <p:nvPr/>
            </p:nvSpPr>
            <p:spPr bwMode="auto">
              <a:xfrm>
                <a:off x="3085" y="2086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9" name="Freeform 61"/>
              <p:cNvSpPr>
                <a:spLocks/>
              </p:cNvSpPr>
              <p:nvPr/>
            </p:nvSpPr>
            <p:spPr bwMode="auto">
              <a:xfrm>
                <a:off x="3069" y="2086"/>
                <a:ext cx="16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0" name="Freeform 62"/>
              <p:cNvSpPr>
                <a:spLocks/>
              </p:cNvSpPr>
              <p:nvPr/>
            </p:nvSpPr>
            <p:spPr bwMode="auto">
              <a:xfrm>
                <a:off x="3060" y="2086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1" name="Freeform 63"/>
              <p:cNvSpPr>
                <a:spLocks/>
              </p:cNvSpPr>
              <p:nvPr/>
            </p:nvSpPr>
            <p:spPr bwMode="auto">
              <a:xfrm>
                <a:off x="3036" y="2086"/>
                <a:ext cx="24" cy="27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0" y="178"/>
                    </a:moveTo>
                    <a:lnTo>
                      <a:pt x="45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0" y="178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2" name="Freeform 64"/>
              <p:cNvSpPr>
                <a:spLocks/>
              </p:cNvSpPr>
              <p:nvPr/>
            </p:nvSpPr>
            <p:spPr bwMode="auto">
              <a:xfrm>
                <a:off x="3019" y="208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3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6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3" name="Freeform 65"/>
              <p:cNvSpPr>
                <a:spLocks/>
              </p:cNvSpPr>
              <p:nvPr/>
            </p:nvSpPr>
            <p:spPr bwMode="auto">
              <a:xfrm>
                <a:off x="3018" y="20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4" name="Freeform 66"/>
              <p:cNvSpPr>
                <a:spLocks/>
              </p:cNvSpPr>
              <p:nvPr/>
            </p:nvSpPr>
            <p:spPr bwMode="auto">
              <a:xfrm>
                <a:off x="3001" y="209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5" name="Freeform 67"/>
              <p:cNvSpPr>
                <a:spLocks/>
              </p:cNvSpPr>
              <p:nvPr/>
            </p:nvSpPr>
            <p:spPr bwMode="auto">
              <a:xfrm>
                <a:off x="2984" y="209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6" name="Freeform 68"/>
              <p:cNvSpPr>
                <a:spLocks/>
              </p:cNvSpPr>
              <p:nvPr/>
            </p:nvSpPr>
            <p:spPr bwMode="auto">
              <a:xfrm>
                <a:off x="2976" y="20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7" name="Freeform 69"/>
              <p:cNvSpPr>
                <a:spLocks/>
              </p:cNvSpPr>
              <p:nvPr/>
            </p:nvSpPr>
            <p:spPr bwMode="auto">
              <a:xfrm>
                <a:off x="2959" y="209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8" name="Freeform 70"/>
              <p:cNvSpPr>
                <a:spLocks/>
              </p:cNvSpPr>
              <p:nvPr/>
            </p:nvSpPr>
            <p:spPr bwMode="auto">
              <a:xfrm>
                <a:off x="2942" y="209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9" name="Freeform 71"/>
              <p:cNvSpPr>
                <a:spLocks/>
              </p:cNvSpPr>
              <p:nvPr/>
            </p:nvSpPr>
            <p:spPr bwMode="auto">
              <a:xfrm>
                <a:off x="2925" y="209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0" name="Freeform 72"/>
              <p:cNvSpPr>
                <a:spLocks/>
              </p:cNvSpPr>
              <p:nvPr/>
            </p:nvSpPr>
            <p:spPr bwMode="auto">
              <a:xfrm>
                <a:off x="2909" y="2093"/>
                <a:ext cx="16" cy="27"/>
              </a:xfrm>
              <a:custGeom>
                <a:avLst/>
                <a:gdLst>
                  <a:gd name="T0" fmla="*/ 0 w 97"/>
                  <a:gd name="T1" fmla="*/ 0 h 187"/>
                  <a:gd name="T2" fmla="*/ 0 w 97"/>
                  <a:gd name="T3" fmla="*/ 0 h 187"/>
                  <a:gd name="T4" fmla="*/ 0 w 97"/>
                  <a:gd name="T5" fmla="*/ 0 h 187"/>
                  <a:gd name="T6" fmla="*/ 0 w 97"/>
                  <a:gd name="T7" fmla="*/ 0 h 187"/>
                  <a:gd name="T8" fmla="*/ 0 w 97"/>
                  <a:gd name="T9" fmla="*/ 0 h 187"/>
                  <a:gd name="T10" fmla="*/ 0 w 97"/>
                  <a:gd name="T11" fmla="*/ 0 h 187"/>
                  <a:gd name="T12" fmla="*/ 0 w 97"/>
                  <a:gd name="T13" fmla="*/ 0 h 187"/>
                  <a:gd name="T14" fmla="*/ 0 w 97"/>
                  <a:gd name="T15" fmla="*/ 0 h 187"/>
                  <a:gd name="T16" fmla="*/ 0 w 97"/>
                  <a:gd name="T17" fmla="*/ 0 h 187"/>
                  <a:gd name="T18" fmla="*/ 0 w 9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187">
                    <a:moveTo>
                      <a:pt x="91" y="177"/>
                    </a:moveTo>
                    <a:lnTo>
                      <a:pt x="46" y="187"/>
                    </a:lnTo>
                    <a:lnTo>
                      <a:pt x="97" y="187"/>
                    </a:lnTo>
                    <a:lnTo>
                      <a:pt x="97" y="0"/>
                    </a:lnTo>
                    <a:lnTo>
                      <a:pt x="46" y="0"/>
                    </a:lnTo>
                    <a:lnTo>
                      <a:pt x="0" y="11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1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1" name="Freeform 73"/>
              <p:cNvSpPr>
                <a:spLocks/>
              </p:cNvSpPr>
              <p:nvPr/>
            </p:nvSpPr>
            <p:spPr bwMode="auto">
              <a:xfrm>
                <a:off x="2892" y="2094"/>
                <a:ext cx="32" cy="32"/>
              </a:xfrm>
              <a:custGeom>
                <a:avLst/>
                <a:gdLst>
                  <a:gd name="T0" fmla="*/ 0 w 191"/>
                  <a:gd name="T1" fmla="*/ 0 h 222"/>
                  <a:gd name="T2" fmla="*/ 0 w 191"/>
                  <a:gd name="T3" fmla="*/ 0 h 222"/>
                  <a:gd name="T4" fmla="*/ 0 w 191"/>
                  <a:gd name="T5" fmla="*/ 0 h 222"/>
                  <a:gd name="T6" fmla="*/ 0 w 191"/>
                  <a:gd name="T7" fmla="*/ 0 h 222"/>
                  <a:gd name="T8" fmla="*/ 0 w 191"/>
                  <a:gd name="T9" fmla="*/ 0 h 222"/>
                  <a:gd name="T10" fmla="*/ 0 w 191"/>
                  <a:gd name="T11" fmla="*/ 0 h 222"/>
                  <a:gd name="T12" fmla="*/ 0 w 191"/>
                  <a:gd name="T13" fmla="*/ 0 h 222"/>
                  <a:gd name="T14" fmla="*/ 0 w 191"/>
                  <a:gd name="T15" fmla="*/ 0 h 222"/>
                  <a:gd name="T16" fmla="*/ 0 w 191"/>
                  <a:gd name="T17" fmla="*/ 0 h 222"/>
                  <a:gd name="T18" fmla="*/ 0 w 191"/>
                  <a:gd name="T19" fmla="*/ 0 h 2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2">
                    <a:moveTo>
                      <a:pt x="45" y="222"/>
                    </a:moveTo>
                    <a:lnTo>
                      <a:pt x="89" y="213"/>
                    </a:lnTo>
                    <a:lnTo>
                      <a:pt x="191" y="166"/>
                    </a:lnTo>
                    <a:lnTo>
                      <a:pt x="100" y="0"/>
                    </a:lnTo>
                    <a:lnTo>
                      <a:pt x="0" y="46"/>
                    </a:lnTo>
                    <a:lnTo>
                      <a:pt x="45" y="36"/>
                    </a:lnTo>
                    <a:lnTo>
                      <a:pt x="45" y="222"/>
                    </a:lnTo>
                    <a:lnTo>
                      <a:pt x="69" y="222"/>
                    </a:lnTo>
                    <a:lnTo>
                      <a:pt x="89" y="213"/>
                    </a:lnTo>
                    <a:lnTo>
                      <a:pt x="45" y="22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2" name="Freeform 74"/>
              <p:cNvSpPr>
                <a:spLocks/>
              </p:cNvSpPr>
              <p:nvPr/>
            </p:nvSpPr>
            <p:spPr bwMode="auto">
              <a:xfrm>
                <a:off x="2883" y="2100"/>
                <a:ext cx="17" cy="26"/>
              </a:xfrm>
              <a:custGeom>
                <a:avLst/>
                <a:gdLst>
                  <a:gd name="T0" fmla="*/ 0 w 102"/>
                  <a:gd name="T1" fmla="*/ 0 h 186"/>
                  <a:gd name="T2" fmla="*/ 0 w 102"/>
                  <a:gd name="T3" fmla="*/ 0 h 186"/>
                  <a:gd name="T4" fmla="*/ 0 w 102"/>
                  <a:gd name="T5" fmla="*/ 0 h 186"/>
                  <a:gd name="T6" fmla="*/ 0 w 102"/>
                  <a:gd name="T7" fmla="*/ 0 h 186"/>
                  <a:gd name="T8" fmla="*/ 0 w 102"/>
                  <a:gd name="T9" fmla="*/ 0 h 186"/>
                  <a:gd name="T10" fmla="*/ 0 w 102"/>
                  <a:gd name="T11" fmla="*/ 0 h 186"/>
                  <a:gd name="T12" fmla="*/ 0 w 102"/>
                  <a:gd name="T13" fmla="*/ 0 h 186"/>
                  <a:gd name="T14" fmla="*/ 0 w 102"/>
                  <a:gd name="T15" fmla="*/ 0 h 186"/>
                  <a:gd name="T16" fmla="*/ 0 w 10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2" y="18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3" name="Freeform 75"/>
              <p:cNvSpPr>
                <a:spLocks/>
              </p:cNvSpPr>
              <p:nvPr/>
            </p:nvSpPr>
            <p:spPr bwMode="auto">
              <a:xfrm>
                <a:off x="2866" y="2100"/>
                <a:ext cx="17" cy="26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4" name="Freeform 76"/>
              <p:cNvSpPr>
                <a:spLocks/>
              </p:cNvSpPr>
              <p:nvPr/>
            </p:nvSpPr>
            <p:spPr bwMode="auto">
              <a:xfrm>
                <a:off x="2849" y="2100"/>
                <a:ext cx="17" cy="26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5" name="Freeform 77"/>
              <p:cNvSpPr>
                <a:spLocks/>
              </p:cNvSpPr>
              <p:nvPr/>
            </p:nvSpPr>
            <p:spPr bwMode="auto">
              <a:xfrm>
                <a:off x="2840" y="2100"/>
                <a:ext cx="9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6" name="Freeform 78"/>
              <p:cNvSpPr>
                <a:spLocks/>
              </p:cNvSpPr>
              <p:nvPr/>
            </p:nvSpPr>
            <p:spPr bwMode="auto">
              <a:xfrm>
                <a:off x="2823" y="2100"/>
                <a:ext cx="17" cy="26"/>
              </a:xfrm>
              <a:custGeom>
                <a:avLst/>
                <a:gdLst>
                  <a:gd name="T0" fmla="*/ 0 w 102"/>
                  <a:gd name="T1" fmla="*/ 0 h 186"/>
                  <a:gd name="T2" fmla="*/ 0 w 102"/>
                  <a:gd name="T3" fmla="*/ 0 h 186"/>
                  <a:gd name="T4" fmla="*/ 0 w 102"/>
                  <a:gd name="T5" fmla="*/ 0 h 186"/>
                  <a:gd name="T6" fmla="*/ 0 w 102"/>
                  <a:gd name="T7" fmla="*/ 0 h 186"/>
                  <a:gd name="T8" fmla="*/ 0 w 102"/>
                  <a:gd name="T9" fmla="*/ 0 h 186"/>
                  <a:gd name="T10" fmla="*/ 0 w 102"/>
                  <a:gd name="T11" fmla="*/ 0 h 186"/>
                  <a:gd name="T12" fmla="*/ 0 w 102"/>
                  <a:gd name="T13" fmla="*/ 0 h 186"/>
                  <a:gd name="T14" fmla="*/ 0 w 102"/>
                  <a:gd name="T15" fmla="*/ 0 h 186"/>
                  <a:gd name="T16" fmla="*/ 0 w 10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2" y="18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7" name="Freeform 79"/>
              <p:cNvSpPr>
                <a:spLocks/>
              </p:cNvSpPr>
              <p:nvPr/>
            </p:nvSpPr>
            <p:spPr bwMode="auto">
              <a:xfrm>
                <a:off x="2807" y="2100"/>
                <a:ext cx="16" cy="26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8" name="Freeform 80"/>
              <p:cNvSpPr>
                <a:spLocks/>
              </p:cNvSpPr>
              <p:nvPr/>
            </p:nvSpPr>
            <p:spPr bwMode="auto">
              <a:xfrm>
                <a:off x="2782" y="2100"/>
                <a:ext cx="25" cy="26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89" y="177"/>
                    </a:moveTo>
                    <a:lnTo>
                      <a:pt x="45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9" name="Freeform 81"/>
              <p:cNvSpPr>
                <a:spLocks/>
              </p:cNvSpPr>
              <p:nvPr/>
            </p:nvSpPr>
            <p:spPr bwMode="auto">
              <a:xfrm>
                <a:off x="2765" y="2101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0" y="214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0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0" name="Freeform 82"/>
              <p:cNvSpPr>
                <a:spLocks/>
              </p:cNvSpPr>
              <p:nvPr/>
            </p:nvSpPr>
            <p:spPr bwMode="auto">
              <a:xfrm>
                <a:off x="2756" y="210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1" name="Freeform 83"/>
              <p:cNvSpPr>
                <a:spLocks/>
              </p:cNvSpPr>
              <p:nvPr/>
            </p:nvSpPr>
            <p:spPr bwMode="auto">
              <a:xfrm>
                <a:off x="2739" y="2106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2" name="Freeform 84"/>
              <p:cNvSpPr>
                <a:spLocks/>
              </p:cNvSpPr>
              <p:nvPr/>
            </p:nvSpPr>
            <p:spPr bwMode="auto">
              <a:xfrm>
                <a:off x="2722" y="210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3" name="Freeform 85"/>
              <p:cNvSpPr>
                <a:spLocks/>
              </p:cNvSpPr>
              <p:nvPr/>
            </p:nvSpPr>
            <p:spPr bwMode="auto">
              <a:xfrm>
                <a:off x="2705" y="210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4" name="Freeform 86"/>
              <p:cNvSpPr>
                <a:spLocks/>
              </p:cNvSpPr>
              <p:nvPr/>
            </p:nvSpPr>
            <p:spPr bwMode="auto">
              <a:xfrm>
                <a:off x="2689" y="2106"/>
                <a:ext cx="16" cy="27"/>
              </a:xfrm>
              <a:custGeom>
                <a:avLst/>
                <a:gdLst>
                  <a:gd name="T0" fmla="*/ 0 w 96"/>
                  <a:gd name="T1" fmla="*/ 0 h 187"/>
                  <a:gd name="T2" fmla="*/ 0 w 96"/>
                  <a:gd name="T3" fmla="*/ 0 h 187"/>
                  <a:gd name="T4" fmla="*/ 0 w 96"/>
                  <a:gd name="T5" fmla="*/ 0 h 187"/>
                  <a:gd name="T6" fmla="*/ 0 w 96"/>
                  <a:gd name="T7" fmla="*/ 0 h 187"/>
                  <a:gd name="T8" fmla="*/ 0 w 96"/>
                  <a:gd name="T9" fmla="*/ 0 h 187"/>
                  <a:gd name="T10" fmla="*/ 0 w 96"/>
                  <a:gd name="T11" fmla="*/ 0 h 187"/>
                  <a:gd name="T12" fmla="*/ 0 w 96"/>
                  <a:gd name="T13" fmla="*/ 0 h 187"/>
                  <a:gd name="T14" fmla="*/ 0 w 96"/>
                  <a:gd name="T15" fmla="*/ 0 h 187"/>
                  <a:gd name="T16" fmla="*/ 0 w 96"/>
                  <a:gd name="T17" fmla="*/ 0 h 187"/>
                  <a:gd name="T18" fmla="*/ 0 w 9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87">
                    <a:moveTo>
                      <a:pt x="90" y="178"/>
                    </a:moveTo>
                    <a:lnTo>
                      <a:pt x="45" y="187"/>
                    </a:lnTo>
                    <a:lnTo>
                      <a:pt x="96" y="187"/>
                    </a:lnTo>
                    <a:lnTo>
                      <a:pt x="96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0" y="178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5" name="Freeform 87"/>
              <p:cNvSpPr>
                <a:spLocks/>
              </p:cNvSpPr>
              <p:nvPr/>
            </p:nvSpPr>
            <p:spPr bwMode="auto">
              <a:xfrm>
                <a:off x="2672" y="2108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89" y="213"/>
                    </a:lnTo>
                    <a:lnTo>
                      <a:pt x="191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89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6" name="Freeform 88"/>
              <p:cNvSpPr>
                <a:spLocks/>
              </p:cNvSpPr>
              <p:nvPr/>
            </p:nvSpPr>
            <p:spPr bwMode="auto">
              <a:xfrm>
                <a:off x="2663" y="211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7" name="Freeform 89"/>
              <p:cNvSpPr>
                <a:spLocks/>
              </p:cNvSpPr>
              <p:nvPr/>
            </p:nvSpPr>
            <p:spPr bwMode="auto">
              <a:xfrm>
                <a:off x="2646" y="211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8" name="Freeform 90"/>
              <p:cNvSpPr>
                <a:spLocks/>
              </p:cNvSpPr>
              <p:nvPr/>
            </p:nvSpPr>
            <p:spPr bwMode="auto">
              <a:xfrm>
                <a:off x="2629" y="211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9" name="Freeform 91"/>
              <p:cNvSpPr>
                <a:spLocks/>
              </p:cNvSpPr>
              <p:nvPr/>
            </p:nvSpPr>
            <p:spPr bwMode="auto">
              <a:xfrm>
                <a:off x="2605" y="2113"/>
                <a:ext cx="24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1" y="177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0" name="Freeform 92"/>
              <p:cNvSpPr>
                <a:spLocks/>
              </p:cNvSpPr>
              <p:nvPr/>
            </p:nvSpPr>
            <p:spPr bwMode="auto">
              <a:xfrm>
                <a:off x="2588" y="211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5" y="223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1" name="Freeform 93"/>
              <p:cNvSpPr>
                <a:spLocks/>
              </p:cNvSpPr>
              <p:nvPr/>
            </p:nvSpPr>
            <p:spPr bwMode="auto">
              <a:xfrm>
                <a:off x="2579" y="2120"/>
                <a:ext cx="17" cy="26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2" name="Freeform 94"/>
              <p:cNvSpPr>
                <a:spLocks/>
              </p:cNvSpPr>
              <p:nvPr/>
            </p:nvSpPr>
            <p:spPr bwMode="auto">
              <a:xfrm>
                <a:off x="2562" y="212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3" name="Freeform 95"/>
              <p:cNvSpPr>
                <a:spLocks/>
              </p:cNvSpPr>
              <p:nvPr/>
            </p:nvSpPr>
            <p:spPr bwMode="auto">
              <a:xfrm>
                <a:off x="2545" y="212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4" name="Freeform 96"/>
              <p:cNvSpPr>
                <a:spLocks/>
              </p:cNvSpPr>
              <p:nvPr/>
            </p:nvSpPr>
            <p:spPr bwMode="auto">
              <a:xfrm>
                <a:off x="2520" y="2120"/>
                <a:ext cx="25" cy="26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1" y="177"/>
                    </a:moveTo>
                    <a:lnTo>
                      <a:pt x="45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11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5" name="Freeform 97"/>
              <p:cNvSpPr>
                <a:spLocks/>
              </p:cNvSpPr>
              <p:nvPr/>
            </p:nvSpPr>
            <p:spPr bwMode="auto">
              <a:xfrm>
                <a:off x="2504" y="2121"/>
                <a:ext cx="31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5" y="223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6" name="Freeform 98"/>
              <p:cNvSpPr>
                <a:spLocks/>
              </p:cNvSpPr>
              <p:nvPr/>
            </p:nvSpPr>
            <p:spPr bwMode="auto">
              <a:xfrm>
                <a:off x="2486" y="2126"/>
                <a:ext cx="25" cy="27"/>
              </a:xfrm>
              <a:custGeom>
                <a:avLst/>
                <a:gdLst>
                  <a:gd name="T0" fmla="*/ 0 w 152"/>
                  <a:gd name="T1" fmla="*/ 0 h 187"/>
                  <a:gd name="T2" fmla="*/ 0 w 152"/>
                  <a:gd name="T3" fmla="*/ 0 h 187"/>
                  <a:gd name="T4" fmla="*/ 0 w 152"/>
                  <a:gd name="T5" fmla="*/ 0 h 187"/>
                  <a:gd name="T6" fmla="*/ 0 w 152"/>
                  <a:gd name="T7" fmla="*/ 0 h 187"/>
                  <a:gd name="T8" fmla="*/ 0 w 152"/>
                  <a:gd name="T9" fmla="*/ 0 h 187"/>
                  <a:gd name="T10" fmla="*/ 0 w 152"/>
                  <a:gd name="T11" fmla="*/ 0 h 187"/>
                  <a:gd name="T12" fmla="*/ 0 w 152"/>
                  <a:gd name="T13" fmla="*/ 0 h 187"/>
                  <a:gd name="T14" fmla="*/ 0 w 152"/>
                  <a:gd name="T15" fmla="*/ 0 h 187"/>
                  <a:gd name="T16" fmla="*/ 0 w 15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52" y="18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7" name="Freeform 99"/>
              <p:cNvSpPr>
                <a:spLocks/>
              </p:cNvSpPr>
              <p:nvPr/>
            </p:nvSpPr>
            <p:spPr bwMode="auto">
              <a:xfrm>
                <a:off x="2469" y="2126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8" name="Freeform 100"/>
              <p:cNvSpPr>
                <a:spLocks/>
              </p:cNvSpPr>
              <p:nvPr/>
            </p:nvSpPr>
            <p:spPr bwMode="auto">
              <a:xfrm>
                <a:off x="2444" y="2126"/>
                <a:ext cx="25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1" y="178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11"/>
                    </a:lnTo>
                    <a:lnTo>
                      <a:pt x="91" y="178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9" name="Freeform 101"/>
              <p:cNvSpPr>
                <a:spLocks/>
              </p:cNvSpPr>
              <p:nvPr/>
            </p:nvSpPr>
            <p:spPr bwMode="auto">
              <a:xfrm>
                <a:off x="2428" y="2128"/>
                <a:ext cx="31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0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69" y="223"/>
                    </a:lnTo>
                    <a:lnTo>
                      <a:pt x="90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0" name="Freeform 102"/>
              <p:cNvSpPr>
                <a:spLocks/>
              </p:cNvSpPr>
              <p:nvPr/>
            </p:nvSpPr>
            <p:spPr bwMode="auto">
              <a:xfrm>
                <a:off x="2418" y="2133"/>
                <a:ext cx="17" cy="27"/>
              </a:xfrm>
              <a:custGeom>
                <a:avLst/>
                <a:gdLst>
                  <a:gd name="T0" fmla="*/ 0 w 103"/>
                  <a:gd name="T1" fmla="*/ 0 h 187"/>
                  <a:gd name="T2" fmla="*/ 0 w 103"/>
                  <a:gd name="T3" fmla="*/ 0 h 187"/>
                  <a:gd name="T4" fmla="*/ 0 w 103"/>
                  <a:gd name="T5" fmla="*/ 0 h 187"/>
                  <a:gd name="T6" fmla="*/ 0 w 103"/>
                  <a:gd name="T7" fmla="*/ 0 h 187"/>
                  <a:gd name="T8" fmla="*/ 0 w 103"/>
                  <a:gd name="T9" fmla="*/ 0 h 187"/>
                  <a:gd name="T10" fmla="*/ 0 w 103"/>
                  <a:gd name="T11" fmla="*/ 0 h 187"/>
                  <a:gd name="T12" fmla="*/ 0 w 103"/>
                  <a:gd name="T13" fmla="*/ 0 h 187"/>
                  <a:gd name="T14" fmla="*/ 0 w 103"/>
                  <a:gd name="T15" fmla="*/ 0 h 187"/>
                  <a:gd name="T16" fmla="*/ 0 w 103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3" y="187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1" name="Freeform 103"/>
              <p:cNvSpPr>
                <a:spLocks/>
              </p:cNvSpPr>
              <p:nvPr/>
            </p:nvSpPr>
            <p:spPr bwMode="auto">
              <a:xfrm>
                <a:off x="2401" y="2133"/>
                <a:ext cx="17" cy="27"/>
              </a:xfrm>
              <a:custGeom>
                <a:avLst/>
                <a:gdLst>
                  <a:gd name="T0" fmla="*/ 0 w 100"/>
                  <a:gd name="T1" fmla="*/ 0 h 187"/>
                  <a:gd name="T2" fmla="*/ 0 w 100"/>
                  <a:gd name="T3" fmla="*/ 0 h 187"/>
                  <a:gd name="T4" fmla="*/ 0 w 100"/>
                  <a:gd name="T5" fmla="*/ 0 h 187"/>
                  <a:gd name="T6" fmla="*/ 0 w 100"/>
                  <a:gd name="T7" fmla="*/ 0 h 187"/>
                  <a:gd name="T8" fmla="*/ 0 w 100"/>
                  <a:gd name="T9" fmla="*/ 0 h 187"/>
                  <a:gd name="T10" fmla="*/ 0 w 100"/>
                  <a:gd name="T11" fmla="*/ 0 h 187"/>
                  <a:gd name="T12" fmla="*/ 0 w 100"/>
                  <a:gd name="T13" fmla="*/ 0 h 187"/>
                  <a:gd name="T14" fmla="*/ 0 w 100"/>
                  <a:gd name="T15" fmla="*/ 0 h 187"/>
                  <a:gd name="T16" fmla="*/ 0 w 10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0" y="187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2" name="Freeform 104"/>
              <p:cNvSpPr>
                <a:spLocks/>
              </p:cNvSpPr>
              <p:nvPr/>
            </p:nvSpPr>
            <p:spPr bwMode="auto">
              <a:xfrm>
                <a:off x="2377" y="2133"/>
                <a:ext cx="24" cy="27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0" y="177"/>
                    </a:moveTo>
                    <a:lnTo>
                      <a:pt x="44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4" y="0"/>
                    </a:lnTo>
                    <a:lnTo>
                      <a:pt x="0" y="11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0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3" name="Freeform 105"/>
              <p:cNvSpPr>
                <a:spLocks/>
              </p:cNvSpPr>
              <p:nvPr/>
            </p:nvSpPr>
            <p:spPr bwMode="auto">
              <a:xfrm>
                <a:off x="2360" y="213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4" name="Freeform 106"/>
              <p:cNvSpPr>
                <a:spLocks/>
              </p:cNvSpPr>
              <p:nvPr/>
            </p:nvSpPr>
            <p:spPr bwMode="auto">
              <a:xfrm>
                <a:off x="2351" y="2140"/>
                <a:ext cx="16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5" name="Freeform 107"/>
              <p:cNvSpPr>
                <a:spLocks/>
              </p:cNvSpPr>
              <p:nvPr/>
            </p:nvSpPr>
            <p:spPr bwMode="auto">
              <a:xfrm>
                <a:off x="2334" y="2140"/>
                <a:ext cx="17" cy="26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6" name="Freeform 108"/>
              <p:cNvSpPr>
                <a:spLocks/>
              </p:cNvSpPr>
              <p:nvPr/>
            </p:nvSpPr>
            <p:spPr bwMode="auto">
              <a:xfrm>
                <a:off x="2309" y="2140"/>
                <a:ext cx="25" cy="26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1" y="177"/>
                    </a:moveTo>
                    <a:lnTo>
                      <a:pt x="46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1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7" name="Freeform 109"/>
              <p:cNvSpPr>
                <a:spLocks/>
              </p:cNvSpPr>
              <p:nvPr/>
            </p:nvSpPr>
            <p:spPr bwMode="auto">
              <a:xfrm>
                <a:off x="2292" y="2141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5" y="223"/>
                    </a:moveTo>
                    <a:lnTo>
                      <a:pt x="90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3"/>
                    </a:lnTo>
                    <a:lnTo>
                      <a:pt x="68" y="223"/>
                    </a:lnTo>
                    <a:lnTo>
                      <a:pt x="90" y="214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8" name="Freeform 110"/>
              <p:cNvSpPr>
                <a:spLocks/>
              </p:cNvSpPr>
              <p:nvPr/>
            </p:nvSpPr>
            <p:spPr bwMode="auto">
              <a:xfrm>
                <a:off x="2283" y="2146"/>
                <a:ext cx="17" cy="27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9" name="Freeform 111"/>
              <p:cNvSpPr>
                <a:spLocks/>
              </p:cNvSpPr>
              <p:nvPr/>
            </p:nvSpPr>
            <p:spPr bwMode="auto">
              <a:xfrm>
                <a:off x="2258" y="2146"/>
                <a:ext cx="25" cy="27"/>
              </a:xfrm>
              <a:custGeom>
                <a:avLst/>
                <a:gdLst>
                  <a:gd name="T0" fmla="*/ 0 w 152"/>
                  <a:gd name="T1" fmla="*/ 0 h 186"/>
                  <a:gd name="T2" fmla="*/ 0 w 152"/>
                  <a:gd name="T3" fmla="*/ 0 h 186"/>
                  <a:gd name="T4" fmla="*/ 0 w 152"/>
                  <a:gd name="T5" fmla="*/ 0 h 186"/>
                  <a:gd name="T6" fmla="*/ 0 w 152"/>
                  <a:gd name="T7" fmla="*/ 0 h 186"/>
                  <a:gd name="T8" fmla="*/ 0 w 152"/>
                  <a:gd name="T9" fmla="*/ 0 h 186"/>
                  <a:gd name="T10" fmla="*/ 0 w 152"/>
                  <a:gd name="T11" fmla="*/ 0 h 186"/>
                  <a:gd name="T12" fmla="*/ 0 w 152"/>
                  <a:gd name="T13" fmla="*/ 0 h 186"/>
                  <a:gd name="T14" fmla="*/ 0 w 152"/>
                  <a:gd name="T15" fmla="*/ 0 h 186"/>
                  <a:gd name="T16" fmla="*/ 0 w 15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52" y="186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0" name="Freeform 112"/>
              <p:cNvSpPr>
                <a:spLocks/>
              </p:cNvSpPr>
              <p:nvPr/>
            </p:nvSpPr>
            <p:spPr bwMode="auto">
              <a:xfrm>
                <a:off x="2233" y="2146"/>
                <a:ext cx="25" cy="27"/>
              </a:xfrm>
              <a:custGeom>
                <a:avLst/>
                <a:gdLst>
                  <a:gd name="T0" fmla="*/ 0 w 147"/>
                  <a:gd name="T1" fmla="*/ 0 h 186"/>
                  <a:gd name="T2" fmla="*/ 0 w 147"/>
                  <a:gd name="T3" fmla="*/ 0 h 186"/>
                  <a:gd name="T4" fmla="*/ 0 w 147"/>
                  <a:gd name="T5" fmla="*/ 0 h 186"/>
                  <a:gd name="T6" fmla="*/ 0 w 147"/>
                  <a:gd name="T7" fmla="*/ 0 h 186"/>
                  <a:gd name="T8" fmla="*/ 0 w 147"/>
                  <a:gd name="T9" fmla="*/ 0 h 186"/>
                  <a:gd name="T10" fmla="*/ 0 w 147"/>
                  <a:gd name="T11" fmla="*/ 0 h 186"/>
                  <a:gd name="T12" fmla="*/ 0 w 147"/>
                  <a:gd name="T13" fmla="*/ 0 h 186"/>
                  <a:gd name="T14" fmla="*/ 0 w 147"/>
                  <a:gd name="T15" fmla="*/ 0 h 186"/>
                  <a:gd name="T16" fmla="*/ 0 w 147"/>
                  <a:gd name="T17" fmla="*/ 0 h 186"/>
                  <a:gd name="T18" fmla="*/ 0 w 147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6">
                    <a:moveTo>
                      <a:pt x="90" y="177"/>
                    </a:moveTo>
                    <a:lnTo>
                      <a:pt x="46" y="186"/>
                    </a:lnTo>
                    <a:lnTo>
                      <a:pt x="147" y="186"/>
                    </a:lnTo>
                    <a:lnTo>
                      <a:pt x="147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0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1" name="Freeform 113"/>
              <p:cNvSpPr>
                <a:spLocks/>
              </p:cNvSpPr>
              <p:nvPr/>
            </p:nvSpPr>
            <p:spPr bwMode="auto">
              <a:xfrm>
                <a:off x="2216" y="214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1" y="212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2" name="Freeform 114"/>
              <p:cNvSpPr>
                <a:spLocks/>
              </p:cNvSpPr>
              <p:nvPr/>
            </p:nvSpPr>
            <p:spPr bwMode="auto">
              <a:xfrm>
                <a:off x="2207" y="215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3" name="Freeform 115"/>
              <p:cNvSpPr>
                <a:spLocks/>
              </p:cNvSpPr>
              <p:nvPr/>
            </p:nvSpPr>
            <p:spPr bwMode="auto">
              <a:xfrm>
                <a:off x="2183" y="2153"/>
                <a:ext cx="24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6"/>
                    </a:moveTo>
                    <a:lnTo>
                      <a:pt x="44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11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89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4" name="Freeform 116"/>
              <p:cNvSpPr>
                <a:spLocks/>
              </p:cNvSpPr>
              <p:nvPr/>
            </p:nvSpPr>
            <p:spPr bwMode="auto">
              <a:xfrm>
                <a:off x="2166" y="215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2"/>
                    </a:lnTo>
                    <a:lnTo>
                      <a:pt x="192" y="165"/>
                    </a:lnTo>
                    <a:lnTo>
                      <a:pt x="103" y="0"/>
                    </a:lnTo>
                    <a:lnTo>
                      <a:pt x="0" y="46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1" y="212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5" name="Freeform 117"/>
              <p:cNvSpPr>
                <a:spLocks/>
              </p:cNvSpPr>
              <p:nvPr/>
            </p:nvSpPr>
            <p:spPr bwMode="auto">
              <a:xfrm>
                <a:off x="2156" y="216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6" name="Freeform 118"/>
              <p:cNvSpPr>
                <a:spLocks/>
              </p:cNvSpPr>
              <p:nvPr/>
            </p:nvSpPr>
            <p:spPr bwMode="auto">
              <a:xfrm>
                <a:off x="2132" y="2160"/>
                <a:ext cx="24" cy="26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6"/>
                    </a:moveTo>
                    <a:lnTo>
                      <a:pt x="44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9"/>
                    </a:lnTo>
                    <a:lnTo>
                      <a:pt x="44" y="0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89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7" name="Freeform 119"/>
              <p:cNvSpPr>
                <a:spLocks/>
              </p:cNvSpPr>
              <p:nvPr/>
            </p:nvSpPr>
            <p:spPr bwMode="auto">
              <a:xfrm>
                <a:off x="2115" y="2161"/>
                <a:ext cx="32" cy="32"/>
              </a:xfrm>
              <a:custGeom>
                <a:avLst/>
                <a:gdLst>
                  <a:gd name="T0" fmla="*/ 0 w 191"/>
                  <a:gd name="T1" fmla="*/ 0 h 224"/>
                  <a:gd name="T2" fmla="*/ 0 w 191"/>
                  <a:gd name="T3" fmla="*/ 0 h 224"/>
                  <a:gd name="T4" fmla="*/ 0 w 191"/>
                  <a:gd name="T5" fmla="*/ 0 h 224"/>
                  <a:gd name="T6" fmla="*/ 0 w 191"/>
                  <a:gd name="T7" fmla="*/ 0 h 224"/>
                  <a:gd name="T8" fmla="*/ 0 w 191"/>
                  <a:gd name="T9" fmla="*/ 0 h 224"/>
                  <a:gd name="T10" fmla="*/ 0 w 191"/>
                  <a:gd name="T11" fmla="*/ 0 h 224"/>
                  <a:gd name="T12" fmla="*/ 0 w 191"/>
                  <a:gd name="T13" fmla="*/ 0 h 224"/>
                  <a:gd name="T14" fmla="*/ 0 w 191"/>
                  <a:gd name="T15" fmla="*/ 0 h 224"/>
                  <a:gd name="T16" fmla="*/ 0 w 191"/>
                  <a:gd name="T17" fmla="*/ 0 h 224"/>
                  <a:gd name="T18" fmla="*/ 0 w 191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4">
                    <a:moveTo>
                      <a:pt x="45" y="224"/>
                    </a:moveTo>
                    <a:lnTo>
                      <a:pt x="90" y="214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8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0" y="214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8" name="Freeform 120"/>
              <p:cNvSpPr>
                <a:spLocks/>
              </p:cNvSpPr>
              <p:nvPr/>
            </p:nvSpPr>
            <p:spPr bwMode="auto">
              <a:xfrm>
                <a:off x="2106" y="2166"/>
                <a:ext cx="16" cy="27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9" name="Freeform 121"/>
              <p:cNvSpPr>
                <a:spLocks/>
              </p:cNvSpPr>
              <p:nvPr/>
            </p:nvSpPr>
            <p:spPr bwMode="auto">
              <a:xfrm>
                <a:off x="2083" y="2166"/>
                <a:ext cx="23" cy="27"/>
              </a:xfrm>
              <a:custGeom>
                <a:avLst/>
                <a:gdLst>
                  <a:gd name="T0" fmla="*/ 0 w 134"/>
                  <a:gd name="T1" fmla="*/ 0 h 186"/>
                  <a:gd name="T2" fmla="*/ 0 w 134"/>
                  <a:gd name="T3" fmla="*/ 0 h 186"/>
                  <a:gd name="T4" fmla="*/ 0 w 134"/>
                  <a:gd name="T5" fmla="*/ 0 h 186"/>
                  <a:gd name="T6" fmla="*/ 0 w 134"/>
                  <a:gd name="T7" fmla="*/ 0 h 186"/>
                  <a:gd name="T8" fmla="*/ 0 w 134"/>
                  <a:gd name="T9" fmla="*/ 0 h 186"/>
                  <a:gd name="T10" fmla="*/ 0 w 134"/>
                  <a:gd name="T11" fmla="*/ 0 h 186"/>
                  <a:gd name="T12" fmla="*/ 0 w 134"/>
                  <a:gd name="T13" fmla="*/ 0 h 186"/>
                  <a:gd name="T14" fmla="*/ 0 w 134"/>
                  <a:gd name="T15" fmla="*/ 0 h 186"/>
                  <a:gd name="T16" fmla="*/ 0 w 134"/>
                  <a:gd name="T17" fmla="*/ 0 h 186"/>
                  <a:gd name="T18" fmla="*/ 0 w 134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4" h="186">
                    <a:moveTo>
                      <a:pt x="64" y="182"/>
                    </a:moveTo>
                    <a:lnTo>
                      <a:pt x="32" y="186"/>
                    </a:lnTo>
                    <a:lnTo>
                      <a:pt x="134" y="186"/>
                    </a:lnTo>
                    <a:lnTo>
                      <a:pt x="134" y="0"/>
                    </a:lnTo>
                    <a:lnTo>
                      <a:pt x="32" y="0"/>
                    </a:lnTo>
                    <a:lnTo>
                      <a:pt x="0" y="5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64" y="18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0" name="Freeform 122"/>
              <p:cNvSpPr>
                <a:spLocks/>
              </p:cNvSpPr>
              <p:nvPr/>
            </p:nvSpPr>
            <p:spPr bwMode="auto">
              <a:xfrm>
                <a:off x="2058" y="2167"/>
                <a:ext cx="36" cy="33"/>
              </a:xfrm>
              <a:custGeom>
                <a:avLst/>
                <a:gdLst>
                  <a:gd name="T0" fmla="*/ 0 w 216"/>
                  <a:gd name="T1" fmla="*/ 0 h 228"/>
                  <a:gd name="T2" fmla="*/ 0 w 216"/>
                  <a:gd name="T3" fmla="*/ 0 h 228"/>
                  <a:gd name="T4" fmla="*/ 0 w 216"/>
                  <a:gd name="T5" fmla="*/ 0 h 228"/>
                  <a:gd name="T6" fmla="*/ 0 w 216"/>
                  <a:gd name="T7" fmla="*/ 0 h 228"/>
                  <a:gd name="T8" fmla="*/ 0 w 216"/>
                  <a:gd name="T9" fmla="*/ 0 h 228"/>
                  <a:gd name="T10" fmla="*/ 0 w 216"/>
                  <a:gd name="T11" fmla="*/ 0 h 228"/>
                  <a:gd name="T12" fmla="*/ 0 w 216"/>
                  <a:gd name="T13" fmla="*/ 0 h 228"/>
                  <a:gd name="T14" fmla="*/ 0 w 216"/>
                  <a:gd name="T15" fmla="*/ 0 h 228"/>
                  <a:gd name="T16" fmla="*/ 0 w 216"/>
                  <a:gd name="T17" fmla="*/ 0 h 228"/>
                  <a:gd name="T18" fmla="*/ 0 w 216"/>
                  <a:gd name="T19" fmla="*/ 0 h 2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228">
                    <a:moveTo>
                      <a:pt x="32" y="228"/>
                    </a:moveTo>
                    <a:lnTo>
                      <a:pt x="64" y="223"/>
                    </a:lnTo>
                    <a:lnTo>
                      <a:pt x="216" y="177"/>
                    </a:lnTo>
                    <a:lnTo>
                      <a:pt x="152" y="0"/>
                    </a:lnTo>
                    <a:lnTo>
                      <a:pt x="0" y="46"/>
                    </a:lnTo>
                    <a:lnTo>
                      <a:pt x="32" y="41"/>
                    </a:lnTo>
                    <a:lnTo>
                      <a:pt x="32" y="228"/>
                    </a:lnTo>
                    <a:lnTo>
                      <a:pt x="48" y="228"/>
                    </a:lnTo>
                    <a:lnTo>
                      <a:pt x="64" y="223"/>
                    </a:lnTo>
                    <a:lnTo>
                      <a:pt x="32" y="228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1" name="Freeform 123"/>
              <p:cNvSpPr>
                <a:spLocks/>
              </p:cNvSpPr>
              <p:nvPr/>
            </p:nvSpPr>
            <p:spPr bwMode="auto">
              <a:xfrm>
                <a:off x="2047" y="2173"/>
                <a:ext cx="16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2" name="Freeform 124"/>
              <p:cNvSpPr>
                <a:spLocks/>
              </p:cNvSpPr>
              <p:nvPr/>
            </p:nvSpPr>
            <p:spPr bwMode="auto">
              <a:xfrm>
                <a:off x="2022" y="2173"/>
                <a:ext cx="25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6"/>
                    </a:moveTo>
                    <a:lnTo>
                      <a:pt x="44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4" y="0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89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3" name="Freeform 125"/>
              <p:cNvSpPr>
                <a:spLocks/>
              </p:cNvSpPr>
              <p:nvPr/>
            </p:nvSpPr>
            <p:spPr bwMode="auto">
              <a:xfrm>
                <a:off x="2005" y="2174"/>
                <a:ext cx="32" cy="32"/>
              </a:xfrm>
              <a:custGeom>
                <a:avLst/>
                <a:gdLst>
                  <a:gd name="T0" fmla="*/ 0 w 191"/>
                  <a:gd name="T1" fmla="*/ 0 h 224"/>
                  <a:gd name="T2" fmla="*/ 0 w 191"/>
                  <a:gd name="T3" fmla="*/ 0 h 224"/>
                  <a:gd name="T4" fmla="*/ 0 w 191"/>
                  <a:gd name="T5" fmla="*/ 0 h 224"/>
                  <a:gd name="T6" fmla="*/ 0 w 191"/>
                  <a:gd name="T7" fmla="*/ 0 h 224"/>
                  <a:gd name="T8" fmla="*/ 0 w 191"/>
                  <a:gd name="T9" fmla="*/ 0 h 224"/>
                  <a:gd name="T10" fmla="*/ 0 w 191"/>
                  <a:gd name="T11" fmla="*/ 0 h 224"/>
                  <a:gd name="T12" fmla="*/ 0 w 191"/>
                  <a:gd name="T13" fmla="*/ 0 h 224"/>
                  <a:gd name="T14" fmla="*/ 0 w 191"/>
                  <a:gd name="T15" fmla="*/ 0 h 224"/>
                  <a:gd name="T16" fmla="*/ 0 w 191"/>
                  <a:gd name="T17" fmla="*/ 0 h 224"/>
                  <a:gd name="T18" fmla="*/ 0 w 191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4">
                    <a:moveTo>
                      <a:pt x="45" y="224"/>
                    </a:moveTo>
                    <a:lnTo>
                      <a:pt x="90" y="213"/>
                    </a:lnTo>
                    <a:lnTo>
                      <a:pt x="191" y="166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0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4" name="Freeform 126"/>
              <p:cNvSpPr>
                <a:spLocks/>
              </p:cNvSpPr>
              <p:nvPr/>
            </p:nvSpPr>
            <p:spPr bwMode="auto">
              <a:xfrm>
                <a:off x="1988" y="2180"/>
                <a:ext cx="25" cy="26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6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89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5" name="Freeform 127"/>
              <p:cNvSpPr>
                <a:spLocks/>
              </p:cNvSpPr>
              <p:nvPr/>
            </p:nvSpPr>
            <p:spPr bwMode="auto">
              <a:xfrm>
                <a:off x="1971" y="2181"/>
                <a:ext cx="32" cy="32"/>
              </a:xfrm>
              <a:custGeom>
                <a:avLst/>
                <a:gdLst>
                  <a:gd name="T0" fmla="*/ 0 w 191"/>
                  <a:gd name="T1" fmla="*/ 0 h 224"/>
                  <a:gd name="T2" fmla="*/ 0 w 191"/>
                  <a:gd name="T3" fmla="*/ 0 h 224"/>
                  <a:gd name="T4" fmla="*/ 0 w 191"/>
                  <a:gd name="T5" fmla="*/ 0 h 224"/>
                  <a:gd name="T6" fmla="*/ 0 w 191"/>
                  <a:gd name="T7" fmla="*/ 0 h 224"/>
                  <a:gd name="T8" fmla="*/ 0 w 191"/>
                  <a:gd name="T9" fmla="*/ 0 h 224"/>
                  <a:gd name="T10" fmla="*/ 0 w 191"/>
                  <a:gd name="T11" fmla="*/ 0 h 224"/>
                  <a:gd name="T12" fmla="*/ 0 w 191"/>
                  <a:gd name="T13" fmla="*/ 0 h 224"/>
                  <a:gd name="T14" fmla="*/ 0 w 191"/>
                  <a:gd name="T15" fmla="*/ 0 h 224"/>
                  <a:gd name="T16" fmla="*/ 0 w 191"/>
                  <a:gd name="T17" fmla="*/ 0 h 224"/>
                  <a:gd name="T18" fmla="*/ 0 w 191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4">
                    <a:moveTo>
                      <a:pt x="45" y="224"/>
                    </a:moveTo>
                    <a:lnTo>
                      <a:pt x="90" y="214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8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0" y="214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6" name="Freeform 128"/>
              <p:cNvSpPr>
                <a:spLocks/>
              </p:cNvSpPr>
              <p:nvPr/>
            </p:nvSpPr>
            <p:spPr bwMode="auto">
              <a:xfrm>
                <a:off x="1962" y="2186"/>
                <a:ext cx="17" cy="27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7" name="Freeform 129"/>
              <p:cNvSpPr>
                <a:spLocks/>
              </p:cNvSpPr>
              <p:nvPr/>
            </p:nvSpPr>
            <p:spPr bwMode="auto">
              <a:xfrm>
                <a:off x="1938" y="2186"/>
                <a:ext cx="24" cy="27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89" y="176"/>
                    </a:moveTo>
                    <a:lnTo>
                      <a:pt x="44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9"/>
                    </a:lnTo>
                    <a:lnTo>
                      <a:pt x="44" y="0"/>
                    </a:lnTo>
                    <a:lnTo>
                      <a:pt x="20" y="0"/>
                    </a:lnTo>
                    <a:lnTo>
                      <a:pt x="0" y="9"/>
                    </a:lnTo>
                    <a:lnTo>
                      <a:pt x="89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8" name="Freeform 130"/>
              <p:cNvSpPr>
                <a:spLocks/>
              </p:cNvSpPr>
              <p:nvPr/>
            </p:nvSpPr>
            <p:spPr bwMode="auto">
              <a:xfrm>
                <a:off x="1921" y="2188"/>
                <a:ext cx="32" cy="32"/>
              </a:xfrm>
              <a:custGeom>
                <a:avLst/>
                <a:gdLst>
                  <a:gd name="T0" fmla="*/ 0 w 191"/>
                  <a:gd name="T1" fmla="*/ 0 h 224"/>
                  <a:gd name="T2" fmla="*/ 0 w 191"/>
                  <a:gd name="T3" fmla="*/ 0 h 224"/>
                  <a:gd name="T4" fmla="*/ 0 w 191"/>
                  <a:gd name="T5" fmla="*/ 0 h 224"/>
                  <a:gd name="T6" fmla="*/ 0 w 191"/>
                  <a:gd name="T7" fmla="*/ 0 h 224"/>
                  <a:gd name="T8" fmla="*/ 0 w 191"/>
                  <a:gd name="T9" fmla="*/ 0 h 224"/>
                  <a:gd name="T10" fmla="*/ 0 w 191"/>
                  <a:gd name="T11" fmla="*/ 0 h 224"/>
                  <a:gd name="T12" fmla="*/ 0 w 191"/>
                  <a:gd name="T13" fmla="*/ 0 h 224"/>
                  <a:gd name="T14" fmla="*/ 0 w 191"/>
                  <a:gd name="T15" fmla="*/ 0 h 224"/>
                  <a:gd name="T16" fmla="*/ 0 w 191"/>
                  <a:gd name="T17" fmla="*/ 0 h 224"/>
                  <a:gd name="T18" fmla="*/ 0 w 191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4">
                    <a:moveTo>
                      <a:pt x="45" y="224"/>
                    </a:moveTo>
                    <a:lnTo>
                      <a:pt x="91" y="214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1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9" name="Freeform 131"/>
              <p:cNvSpPr>
                <a:spLocks/>
              </p:cNvSpPr>
              <p:nvPr/>
            </p:nvSpPr>
            <p:spPr bwMode="auto">
              <a:xfrm>
                <a:off x="1904" y="2193"/>
                <a:ext cx="24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6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89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0" name="Freeform 132"/>
              <p:cNvSpPr>
                <a:spLocks/>
              </p:cNvSpPr>
              <p:nvPr/>
            </p:nvSpPr>
            <p:spPr bwMode="auto">
              <a:xfrm>
                <a:off x="1887" y="2194"/>
                <a:ext cx="32" cy="32"/>
              </a:xfrm>
              <a:custGeom>
                <a:avLst/>
                <a:gdLst>
                  <a:gd name="T0" fmla="*/ 0 w 191"/>
                  <a:gd name="T1" fmla="*/ 0 h 224"/>
                  <a:gd name="T2" fmla="*/ 0 w 191"/>
                  <a:gd name="T3" fmla="*/ 0 h 224"/>
                  <a:gd name="T4" fmla="*/ 0 w 191"/>
                  <a:gd name="T5" fmla="*/ 0 h 224"/>
                  <a:gd name="T6" fmla="*/ 0 w 191"/>
                  <a:gd name="T7" fmla="*/ 0 h 224"/>
                  <a:gd name="T8" fmla="*/ 0 w 191"/>
                  <a:gd name="T9" fmla="*/ 0 h 224"/>
                  <a:gd name="T10" fmla="*/ 0 w 191"/>
                  <a:gd name="T11" fmla="*/ 0 h 224"/>
                  <a:gd name="T12" fmla="*/ 0 w 191"/>
                  <a:gd name="T13" fmla="*/ 0 h 224"/>
                  <a:gd name="T14" fmla="*/ 0 w 191"/>
                  <a:gd name="T15" fmla="*/ 0 h 224"/>
                  <a:gd name="T16" fmla="*/ 0 w 191"/>
                  <a:gd name="T17" fmla="*/ 0 h 224"/>
                  <a:gd name="T18" fmla="*/ 0 w 191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4">
                    <a:moveTo>
                      <a:pt x="45" y="224"/>
                    </a:moveTo>
                    <a:lnTo>
                      <a:pt x="91" y="213"/>
                    </a:lnTo>
                    <a:lnTo>
                      <a:pt x="191" y="166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1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1" name="Freeform 133"/>
              <p:cNvSpPr>
                <a:spLocks/>
              </p:cNvSpPr>
              <p:nvPr/>
            </p:nvSpPr>
            <p:spPr bwMode="auto">
              <a:xfrm>
                <a:off x="1870" y="2200"/>
                <a:ext cx="24" cy="26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1" y="176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2" name="Freeform 134"/>
              <p:cNvSpPr>
                <a:spLocks/>
              </p:cNvSpPr>
              <p:nvPr/>
            </p:nvSpPr>
            <p:spPr bwMode="auto">
              <a:xfrm>
                <a:off x="1853" y="2201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4" y="224"/>
                    </a:moveTo>
                    <a:lnTo>
                      <a:pt x="90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44" y="37"/>
                    </a:lnTo>
                    <a:lnTo>
                      <a:pt x="44" y="224"/>
                    </a:lnTo>
                    <a:lnTo>
                      <a:pt x="68" y="224"/>
                    </a:lnTo>
                    <a:lnTo>
                      <a:pt x="90" y="213"/>
                    </a:lnTo>
                    <a:lnTo>
                      <a:pt x="44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3" name="Freeform 135"/>
              <p:cNvSpPr>
                <a:spLocks/>
              </p:cNvSpPr>
              <p:nvPr/>
            </p:nvSpPr>
            <p:spPr bwMode="auto">
              <a:xfrm>
                <a:off x="1844" y="220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4" name="Freeform 136"/>
              <p:cNvSpPr>
                <a:spLocks/>
              </p:cNvSpPr>
              <p:nvPr/>
            </p:nvSpPr>
            <p:spPr bwMode="auto">
              <a:xfrm>
                <a:off x="1819" y="2206"/>
                <a:ext cx="25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0" y="176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5" name="Freeform 137"/>
              <p:cNvSpPr>
                <a:spLocks/>
              </p:cNvSpPr>
              <p:nvPr/>
            </p:nvSpPr>
            <p:spPr bwMode="auto">
              <a:xfrm>
                <a:off x="1802" y="2208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1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6" name="Freeform 138"/>
              <p:cNvSpPr>
                <a:spLocks/>
              </p:cNvSpPr>
              <p:nvPr/>
            </p:nvSpPr>
            <p:spPr bwMode="auto">
              <a:xfrm>
                <a:off x="1785" y="2213"/>
                <a:ext cx="25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1" y="177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7" name="Freeform 139"/>
              <p:cNvSpPr>
                <a:spLocks/>
              </p:cNvSpPr>
              <p:nvPr/>
            </p:nvSpPr>
            <p:spPr bwMode="auto">
              <a:xfrm>
                <a:off x="1769" y="2214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90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8" y="224"/>
                    </a:lnTo>
                    <a:lnTo>
                      <a:pt x="90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8" name="Freeform 140"/>
              <p:cNvSpPr>
                <a:spLocks/>
              </p:cNvSpPr>
              <p:nvPr/>
            </p:nvSpPr>
            <p:spPr bwMode="auto">
              <a:xfrm>
                <a:off x="1752" y="2220"/>
                <a:ext cx="24" cy="26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1" y="176"/>
                    </a:moveTo>
                    <a:lnTo>
                      <a:pt x="45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9" name="Freeform 141"/>
              <p:cNvSpPr>
                <a:spLocks/>
              </p:cNvSpPr>
              <p:nvPr/>
            </p:nvSpPr>
            <p:spPr bwMode="auto">
              <a:xfrm>
                <a:off x="1735" y="2221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1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0" name="Freeform 142"/>
              <p:cNvSpPr>
                <a:spLocks/>
              </p:cNvSpPr>
              <p:nvPr/>
            </p:nvSpPr>
            <p:spPr bwMode="auto">
              <a:xfrm>
                <a:off x="1718" y="2226"/>
                <a:ext cx="24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0" y="176"/>
                    </a:moveTo>
                    <a:lnTo>
                      <a:pt x="44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9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1" name="Freeform 143"/>
              <p:cNvSpPr>
                <a:spLocks/>
              </p:cNvSpPr>
              <p:nvPr/>
            </p:nvSpPr>
            <p:spPr bwMode="auto">
              <a:xfrm>
                <a:off x="1701" y="2228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8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1" y="214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2" name="Freeform 144"/>
              <p:cNvSpPr>
                <a:spLocks/>
              </p:cNvSpPr>
              <p:nvPr/>
            </p:nvSpPr>
            <p:spPr bwMode="auto">
              <a:xfrm>
                <a:off x="1684" y="2233"/>
                <a:ext cx="25" cy="27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90" y="176"/>
                    </a:moveTo>
                    <a:lnTo>
                      <a:pt x="46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6" y="0"/>
                    </a:lnTo>
                    <a:lnTo>
                      <a:pt x="0" y="9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9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3" name="Freeform 145"/>
              <p:cNvSpPr>
                <a:spLocks/>
              </p:cNvSpPr>
              <p:nvPr/>
            </p:nvSpPr>
            <p:spPr bwMode="auto">
              <a:xfrm>
                <a:off x="1667" y="223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5" y="223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4" name="Freeform 146"/>
              <p:cNvSpPr>
                <a:spLocks/>
              </p:cNvSpPr>
              <p:nvPr/>
            </p:nvSpPr>
            <p:spPr bwMode="auto">
              <a:xfrm>
                <a:off x="1650" y="2240"/>
                <a:ext cx="25" cy="26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91" y="176"/>
                    </a:moveTo>
                    <a:lnTo>
                      <a:pt x="46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5" name="Freeform 147"/>
              <p:cNvSpPr>
                <a:spLocks/>
              </p:cNvSpPr>
              <p:nvPr/>
            </p:nvSpPr>
            <p:spPr bwMode="auto">
              <a:xfrm>
                <a:off x="1634" y="2241"/>
                <a:ext cx="31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4" y="223"/>
                    </a:moveTo>
                    <a:lnTo>
                      <a:pt x="90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4" y="37"/>
                    </a:lnTo>
                    <a:lnTo>
                      <a:pt x="44" y="223"/>
                    </a:lnTo>
                    <a:lnTo>
                      <a:pt x="68" y="223"/>
                    </a:lnTo>
                    <a:lnTo>
                      <a:pt x="90" y="213"/>
                    </a:lnTo>
                    <a:lnTo>
                      <a:pt x="44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6" name="Freeform 148"/>
              <p:cNvSpPr>
                <a:spLocks/>
              </p:cNvSpPr>
              <p:nvPr/>
            </p:nvSpPr>
            <p:spPr bwMode="auto">
              <a:xfrm>
                <a:off x="1617" y="2246"/>
                <a:ext cx="24" cy="27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91" y="176"/>
                    </a:moveTo>
                    <a:lnTo>
                      <a:pt x="46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6" y="0"/>
                    </a:lnTo>
                    <a:lnTo>
                      <a:pt x="0" y="9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7" name="Freeform 149"/>
              <p:cNvSpPr>
                <a:spLocks/>
              </p:cNvSpPr>
              <p:nvPr/>
            </p:nvSpPr>
            <p:spPr bwMode="auto">
              <a:xfrm>
                <a:off x="1600" y="2248"/>
                <a:ext cx="32" cy="31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0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6" y="38"/>
                    </a:lnTo>
                    <a:lnTo>
                      <a:pt x="46" y="223"/>
                    </a:lnTo>
                    <a:lnTo>
                      <a:pt x="69" y="223"/>
                    </a:lnTo>
                    <a:lnTo>
                      <a:pt x="90" y="214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8" name="Freeform 150"/>
              <p:cNvSpPr>
                <a:spLocks/>
              </p:cNvSpPr>
              <p:nvPr/>
            </p:nvSpPr>
            <p:spPr bwMode="auto">
              <a:xfrm>
                <a:off x="1578" y="2253"/>
                <a:ext cx="29" cy="26"/>
              </a:xfrm>
              <a:custGeom>
                <a:avLst/>
                <a:gdLst>
                  <a:gd name="T0" fmla="*/ 0 w 174"/>
                  <a:gd name="T1" fmla="*/ 0 h 185"/>
                  <a:gd name="T2" fmla="*/ 0 w 174"/>
                  <a:gd name="T3" fmla="*/ 0 h 185"/>
                  <a:gd name="T4" fmla="*/ 0 w 174"/>
                  <a:gd name="T5" fmla="*/ 0 h 185"/>
                  <a:gd name="T6" fmla="*/ 0 w 174"/>
                  <a:gd name="T7" fmla="*/ 0 h 185"/>
                  <a:gd name="T8" fmla="*/ 0 w 174"/>
                  <a:gd name="T9" fmla="*/ 0 h 185"/>
                  <a:gd name="T10" fmla="*/ 0 w 174"/>
                  <a:gd name="T11" fmla="*/ 0 h 185"/>
                  <a:gd name="T12" fmla="*/ 0 w 174"/>
                  <a:gd name="T13" fmla="*/ 0 h 185"/>
                  <a:gd name="T14" fmla="*/ 0 w 174"/>
                  <a:gd name="T15" fmla="*/ 0 h 185"/>
                  <a:gd name="T16" fmla="*/ 0 w 174"/>
                  <a:gd name="T17" fmla="*/ 0 h 185"/>
                  <a:gd name="T18" fmla="*/ 0 w 174"/>
                  <a:gd name="T19" fmla="*/ 0 h 1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4" h="185">
                    <a:moveTo>
                      <a:pt x="143" y="158"/>
                    </a:moveTo>
                    <a:lnTo>
                      <a:pt x="72" y="185"/>
                    </a:lnTo>
                    <a:lnTo>
                      <a:pt x="174" y="185"/>
                    </a:lnTo>
                    <a:lnTo>
                      <a:pt x="174" y="0"/>
                    </a:lnTo>
                    <a:lnTo>
                      <a:pt x="72" y="0"/>
                    </a:lnTo>
                    <a:lnTo>
                      <a:pt x="0" y="27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7"/>
                    </a:lnTo>
                    <a:lnTo>
                      <a:pt x="143" y="158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9" name="Freeform 151"/>
              <p:cNvSpPr>
                <a:spLocks/>
              </p:cNvSpPr>
              <p:nvPr/>
            </p:nvSpPr>
            <p:spPr bwMode="auto">
              <a:xfrm>
                <a:off x="1570" y="2257"/>
                <a:ext cx="32" cy="29"/>
              </a:xfrm>
              <a:custGeom>
                <a:avLst/>
                <a:gdLst>
                  <a:gd name="T0" fmla="*/ 0 w 194"/>
                  <a:gd name="T1" fmla="*/ 0 h 205"/>
                  <a:gd name="T2" fmla="*/ 0 w 194"/>
                  <a:gd name="T3" fmla="*/ 0 h 205"/>
                  <a:gd name="T4" fmla="*/ 0 w 194"/>
                  <a:gd name="T5" fmla="*/ 0 h 205"/>
                  <a:gd name="T6" fmla="*/ 0 w 194"/>
                  <a:gd name="T7" fmla="*/ 0 h 205"/>
                  <a:gd name="T8" fmla="*/ 0 w 194"/>
                  <a:gd name="T9" fmla="*/ 0 h 205"/>
                  <a:gd name="T10" fmla="*/ 0 w 194"/>
                  <a:gd name="T11" fmla="*/ 0 h 205"/>
                  <a:gd name="T12" fmla="*/ 0 w 194"/>
                  <a:gd name="T13" fmla="*/ 0 h 205"/>
                  <a:gd name="T14" fmla="*/ 0 w 194"/>
                  <a:gd name="T15" fmla="*/ 0 h 205"/>
                  <a:gd name="T16" fmla="*/ 0 w 194"/>
                  <a:gd name="T17" fmla="*/ 0 h 205"/>
                  <a:gd name="T18" fmla="*/ 0 w 194"/>
                  <a:gd name="T19" fmla="*/ 0 h 2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5">
                    <a:moveTo>
                      <a:pt x="73" y="205"/>
                    </a:moveTo>
                    <a:lnTo>
                      <a:pt x="144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3" y="19"/>
                    </a:lnTo>
                    <a:lnTo>
                      <a:pt x="73" y="205"/>
                    </a:lnTo>
                    <a:lnTo>
                      <a:pt x="115" y="205"/>
                    </a:lnTo>
                    <a:lnTo>
                      <a:pt x="144" y="178"/>
                    </a:lnTo>
                    <a:lnTo>
                      <a:pt x="73" y="20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0" name="Freeform 152"/>
              <p:cNvSpPr>
                <a:spLocks/>
              </p:cNvSpPr>
              <p:nvPr/>
            </p:nvSpPr>
            <p:spPr bwMode="auto">
              <a:xfrm>
                <a:off x="1557" y="2260"/>
                <a:ext cx="25" cy="26"/>
              </a:xfrm>
              <a:custGeom>
                <a:avLst/>
                <a:gdLst>
                  <a:gd name="T0" fmla="*/ 0 w 148"/>
                  <a:gd name="T1" fmla="*/ 0 h 186"/>
                  <a:gd name="T2" fmla="*/ 0 w 148"/>
                  <a:gd name="T3" fmla="*/ 0 h 186"/>
                  <a:gd name="T4" fmla="*/ 0 w 148"/>
                  <a:gd name="T5" fmla="*/ 0 h 186"/>
                  <a:gd name="T6" fmla="*/ 0 w 148"/>
                  <a:gd name="T7" fmla="*/ 0 h 186"/>
                  <a:gd name="T8" fmla="*/ 0 w 148"/>
                  <a:gd name="T9" fmla="*/ 0 h 186"/>
                  <a:gd name="T10" fmla="*/ 0 w 148"/>
                  <a:gd name="T11" fmla="*/ 0 h 186"/>
                  <a:gd name="T12" fmla="*/ 0 w 148"/>
                  <a:gd name="T13" fmla="*/ 0 h 186"/>
                  <a:gd name="T14" fmla="*/ 0 w 148"/>
                  <a:gd name="T15" fmla="*/ 0 h 186"/>
                  <a:gd name="T16" fmla="*/ 0 w 148"/>
                  <a:gd name="T17" fmla="*/ 0 h 186"/>
                  <a:gd name="T18" fmla="*/ 0 w 148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186">
                    <a:moveTo>
                      <a:pt x="91" y="176"/>
                    </a:moveTo>
                    <a:lnTo>
                      <a:pt x="46" y="186"/>
                    </a:lnTo>
                    <a:lnTo>
                      <a:pt x="148" y="186"/>
                    </a:lnTo>
                    <a:lnTo>
                      <a:pt x="148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1" name="Freeform 153"/>
              <p:cNvSpPr>
                <a:spLocks/>
              </p:cNvSpPr>
              <p:nvPr/>
            </p:nvSpPr>
            <p:spPr bwMode="auto">
              <a:xfrm>
                <a:off x="1541" y="2261"/>
                <a:ext cx="31" cy="30"/>
              </a:xfrm>
              <a:custGeom>
                <a:avLst/>
                <a:gdLst>
                  <a:gd name="T0" fmla="*/ 0 w 192"/>
                  <a:gd name="T1" fmla="*/ 0 h 213"/>
                  <a:gd name="T2" fmla="*/ 0 w 192"/>
                  <a:gd name="T3" fmla="*/ 0 h 213"/>
                  <a:gd name="T4" fmla="*/ 0 w 192"/>
                  <a:gd name="T5" fmla="*/ 0 h 213"/>
                  <a:gd name="T6" fmla="*/ 0 w 192"/>
                  <a:gd name="T7" fmla="*/ 0 h 213"/>
                  <a:gd name="T8" fmla="*/ 0 w 192"/>
                  <a:gd name="T9" fmla="*/ 0 h 213"/>
                  <a:gd name="T10" fmla="*/ 0 w 192"/>
                  <a:gd name="T11" fmla="*/ 0 h 213"/>
                  <a:gd name="T12" fmla="*/ 0 w 192"/>
                  <a:gd name="T13" fmla="*/ 0 h 213"/>
                  <a:gd name="T14" fmla="*/ 0 w 192"/>
                  <a:gd name="T15" fmla="*/ 0 h 213"/>
                  <a:gd name="T16" fmla="*/ 0 w 192"/>
                  <a:gd name="T17" fmla="*/ 0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2" h="213">
                    <a:moveTo>
                      <a:pt x="91" y="213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91" y="2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2" name="Freeform 154"/>
              <p:cNvSpPr>
                <a:spLocks/>
              </p:cNvSpPr>
              <p:nvPr/>
            </p:nvSpPr>
            <p:spPr bwMode="auto">
              <a:xfrm>
                <a:off x="1524" y="2268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90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8" y="224"/>
                    </a:lnTo>
                    <a:lnTo>
                      <a:pt x="90" y="214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3" name="Freeform 155"/>
              <p:cNvSpPr>
                <a:spLocks/>
              </p:cNvSpPr>
              <p:nvPr/>
            </p:nvSpPr>
            <p:spPr bwMode="auto">
              <a:xfrm>
                <a:off x="1507" y="2273"/>
                <a:ext cx="24" cy="27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1" y="177"/>
                    </a:moveTo>
                    <a:lnTo>
                      <a:pt x="46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4" name="Freeform 156"/>
              <p:cNvSpPr>
                <a:spLocks/>
              </p:cNvSpPr>
              <p:nvPr/>
            </p:nvSpPr>
            <p:spPr bwMode="auto">
              <a:xfrm>
                <a:off x="1490" y="227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0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0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5" name="Freeform 157"/>
              <p:cNvSpPr>
                <a:spLocks/>
              </p:cNvSpPr>
              <p:nvPr/>
            </p:nvSpPr>
            <p:spPr bwMode="auto">
              <a:xfrm>
                <a:off x="1481" y="2279"/>
                <a:ext cx="16" cy="27"/>
              </a:xfrm>
              <a:custGeom>
                <a:avLst/>
                <a:gdLst>
                  <a:gd name="T0" fmla="*/ 0 w 97"/>
                  <a:gd name="T1" fmla="*/ 0 h 187"/>
                  <a:gd name="T2" fmla="*/ 0 w 97"/>
                  <a:gd name="T3" fmla="*/ 0 h 187"/>
                  <a:gd name="T4" fmla="*/ 0 w 97"/>
                  <a:gd name="T5" fmla="*/ 0 h 187"/>
                  <a:gd name="T6" fmla="*/ 0 w 97"/>
                  <a:gd name="T7" fmla="*/ 0 h 187"/>
                  <a:gd name="T8" fmla="*/ 0 w 97"/>
                  <a:gd name="T9" fmla="*/ 0 h 187"/>
                  <a:gd name="T10" fmla="*/ 0 w 97"/>
                  <a:gd name="T11" fmla="*/ 0 h 187"/>
                  <a:gd name="T12" fmla="*/ 0 w 97"/>
                  <a:gd name="T13" fmla="*/ 0 h 187"/>
                  <a:gd name="T14" fmla="*/ 0 w 97"/>
                  <a:gd name="T15" fmla="*/ 0 h 187"/>
                  <a:gd name="T16" fmla="*/ 0 w 97"/>
                  <a:gd name="T17" fmla="*/ 0 h 187"/>
                  <a:gd name="T18" fmla="*/ 0 w 9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187">
                    <a:moveTo>
                      <a:pt x="91" y="177"/>
                    </a:moveTo>
                    <a:lnTo>
                      <a:pt x="46" y="187"/>
                    </a:lnTo>
                    <a:lnTo>
                      <a:pt x="97" y="187"/>
                    </a:lnTo>
                    <a:lnTo>
                      <a:pt x="97" y="0"/>
                    </a:lnTo>
                    <a:lnTo>
                      <a:pt x="46" y="0"/>
                    </a:lnTo>
                    <a:lnTo>
                      <a:pt x="0" y="11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1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6" name="Freeform 158"/>
              <p:cNvSpPr>
                <a:spLocks/>
              </p:cNvSpPr>
              <p:nvPr/>
            </p:nvSpPr>
            <p:spPr bwMode="auto">
              <a:xfrm>
                <a:off x="1465" y="2281"/>
                <a:ext cx="32" cy="30"/>
              </a:xfrm>
              <a:custGeom>
                <a:avLst/>
                <a:gdLst>
                  <a:gd name="T0" fmla="*/ 0 w 192"/>
                  <a:gd name="T1" fmla="*/ 0 h 213"/>
                  <a:gd name="T2" fmla="*/ 0 w 192"/>
                  <a:gd name="T3" fmla="*/ 0 h 213"/>
                  <a:gd name="T4" fmla="*/ 0 w 192"/>
                  <a:gd name="T5" fmla="*/ 0 h 213"/>
                  <a:gd name="T6" fmla="*/ 0 w 192"/>
                  <a:gd name="T7" fmla="*/ 0 h 213"/>
                  <a:gd name="T8" fmla="*/ 0 w 192"/>
                  <a:gd name="T9" fmla="*/ 0 h 213"/>
                  <a:gd name="T10" fmla="*/ 0 w 192"/>
                  <a:gd name="T11" fmla="*/ 0 h 213"/>
                  <a:gd name="T12" fmla="*/ 0 w 192"/>
                  <a:gd name="T13" fmla="*/ 0 h 213"/>
                  <a:gd name="T14" fmla="*/ 0 w 192"/>
                  <a:gd name="T15" fmla="*/ 0 h 213"/>
                  <a:gd name="T16" fmla="*/ 0 w 192"/>
                  <a:gd name="T17" fmla="*/ 0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2" h="213">
                    <a:moveTo>
                      <a:pt x="90" y="213"/>
                    </a:moveTo>
                    <a:lnTo>
                      <a:pt x="90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90" y="2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7" name="Freeform 159"/>
              <p:cNvSpPr>
                <a:spLocks/>
              </p:cNvSpPr>
              <p:nvPr/>
            </p:nvSpPr>
            <p:spPr bwMode="auto">
              <a:xfrm>
                <a:off x="1448" y="228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2" y="0"/>
                    </a:lnTo>
                    <a:lnTo>
                      <a:pt x="0" y="46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8" name="Freeform 160"/>
              <p:cNvSpPr>
                <a:spLocks/>
              </p:cNvSpPr>
              <p:nvPr/>
            </p:nvSpPr>
            <p:spPr bwMode="auto">
              <a:xfrm>
                <a:off x="1426" y="2293"/>
                <a:ext cx="29" cy="27"/>
              </a:xfrm>
              <a:custGeom>
                <a:avLst/>
                <a:gdLst>
                  <a:gd name="T0" fmla="*/ 0 w 173"/>
                  <a:gd name="T1" fmla="*/ 0 h 187"/>
                  <a:gd name="T2" fmla="*/ 0 w 173"/>
                  <a:gd name="T3" fmla="*/ 0 h 187"/>
                  <a:gd name="T4" fmla="*/ 0 w 173"/>
                  <a:gd name="T5" fmla="*/ 0 h 187"/>
                  <a:gd name="T6" fmla="*/ 0 w 173"/>
                  <a:gd name="T7" fmla="*/ 0 h 187"/>
                  <a:gd name="T8" fmla="*/ 0 w 173"/>
                  <a:gd name="T9" fmla="*/ 0 h 187"/>
                  <a:gd name="T10" fmla="*/ 0 w 173"/>
                  <a:gd name="T11" fmla="*/ 0 h 187"/>
                  <a:gd name="T12" fmla="*/ 0 w 173"/>
                  <a:gd name="T13" fmla="*/ 0 h 187"/>
                  <a:gd name="T14" fmla="*/ 0 w 173"/>
                  <a:gd name="T15" fmla="*/ 0 h 187"/>
                  <a:gd name="T16" fmla="*/ 0 w 173"/>
                  <a:gd name="T17" fmla="*/ 0 h 187"/>
                  <a:gd name="T18" fmla="*/ 0 w 17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3" h="187">
                    <a:moveTo>
                      <a:pt x="143" y="159"/>
                    </a:moveTo>
                    <a:lnTo>
                      <a:pt x="72" y="187"/>
                    </a:lnTo>
                    <a:lnTo>
                      <a:pt x="173" y="187"/>
                    </a:lnTo>
                    <a:lnTo>
                      <a:pt x="173" y="0"/>
                    </a:lnTo>
                    <a:lnTo>
                      <a:pt x="72" y="0"/>
                    </a:lnTo>
                    <a:lnTo>
                      <a:pt x="0" y="27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7"/>
                    </a:lnTo>
                    <a:lnTo>
                      <a:pt x="143" y="15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9" name="Freeform 161"/>
              <p:cNvSpPr>
                <a:spLocks/>
              </p:cNvSpPr>
              <p:nvPr/>
            </p:nvSpPr>
            <p:spPr bwMode="auto">
              <a:xfrm>
                <a:off x="1418" y="2297"/>
                <a:ext cx="32" cy="29"/>
              </a:xfrm>
              <a:custGeom>
                <a:avLst/>
                <a:gdLst>
                  <a:gd name="T0" fmla="*/ 0 w 194"/>
                  <a:gd name="T1" fmla="*/ 0 h 206"/>
                  <a:gd name="T2" fmla="*/ 0 w 194"/>
                  <a:gd name="T3" fmla="*/ 0 h 206"/>
                  <a:gd name="T4" fmla="*/ 0 w 194"/>
                  <a:gd name="T5" fmla="*/ 0 h 206"/>
                  <a:gd name="T6" fmla="*/ 0 w 194"/>
                  <a:gd name="T7" fmla="*/ 0 h 206"/>
                  <a:gd name="T8" fmla="*/ 0 w 194"/>
                  <a:gd name="T9" fmla="*/ 0 h 206"/>
                  <a:gd name="T10" fmla="*/ 0 w 194"/>
                  <a:gd name="T11" fmla="*/ 0 h 206"/>
                  <a:gd name="T12" fmla="*/ 0 w 194"/>
                  <a:gd name="T13" fmla="*/ 0 h 206"/>
                  <a:gd name="T14" fmla="*/ 0 w 194"/>
                  <a:gd name="T15" fmla="*/ 0 h 206"/>
                  <a:gd name="T16" fmla="*/ 0 w 194"/>
                  <a:gd name="T17" fmla="*/ 0 h 206"/>
                  <a:gd name="T18" fmla="*/ 0 w 194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6">
                    <a:moveTo>
                      <a:pt x="72" y="206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2" y="19"/>
                    </a:lnTo>
                    <a:lnTo>
                      <a:pt x="72" y="206"/>
                    </a:lnTo>
                    <a:lnTo>
                      <a:pt x="114" y="206"/>
                    </a:lnTo>
                    <a:lnTo>
                      <a:pt x="143" y="179"/>
                    </a:lnTo>
                    <a:lnTo>
                      <a:pt x="72" y="20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0" name="Freeform 162"/>
              <p:cNvSpPr>
                <a:spLocks/>
              </p:cNvSpPr>
              <p:nvPr/>
            </p:nvSpPr>
            <p:spPr bwMode="auto">
              <a:xfrm>
                <a:off x="1405" y="2299"/>
                <a:ext cx="25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0" y="177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0" y="17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1" name="Freeform 163"/>
              <p:cNvSpPr>
                <a:spLocks/>
              </p:cNvSpPr>
              <p:nvPr/>
            </p:nvSpPr>
            <p:spPr bwMode="auto">
              <a:xfrm>
                <a:off x="1384" y="2301"/>
                <a:ext cx="37" cy="30"/>
              </a:xfrm>
              <a:custGeom>
                <a:avLst/>
                <a:gdLst>
                  <a:gd name="T0" fmla="*/ 0 w 219"/>
                  <a:gd name="T1" fmla="*/ 0 h 213"/>
                  <a:gd name="T2" fmla="*/ 0 w 219"/>
                  <a:gd name="T3" fmla="*/ 0 h 213"/>
                  <a:gd name="T4" fmla="*/ 0 w 219"/>
                  <a:gd name="T5" fmla="*/ 0 h 213"/>
                  <a:gd name="T6" fmla="*/ 0 w 219"/>
                  <a:gd name="T7" fmla="*/ 0 h 213"/>
                  <a:gd name="T8" fmla="*/ 0 w 219"/>
                  <a:gd name="T9" fmla="*/ 0 h 213"/>
                  <a:gd name="T10" fmla="*/ 0 w 219"/>
                  <a:gd name="T11" fmla="*/ 0 h 213"/>
                  <a:gd name="T12" fmla="*/ 0 w 219"/>
                  <a:gd name="T13" fmla="*/ 0 h 213"/>
                  <a:gd name="T14" fmla="*/ 0 w 219"/>
                  <a:gd name="T15" fmla="*/ 0 h 213"/>
                  <a:gd name="T16" fmla="*/ 0 w 219"/>
                  <a:gd name="T17" fmla="*/ 0 h 213"/>
                  <a:gd name="T18" fmla="*/ 0 w 219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9" h="213">
                    <a:moveTo>
                      <a:pt x="144" y="196"/>
                    </a:moveTo>
                    <a:lnTo>
                      <a:pt x="117" y="213"/>
                    </a:lnTo>
                    <a:lnTo>
                      <a:pt x="219" y="166"/>
                    </a:lnTo>
                    <a:lnTo>
                      <a:pt x="129" y="0"/>
                    </a:lnTo>
                    <a:lnTo>
                      <a:pt x="28" y="47"/>
                    </a:lnTo>
                    <a:lnTo>
                      <a:pt x="0" y="63"/>
                    </a:lnTo>
                    <a:lnTo>
                      <a:pt x="28" y="47"/>
                    </a:lnTo>
                    <a:lnTo>
                      <a:pt x="13" y="53"/>
                    </a:lnTo>
                    <a:lnTo>
                      <a:pt x="0" y="63"/>
                    </a:lnTo>
                    <a:lnTo>
                      <a:pt x="144" y="19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2" name="Freeform 164"/>
              <p:cNvSpPr>
                <a:spLocks/>
              </p:cNvSpPr>
              <p:nvPr/>
            </p:nvSpPr>
            <p:spPr bwMode="auto">
              <a:xfrm>
                <a:off x="1376" y="2310"/>
                <a:ext cx="32" cy="30"/>
              </a:xfrm>
              <a:custGeom>
                <a:avLst/>
                <a:gdLst>
                  <a:gd name="T0" fmla="*/ 0 w 195"/>
                  <a:gd name="T1" fmla="*/ 0 h 207"/>
                  <a:gd name="T2" fmla="*/ 0 w 195"/>
                  <a:gd name="T3" fmla="*/ 0 h 207"/>
                  <a:gd name="T4" fmla="*/ 0 w 195"/>
                  <a:gd name="T5" fmla="*/ 0 h 207"/>
                  <a:gd name="T6" fmla="*/ 0 w 195"/>
                  <a:gd name="T7" fmla="*/ 0 h 207"/>
                  <a:gd name="T8" fmla="*/ 0 w 195"/>
                  <a:gd name="T9" fmla="*/ 0 h 207"/>
                  <a:gd name="T10" fmla="*/ 0 w 195"/>
                  <a:gd name="T11" fmla="*/ 0 h 207"/>
                  <a:gd name="T12" fmla="*/ 0 w 195"/>
                  <a:gd name="T13" fmla="*/ 0 h 207"/>
                  <a:gd name="T14" fmla="*/ 0 w 195"/>
                  <a:gd name="T15" fmla="*/ 0 h 207"/>
                  <a:gd name="T16" fmla="*/ 0 w 195"/>
                  <a:gd name="T17" fmla="*/ 0 h 207"/>
                  <a:gd name="T18" fmla="*/ 0 w 195"/>
                  <a:gd name="T19" fmla="*/ 0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5" h="207">
                    <a:moveTo>
                      <a:pt x="73" y="207"/>
                    </a:moveTo>
                    <a:lnTo>
                      <a:pt x="144" y="179"/>
                    </a:lnTo>
                    <a:lnTo>
                      <a:pt x="195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3" y="20"/>
                    </a:lnTo>
                    <a:lnTo>
                      <a:pt x="73" y="207"/>
                    </a:lnTo>
                    <a:lnTo>
                      <a:pt x="115" y="207"/>
                    </a:lnTo>
                    <a:lnTo>
                      <a:pt x="144" y="179"/>
                    </a:lnTo>
                    <a:lnTo>
                      <a:pt x="73" y="20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3" name="Freeform 165"/>
              <p:cNvSpPr>
                <a:spLocks/>
              </p:cNvSpPr>
              <p:nvPr/>
            </p:nvSpPr>
            <p:spPr bwMode="auto">
              <a:xfrm>
                <a:off x="1359" y="2313"/>
                <a:ext cx="29" cy="27"/>
              </a:xfrm>
              <a:custGeom>
                <a:avLst/>
                <a:gdLst>
                  <a:gd name="T0" fmla="*/ 0 w 174"/>
                  <a:gd name="T1" fmla="*/ 0 h 187"/>
                  <a:gd name="T2" fmla="*/ 0 w 174"/>
                  <a:gd name="T3" fmla="*/ 0 h 187"/>
                  <a:gd name="T4" fmla="*/ 0 w 174"/>
                  <a:gd name="T5" fmla="*/ 0 h 187"/>
                  <a:gd name="T6" fmla="*/ 0 w 174"/>
                  <a:gd name="T7" fmla="*/ 0 h 187"/>
                  <a:gd name="T8" fmla="*/ 0 w 174"/>
                  <a:gd name="T9" fmla="*/ 0 h 187"/>
                  <a:gd name="T10" fmla="*/ 0 w 174"/>
                  <a:gd name="T11" fmla="*/ 0 h 187"/>
                  <a:gd name="T12" fmla="*/ 0 w 174"/>
                  <a:gd name="T13" fmla="*/ 0 h 187"/>
                  <a:gd name="T14" fmla="*/ 0 w 174"/>
                  <a:gd name="T15" fmla="*/ 0 h 187"/>
                  <a:gd name="T16" fmla="*/ 0 w 174"/>
                  <a:gd name="T17" fmla="*/ 0 h 187"/>
                  <a:gd name="T18" fmla="*/ 0 w 174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4" h="187">
                    <a:moveTo>
                      <a:pt x="143" y="159"/>
                    </a:moveTo>
                    <a:lnTo>
                      <a:pt x="72" y="187"/>
                    </a:lnTo>
                    <a:lnTo>
                      <a:pt x="174" y="187"/>
                    </a:lnTo>
                    <a:lnTo>
                      <a:pt x="174" y="0"/>
                    </a:lnTo>
                    <a:lnTo>
                      <a:pt x="72" y="0"/>
                    </a:lnTo>
                    <a:lnTo>
                      <a:pt x="0" y="27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7"/>
                    </a:lnTo>
                    <a:lnTo>
                      <a:pt x="143" y="15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4" name="Freeform 166"/>
              <p:cNvSpPr>
                <a:spLocks/>
              </p:cNvSpPr>
              <p:nvPr/>
            </p:nvSpPr>
            <p:spPr bwMode="auto">
              <a:xfrm>
                <a:off x="1350" y="2317"/>
                <a:ext cx="33" cy="28"/>
              </a:xfrm>
              <a:custGeom>
                <a:avLst/>
                <a:gdLst>
                  <a:gd name="T0" fmla="*/ 0 w 194"/>
                  <a:gd name="T1" fmla="*/ 0 h 197"/>
                  <a:gd name="T2" fmla="*/ 0 w 194"/>
                  <a:gd name="T3" fmla="*/ 0 h 197"/>
                  <a:gd name="T4" fmla="*/ 0 w 194"/>
                  <a:gd name="T5" fmla="*/ 0 h 197"/>
                  <a:gd name="T6" fmla="*/ 0 w 194"/>
                  <a:gd name="T7" fmla="*/ 0 h 197"/>
                  <a:gd name="T8" fmla="*/ 0 w 194"/>
                  <a:gd name="T9" fmla="*/ 0 h 197"/>
                  <a:gd name="T10" fmla="*/ 0 w 194"/>
                  <a:gd name="T11" fmla="*/ 0 h 197"/>
                  <a:gd name="T12" fmla="*/ 0 w 194"/>
                  <a:gd name="T13" fmla="*/ 0 h 197"/>
                  <a:gd name="T14" fmla="*/ 0 w 194"/>
                  <a:gd name="T15" fmla="*/ 0 h 197"/>
                  <a:gd name="T16" fmla="*/ 0 w 194"/>
                  <a:gd name="T17" fmla="*/ 0 h 197"/>
                  <a:gd name="T18" fmla="*/ 0 w 194"/>
                  <a:gd name="T19" fmla="*/ 0 h 1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7">
                    <a:moveTo>
                      <a:pt x="117" y="197"/>
                    </a:moveTo>
                    <a:lnTo>
                      <a:pt x="144" y="179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8" y="30"/>
                    </a:lnTo>
                    <a:lnTo>
                      <a:pt x="117" y="197"/>
                    </a:lnTo>
                    <a:lnTo>
                      <a:pt x="132" y="189"/>
                    </a:lnTo>
                    <a:lnTo>
                      <a:pt x="144" y="179"/>
                    </a:lnTo>
                    <a:lnTo>
                      <a:pt x="117" y="19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5" name="Freeform 167"/>
              <p:cNvSpPr>
                <a:spLocks/>
              </p:cNvSpPr>
              <p:nvPr/>
            </p:nvSpPr>
            <p:spPr bwMode="auto">
              <a:xfrm>
                <a:off x="1338" y="2321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0" y="213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0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6" name="Freeform 168"/>
              <p:cNvSpPr>
                <a:spLocks/>
              </p:cNvSpPr>
              <p:nvPr/>
            </p:nvSpPr>
            <p:spPr bwMode="auto">
              <a:xfrm>
                <a:off x="1317" y="2326"/>
                <a:ext cx="28" cy="27"/>
              </a:xfrm>
              <a:custGeom>
                <a:avLst/>
                <a:gdLst>
                  <a:gd name="T0" fmla="*/ 0 w 172"/>
                  <a:gd name="T1" fmla="*/ 0 h 187"/>
                  <a:gd name="T2" fmla="*/ 0 w 172"/>
                  <a:gd name="T3" fmla="*/ 0 h 187"/>
                  <a:gd name="T4" fmla="*/ 0 w 172"/>
                  <a:gd name="T5" fmla="*/ 0 h 187"/>
                  <a:gd name="T6" fmla="*/ 0 w 172"/>
                  <a:gd name="T7" fmla="*/ 0 h 187"/>
                  <a:gd name="T8" fmla="*/ 0 w 172"/>
                  <a:gd name="T9" fmla="*/ 0 h 187"/>
                  <a:gd name="T10" fmla="*/ 0 w 172"/>
                  <a:gd name="T11" fmla="*/ 0 h 187"/>
                  <a:gd name="T12" fmla="*/ 0 w 172"/>
                  <a:gd name="T13" fmla="*/ 0 h 187"/>
                  <a:gd name="T14" fmla="*/ 0 w 172"/>
                  <a:gd name="T15" fmla="*/ 0 h 187"/>
                  <a:gd name="T16" fmla="*/ 0 w 172"/>
                  <a:gd name="T17" fmla="*/ 0 h 187"/>
                  <a:gd name="T18" fmla="*/ 0 w 172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87">
                    <a:moveTo>
                      <a:pt x="142" y="160"/>
                    </a:moveTo>
                    <a:lnTo>
                      <a:pt x="71" y="187"/>
                    </a:lnTo>
                    <a:lnTo>
                      <a:pt x="172" y="187"/>
                    </a:lnTo>
                    <a:lnTo>
                      <a:pt x="172" y="0"/>
                    </a:lnTo>
                    <a:lnTo>
                      <a:pt x="71" y="0"/>
                    </a:lnTo>
                    <a:lnTo>
                      <a:pt x="0" y="27"/>
                    </a:lnTo>
                    <a:lnTo>
                      <a:pt x="71" y="0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142" y="16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7" name="Freeform 169"/>
              <p:cNvSpPr>
                <a:spLocks/>
              </p:cNvSpPr>
              <p:nvPr/>
            </p:nvSpPr>
            <p:spPr bwMode="auto">
              <a:xfrm>
                <a:off x="1308" y="2330"/>
                <a:ext cx="32" cy="28"/>
              </a:xfrm>
              <a:custGeom>
                <a:avLst/>
                <a:gdLst>
                  <a:gd name="T0" fmla="*/ 0 w 194"/>
                  <a:gd name="T1" fmla="*/ 0 h 197"/>
                  <a:gd name="T2" fmla="*/ 0 w 194"/>
                  <a:gd name="T3" fmla="*/ 0 h 197"/>
                  <a:gd name="T4" fmla="*/ 0 w 194"/>
                  <a:gd name="T5" fmla="*/ 0 h 197"/>
                  <a:gd name="T6" fmla="*/ 0 w 194"/>
                  <a:gd name="T7" fmla="*/ 0 h 197"/>
                  <a:gd name="T8" fmla="*/ 0 w 194"/>
                  <a:gd name="T9" fmla="*/ 0 h 197"/>
                  <a:gd name="T10" fmla="*/ 0 w 194"/>
                  <a:gd name="T11" fmla="*/ 0 h 197"/>
                  <a:gd name="T12" fmla="*/ 0 w 194"/>
                  <a:gd name="T13" fmla="*/ 0 h 197"/>
                  <a:gd name="T14" fmla="*/ 0 w 194"/>
                  <a:gd name="T15" fmla="*/ 0 h 197"/>
                  <a:gd name="T16" fmla="*/ 0 w 194"/>
                  <a:gd name="T17" fmla="*/ 0 h 197"/>
                  <a:gd name="T18" fmla="*/ 0 w 194"/>
                  <a:gd name="T19" fmla="*/ 0 h 1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7">
                    <a:moveTo>
                      <a:pt x="117" y="197"/>
                    </a:moveTo>
                    <a:lnTo>
                      <a:pt x="143" y="180"/>
                    </a:lnTo>
                    <a:lnTo>
                      <a:pt x="194" y="133"/>
                    </a:lnTo>
                    <a:lnTo>
                      <a:pt x="52" y="0"/>
                    </a:lnTo>
                    <a:lnTo>
                      <a:pt x="0" y="47"/>
                    </a:lnTo>
                    <a:lnTo>
                      <a:pt x="27" y="30"/>
                    </a:lnTo>
                    <a:lnTo>
                      <a:pt x="117" y="197"/>
                    </a:lnTo>
                    <a:lnTo>
                      <a:pt x="132" y="190"/>
                    </a:lnTo>
                    <a:lnTo>
                      <a:pt x="143" y="180"/>
                    </a:lnTo>
                    <a:lnTo>
                      <a:pt x="117" y="19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8" name="Freeform 170"/>
              <p:cNvSpPr>
                <a:spLocks/>
              </p:cNvSpPr>
              <p:nvPr/>
            </p:nvSpPr>
            <p:spPr bwMode="auto">
              <a:xfrm>
                <a:off x="1291" y="2334"/>
                <a:ext cx="37" cy="31"/>
              </a:xfrm>
              <a:custGeom>
                <a:avLst/>
                <a:gdLst>
                  <a:gd name="T0" fmla="*/ 0 w 217"/>
                  <a:gd name="T1" fmla="*/ 0 h 214"/>
                  <a:gd name="T2" fmla="*/ 0 w 217"/>
                  <a:gd name="T3" fmla="*/ 0 h 214"/>
                  <a:gd name="T4" fmla="*/ 0 w 217"/>
                  <a:gd name="T5" fmla="*/ 0 h 214"/>
                  <a:gd name="T6" fmla="*/ 0 w 217"/>
                  <a:gd name="T7" fmla="*/ 0 h 214"/>
                  <a:gd name="T8" fmla="*/ 0 w 217"/>
                  <a:gd name="T9" fmla="*/ 0 h 214"/>
                  <a:gd name="T10" fmla="*/ 0 w 217"/>
                  <a:gd name="T11" fmla="*/ 0 h 214"/>
                  <a:gd name="T12" fmla="*/ 0 w 217"/>
                  <a:gd name="T13" fmla="*/ 0 h 214"/>
                  <a:gd name="T14" fmla="*/ 0 w 217"/>
                  <a:gd name="T15" fmla="*/ 0 h 214"/>
                  <a:gd name="T16" fmla="*/ 0 w 217"/>
                  <a:gd name="T17" fmla="*/ 0 h 214"/>
                  <a:gd name="T18" fmla="*/ 0 w 217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7" h="214">
                    <a:moveTo>
                      <a:pt x="142" y="196"/>
                    </a:moveTo>
                    <a:lnTo>
                      <a:pt x="116" y="214"/>
                    </a:lnTo>
                    <a:lnTo>
                      <a:pt x="217" y="167"/>
                    </a:lnTo>
                    <a:lnTo>
                      <a:pt x="127" y="0"/>
                    </a:lnTo>
                    <a:lnTo>
                      <a:pt x="26" y="47"/>
                    </a:lnTo>
                    <a:lnTo>
                      <a:pt x="0" y="64"/>
                    </a:lnTo>
                    <a:lnTo>
                      <a:pt x="26" y="47"/>
                    </a:lnTo>
                    <a:lnTo>
                      <a:pt x="11" y="54"/>
                    </a:lnTo>
                    <a:lnTo>
                      <a:pt x="0" y="64"/>
                    </a:lnTo>
                    <a:lnTo>
                      <a:pt x="142" y="19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9" name="Freeform 171"/>
              <p:cNvSpPr>
                <a:spLocks/>
              </p:cNvSpPr>
              <p:nvPr/>
            </p:nvSpPr>
            <p:spPr bwMode="auto">
              <a:xfrm>
                <a:off x="1283" y="2343"/>
                <a:ext cx="32" cy="30"/>
              </a:xfrm>
              <a:custGeom>
                <a:avLst/>
                <a:gdLst>
                  <a:gd name="T0" fmla="*/ 0 w 193"/>
                  <a:gd name="T1" fmla="*/ 0 h 206"/>
                  <a:gd name="T2" fmla="*/ 0 w 193"/>
                  <a:gd name="T3" fmla="*/ 0 h 206"/>
                  <a:gd name="T4" fmla="*/ 0 w 193"/>
                  <a:gd name="T5" fmla="*/ 0 h 206"/>
                  <a:gd name="T6" fmla="*/ 0 w 193"/>
                  <a:gd name="T7" fmla="*/ 0 h 206"/>
                  <a:gd name="T8" fmla="*/ 0 w 193"/>
                  <a:gd name="T9" fmla="*/ 0 h 206"/>
                  <a:gd name="T10" fmla="*/ 0 w 193"/>
                  <a:gd name="T11" fmla="*/ 0 h 206"/>
                  <a:gd name="T12" fmla="*/ 0 w 193"/>
                  <a:gd name="T13" fmla="*/ 0 h 206"/>
                  <a:gd name="T14" fmla="*/ 0 w 193"/>
                  <a:gd name="T15" fmla="*/ 0 h 206"/>
                  <a:gd name="T16" fmla="*/ 0 w 193"/>
                  <a:gd name="T17" fmla="*/ 0 h 206"/>
                  <a:gd name="T18" fmla="*/ 0 w 193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3" h="206">
                    <a:moveTo>
                      <a:pt x="71" y="206"/>
                    </a:moveTo>
                    <a:lnTo>
                      <a:pt x="142" y="179"/>
                    </a:lnTo>
                    <a:lnTo>
                      <a:pt x="193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1" y="19"/>
                    </a:lnTo>
                    <a:lnTo>
                      <a:pt x="71" y="206"/>
                    </a:lnTo>
                    <a:lnTo>
                      <a:pt x="113" y="206"/>
                    </a:lnTo>
                    <a:lnTo>
                      <a:pt x="142" y="179"/>
                    </a:lnTo>
                    <a:lnTo>
                      <a:pt x="71" y="20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0" name="Freeform 172"/>
              <p:cNvSpPr>
                <a:spLocks/>
              </p:cNvSpPr>
              <p:nvPr/>
            </p:nvSpPr>
            <p:spPr bwMode="auto">
              <a:xfrm>
                <a:off x="1266" y="2346"/>
                <a:ext cx="29" cy="27"/>
              </a:xfrm>
              <a:custGeom>
                <a:avLst/>
                <a:gdLst>
                  <a:gd name="T0" fmla="*/ 0 w 174"/>
                  <a:gd name="T1" fmla="*/ 0 h 187"/>
                  <a:gd name="T2" fmla="*/ 0 w 174"/>
                  <a:gd name="T3" fmla="*/ 0 h 187"/>
                  <a:gd name="T4" fmla="*/ 0 w 174"/>
                  <a:gd name="T5" fmla="*/ 0 h 187"/>
                  <a:gd name="T6" fmla="*/ 0 w 174"/>
                  <a:gd name="T7" fmla="*/ 0 h 187"/>
                  <a:gd name="T8" fmla="*/ 0 w 174"/>
                  <a:gd name="T9" fmla="*/ 0 h 187"/>
                  <a:gd name="T10" fmla="*/ 0 w 174"/>
                  <a:gd name="T11" fmla="*/ 0 h 187"/>
                  <a:gd name="T12" fmla="*/ 0 w 174"/>
                  <a:gd name="T13" fmla="*/ 0 h 187"/>
                  <a:gd name="T14" fmla="*/ 0 w 174"/>
                  <a:gd name="T15" fmla="*/ 0 h 187"/>
                  <a:gd name="T16" fmla="*/ 0 w 174"/>
                  <a:gd name="T17" fmla="*/ 0 h 187"/>
                  <a:gd name="T18" fmla="*/ 0 w 174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4" h="187">
                    <a:moveTo>
                      <a:pt x="144" y="160"/>
                    </a:moveTo>
                    <a:lnTo>
                      <a:pt x="73" y="187"/>
                    </a:lnTo>
                    <a:lnTo>
                      <a:pt x="174" y="187"/>
                    </a:lnTo>
                    <a:lnTo>
                      <a:pt x="174" y="0"/>
                    </a:lnTo>
                    <a:lnTo>
                      <a:pt x="73" y="0"/>
                    </a:lnTo>
                    <a:lnTo>
                      <a:pt x="0" y="28"/>
                    </a:lnTo>
                    <a:lnTo>
                      <a:pt x="73" y="0"/>
                    </a:lnTo>
                    <a:lnTo>
                      <a:pt x="31" y="0"/>
                    </a:lnTo>
                    <a:lnTo>
                      <a:pt x="0" y="28"/>
                    </a:lnTo>
                    <a:lnTo>
                      <a:pt x="144" y="16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1" name="Freeform 173"/>
              <p:cNvSpPr>
                <a:spLocks/>
              </p:cNvSpPr>
              <p:nvPr/>
            </p:nvSpPr>
            <p:spPr bwMode="auto">
              <a:xfrm>
                <a:off x="1257" y="2350"/>
                <a:ext cx="33" cy="28"/>
              </a:xfrm>
              <a:custGeom>
                <a:avLst/>
                <a:gdLst>
                  <a:gd name="T0" fmla="*/ 0 w 193"/>
                  <a:gd name="T1" fmla="*/ 0 h 195"/>
                  <a:gd name="T2" fmla="*/ 0 w 193"/>
                  <a:gd name="T3" fmla="*/ 0 h 195"/>
                  <a:gd name="T4" fmla="*/ 0 w 193"/>
                  <a:gd name="T5" fmla="*/ 0 h 195"/>
                  <a:gd name="T6" fmla="*/ 0 w 193"/>
                  <a:gd name="T7" fmla="*/ 0 h 195"/>
                  <a:gd name="T8" fmla="*/ 0 w 193"/>
                  <a:gd name="T9" fmla="*/ 0 h 195"/>
                  <a:gd name="T10" fmla="*/ 0 w 193"/>
                  <a:gd name="T11" fmla="*/ 0 h 195"/>
                  <a:gd name="T12" fmla="*/ 0 w 193"/>
                  <a:gd name="T13" fmla="*/ 0 h 195"/>
                  <a:gd name="T14" fmla="*/ 0 w 193"/>
                  <a:gd name="T15" fmla="*/ 0 h 195"/>
                  <a:gd name="T16" fmla="*/ 0 w 193"/>
                  <a:gd name="T17" fmla="*/ 0 h 195"/>
                  <a:gd name="T18" fmla="*/ 0 w 193"/>
                  <a:gd name="T19" fmla="*/ 0 h 1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3" h="195">
                    <a:moveTo>
                      <a:pt x="116" y="195"/>
                    </a:moveTo>
                    <a:lnTo>
                      <a:pt x="142" y="179"/>
                    </a:lnTo>
                    <a:lnTo>
                      <a:pt x="193" y="132"/>
                    </a:lnTo>
                    <a:lnTo>
                      <a:pt x="49" y="0"/>
                    </a:lnTo>
                    <a:lnTo>
                      <a:pt x="0" y="46"/>
                    </a:lnTo>
                    <a:lnTo>
                      <a:pt x="26" y="28"/>
                    </a:lnTo>
                    <a:lnTo>
                      <a:pt x="116" y="195"/>
                    </a:lnTo>
                    <a:lnTo>
                      <a:pt x="131" y="189"/>
                    </a:lnTo>
                    <a:lnTo>
                      <a:pt x="142" y="179"/>
                    </a:lnTo>
                    <a:lnTo>
                      <a:pt x="116" y="19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2" name="Freeform 174"/>
              <p:cNvSpPr>
                <a:spLocks/>
              </p:cNvSpPr>
              <p:nvPr/>
            </p:nvSpPr>
            <p:spPr bwMode="auto">
              <a:xfrm>
                <a:off x="1245" y="2354"/>
                <a:ext cx="32" cy="32"/>
              </a:xfrm>
              <a:custGeom>
                <a:avLst/>
                <a:gdLst>
                  <a:gd name="T0" fmla="*/ 0 w 191"/>
                  <a:gd name="T1" fmla="*/ 0 h 225"/>
                  <a:gd name="T2" fmla="*/ 0 w 191"/>
                  <a:gd name="T3" fmla="*/ 0 h 225"/>
                  <a:gd name="T4" fmla="*/ 0 w 191"/>
                  <a:gd name="T5" fmla="*/ 0 h 225"/>
                  <a:gd name="T6" fmla="*/ 0 w 191"/>
                  <a:gd name="T7" fmla="*/ 0 h 225"/>
                  <a:gd name="T8" fmla="*/ 0 w 191"/>
                  <a:gd name="T9" fmla="*/ 0 h 225"/>
                  <a:gd name="T10" fmla="*/ 0 w 191"/>
                  <a:gd name="T11" fmla="*/ 0 h 225"/>
                  <a:gd name="T12" fmla="*/ 0 w 191"/>
                  <a:gd name="T13" fmla="*/ 0 h 225"/>
                  <a:gd name="T14" fmla="*/ 0 w 191"/>
                  <a:gd name="T15" fmla="*/ 0 h 225"/>
                  <a:gd name="T16" fmla="*/ 0 w 191"/>
                  <a:gd name="T17" fmla="*/ 0 h 225"/>
                  <a:gd name="T18" fmla="*/ 0 w 191"/>
                  <a:gd name="T19" fmla="*/ 0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5">
                    <a:moveTo>
                      <a:pt x="45" y="225"/>
                    </a:moveTo>
                    <a:lnTo>
                      <a:pt x="89" y="214"/>
                    </a:lnTo>
                    <a:lnTo>
                      <a:pt x="191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8"/>
                    </a:lnTo>
                    <a:lnTo>
                      <a:pt x="45" y="225"/>
                    </a:lnTo>
                    <a:lnTo>
                      <a:pt x="69" y="225"/>
                    </a:lnTo>
                    <a:lnTo>
                      <a:pt x="89" y="214"/>
                    </a:lnTo>
                    <a:lnTo>
                      <a:pt x="45" y="22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3" name="Freeform 175"/>
              <p:cNvSpPr>
                <a:spLocks/>
              </p:cNvSpPr>
              <p:nvPr/>
            </p:nvSpPr>
            <p:spPr bwMode="auto">
              <a:xfrm>
                <a:off x="1236" y="2360"/>
                <a:ext cx="17" cy="26"/>
              </a:xfrm>
              <a:custGeom>
                <a:avLst/>
                <a:gdLst>
                  <a:gd name="T0" fmla="*/ 0 w 96"/>
                  <a:gd name="T1" fmla="*/ 0 h 187"/>
                  <a:gd name="T2" fmla="*/ 0 w 96"/>
                  <a:gd name="T3" fmla="*/ 0 h 187"/>
                  <a:gd name="T4" fmla="*/ 0 w 96"/>
                  <a:gd name="T5" fmla="*/ 0 h 187"/>
                  <a:gd name="T6" fmla="*/ 0 w 96"/>
                  <a:gd name="T7" fmla="*/ 0 h 187"/>
                  <a:gd name="T8" fmla="*/ 0 w 96"/>
                  <a:gd name="T9" fmla="*/ 0 h 187"/>
                  <a:gd name="T10" fmla="*/ 0 w 96"/>
                  <a:gd name="T11" fmla="*/ 0 h 187"/>
                  <a:gd name="T12" fmla="*/ 0 w 96"/>
                  <a:gd name="T13" fmla="*/ 0 h 187"/>
                  <a:gd name="T14" fmla="*/ 0 w 96"/>
                  <a:gd name="T15" fmla="*/ 0 h 187"/>
                  <a:gd name="T16" fmla="*/ 0 w 96"/>
                  <a:gd name="T17" fmla="*/ 0 h 187"/>
                  <a:gd name="T18" fmla="*/ 0 w 9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87">
                    <a:moveTo>
                      <a:pt x="90" y="176"/>
                    </a:moveTo>
                    <a:lnTo>
                      <a:pt x="45" y="187"/>
                    </a:lnTo>
                    <a:lnTo>
                      <a:pt x="96" y="187"/>
                    </a:lnTo>
                    <a:lnTo>
                      <a:pt x="96" y="0"/>
                    </a:lnTo>
                    <a:lnTo>
                      <a:pt x="45" y="0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4" name="Freeform 176"/>
              <p:cNvSpPr>
                <a:spLocks/>
              </p:cNvSpPr>
              <p:nvPr/>
            </p:nvSpPr>
            <p:spPr bwMode="auto">
              <a:xfrm>
                <a:off x="1215" y="2361"/>
                <a:ext cx="37" cy="30"/>
              </a:xfrm>
              <a:custGeom>
                <a:avLst/>
                <a:gdLst>
                  <a:gd name="T0" fmla="*/ 0 w 218"/>
                  <a:gd name="T1" fmla="*/ 0 h 214"/>
                  <a:gd name="T2" fmla="*/ 0 w 218"/>
                  <a:gd name="T3" fmla="*/ 0 h 214"/>
                  <a:gd name="T4" fmla="*/ 0 w 218"/>
                  <a:gd name="T5" fmla="*/ 0 h 214"/>
                  <a:gd name="T6" fmla="*/ 0 w 218"/>
                  <a:gd name="T7" fmla="*/ 0 h 214"/>
                  <a:gd name="T8" fmla="*/ 0 w 218"/>
                  <a:gd name="T9" fmla="*/ 0 h 214"/>
                  <a:gd name="T10" fmla="*/ 0 w 218"/>
                  <a:gd name="T11" fmla="*/ 0 h 214"/>
                  <a:gd name="T12" fmla="*/ 0 w 218"/>
                  <a:gd name="T13" fmla="*/ 0 h 214"/>
                  <a:gd name="T14" fmla="*/ 0 w 218"/>
                  <a:gd name="T15" fmla="*/ 0 h 214"/>
                  <a:gd name="T16" fmla="*/ 0 w 218"/>
                  <a:gd name="T17" fmla="*/ 0 h 214"/>
                  <a:gd name="T18" fmla="*/ 0 w 218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4">
                    <a:moveTo>
                      <a:pt x="144" y="197"/>
                    </a:moveTo>
                    <a:lnTo>
                      <a:pt x="116" y="214"/>
                    </a:lnTo>
                    <a:lnTo>
                      <a:pt x="218" y="167"/>
                    </a:lnTo>
                    <a:lnTo>
                      <a:pt x="128" y="0"/>
                    </a:lnTo>
                    <a:lnTo>
                      <a:pt x="27" y="47"/>
                    </a:lnTo>
                    <a:lnTo>
                      <a:pt x="0" y="65"/>
                    </a:lnTo>
                    <a:lnTo>
                      <a:pt x="27" y="47"/>
                    </a:lnTo>
                    <a:lnTo>
                      <a:pt x="12" y="54"/>
                    </a:lnTo>
                    <a:lnTo>
                      <a:pt x="0" y="65"/>
                    </a:lnTo>
                    <a:lnTo>
                      <a:pt x="144" y="19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5" name="Freeform 177"/>
              <p:cNvSpPr>
                <a:spLocks/>
              </p:cNvSpPr>
              <p:nvPr/>
            </p:nvSpPr>
            <p:spPr bwMode="auto">
              <a:xfrm>
                <a:off x="1207" y="2370"/>
                <a:ext cx="32" cy="26"/>
              </a:xfrm>
              <a:custGeom>
                <a:avLst/>
                <a:gdLst>
                  <a:gd name="T0" fmla="*/ 0 w 194"/>
                  <a:gd name="T1" fmla="*/ 0 h 179"/>
                  <a:gd name="T2" fmla="*/ 0 w 194"/>
                  <a:gd name="T3" fmla="*/ 0 h 179"/>
                  <a:gd name="T4" fmla="*/ 0 w 194"/>
                  <a:gd name="T5" fmla="*/ 0 h 179"/>
                  <a:gd name="T6" fmla="*/ 0 w 194"/>
                  <a:gd name="T7" fmla="*/ 0 h 179"/>
                  <a:gd name="T8" fmla="*/ 0 w 194"/>
                  <a:gd name="T9" fmla="*/ 0 h 179"/>
                  <a:gd name="T10" fmla="*/ 0 w 194"/>
                  <a:gd name="T11" fmla="*/ 0 h 179"/>
                  <a:gd name="T12" fmla="*/ 0 w 194"/>
                  <a:gd name="T13" fmla="*/ 0 h 179"/>
                  <a:gd name="T14" fmla="*/ 0 w 194"/>
                  <a:gd name="T15" fmla="*/ 0 h 179"/>
                  <a:gd name="T16" fmla="*/ 0 w 194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9">
                    <a:moveTo>
                      <a:pt x="143" y="179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0" y="0"/>
                    </a:lnTo>
                    <a:lnTo>
                      <a:pt x="0" y="46"/>
                    </a:lnTo>
                    <a:lnTo>
                      <a:pt x="143" y="17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6" name="Freeform 178"/>
              <p:cNvSpPr>
                <a:spLocks/>
              </p:cNvSpPr>
              <p:nvPr/>
            </p:nvSpPr>
            <p:spPr bwMode="auto">
              <a:xfrm>
                <a:off x="1198" y="2377"/>
                <a:ext cx="33" cy="28"/>
              </a:xfrm>
              <a:custGeom>
                <a:avLst/>
                <a:gdLst>
                  <a:gd name="T0" fmla="*/ 0 w 194"/>
                  <a:gd name="T1" fmla="*/ 0 h 196"/>
                  <a:gd name="T2" fmla="*/ 0 w 194"/>
                  <a:gd name="T3" fmla="*/ 0 h 196"/>
                  <a:gd name="T4" fmla="*/ 0 w 194"/>
                  <a:gd name="T5" fmla="*/ 0 h 196"/>
                  <a:gd name="T6" fmla="*/ 0 w 194"/>
                  <a:gd name="T7" fmla="*/ 0 h 196"/>
                  <a:gd name="T8" fmla="*/ 0 w 194"/>
                  <a:gd name="T9" fmla="*/ 0 h 196"/>
                  <a:gd name="T10" fmla="*/ 0 w 194"/>
                  <a:gd name="T11" fmla="*/ 0 h 196"/>
                  <a:gd name="T12" fmla="*/ 0 w 194"/>
                  <a:gd name="T13" fmla="*/ 0 h 196"/>
                  <a:gd name="T14" fmla="*/ 0 w 194"/>
                  <a:gd name="T15" fmla="*/ 0 h 196"/>
                  <a:gd name="T16" fmla="*/ 0 w 194"/>
                  <a:gd name="T17" fmla="*/ 0 h 196"/>
                  <a:gd name="T18" fmla="*/ 0 w 194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6">
                    <a:moveTo>
                      <a:pt x="116" y="196"/>
                    </a:moveTo>
                    <a:lnTo>
                      <a:pt x="143" y="179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6" y="29"/>
                    </a:lnTo>
                    <a:lnTo>
                      <a:pt x="116" y="196"/>
                    </a:lnTo>
                    <a:lnTo>
                      <a:pt x="131" y="190"/>
                    </a:lnTo>
                    <a:lnTo>
                      <a:pt x="143" y="179"/>
                    </a:lnTo>
                    <a:lnTo>
                      <a:pt x="116" y="19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7" name="Freeform 179"/>
              <p:cNvSpPr>
                <a:spLocks/>
              </p:cNvSpPr>
              <p:nvPr/>
            </p:nvSpPr>
            <p:spPr bwMode="auto">
              <a:xfrm>
                <a:off x="1186" y="2381"/>
                <a:ext cx="32" cy="32"/>
              </a:xfrm>
              <a:custGeom>
                <a:avLst/>
                <a:gdLst>
                  <a:gd name="T0" fmla="*/ 0 w 191"/>
                  <a:gd name="T1" fmla="*/ 0 h 224"/>
                  <a:gd name="T2" fmla="*/ 0 w 191"/>
                  <a:gd name="T3" fmla="*/ 0 h 224"/>
                  <a:gd name="T4" fmla="*/ 0 w 191"/>
                  <a:gd name="T5" fmla="*/ 0 h 224"/>
                  <a:gd name="T6" fmla="*/ 0 w 191"/>
                  <a:gd name="T7" fmla="*/ 0 h 224"/>
                  <a:gd name="T8" fmla="*/ 0 w 191"/>
                  <a:gd name="T9" fmla="*/ 0 h 224"/>
                  <a:gd name="T10" fmla="*/ 0 w 191"/>
                  <a:gd name="T11" fmla="*/ 0 h 224"/>
                  <a:gd name="T12" fmla="*/ 0 w 191"/>
                  <a:gd name="T13" fmla="*/ 0 h 224"/>
                  <a:gd name="T14" fmla="*/ 0 w 191"/>
                  <a:gd name="T15" fmla="*/ 0 h 224"/>
                  <a:gd name="T16" fmla="*/ 0 w 191"/>
                  <a:gd name="T17" fmla="*/ 0 h 224"/>
                  <a:gd name="T18" fmla="*/ 0 w 191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4">
                    <a:moveTo>
                      <a:pt x="45" y="224"/>
                    </a:moveTo>
                    <a:lnTo>
                      <a:pt x="91" y="214"/>
                    </a:lnTo>
                    <a:lnTo>
                      <a:pt x="191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8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1" y="214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8" name="Freeform 180"/>
              <p:cNvSpPr>
                <a:spLocks/>
              </p:cNvSpPr>
              <p:nvPr/>
            </p:nvSpPr>
            <p:spPr bwMode="auto">
              <a:xfrm>
                <a:off x="1185" y="2386"/>
                <a:ext cx="8" cy="27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186">
                    <a:moveTo>
                      <a:pt x="0" y="93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9" name="Freeform 181"/>
              <p:cNvSpPr>
                <a:spLocks/>
              </p:cNvSpPr>
              <p:nvPr/>
            </p:nvSpPr>
            <p:spPr bwMode="auto">
              <a:xfrm>
                <a:off x="1156" y="2390"/>
                <a:ext cx="41" cy="35"/>
              </a:xfrm>
              <a:custGeom>
                <a:avLst/>
                <a:gdLst>
                  <a:gd name="T0" fmla="*/ 0 w 245"/>
                  <a:gd name="T1" fmla="*/ 0 h 242"/>
                  <a:gd name="T2" fmla="*/ 0 w 245"/>
                  <a:gd name="T3" fmla="*/ 0 h 242"/>
                  <a:gd name="T4" fmla="*/ 0 w 245"/>
                  <a:gd name="T5" fmla="*/ 0 h 242"/>
                  <a:gd name="T6" fmla="*/ 0 w 245"/>
                  <a:gd name="T7" fmla="*/ 0 h 242"/>
                  <a:gd name="T8" fmla="*/ 0 w 245"/>
                  <a:gd name="T9" fmla="*/ 0 h 242"/>
                  <a:gd name="T10" fmla="*/ 0 w 245"/>
                  <a:gd name="T11" fmla="*/ 0 h 242"/>
                  <a:gd name="T12" fmla="*/ 0 w 245"/>
                  <a:gd name="T13" fmla="*/ 0 h 242"/>
                  <a:gd name="T14" fmla="*/ 0 w 245"/>
                  <a:gd name="T15" fmla="*/ 0 h 242"/>
                  <a:gd name="T16" fmla="*/ 0 w 245"/>
                  <a:gd name="T17" fmla="*/ 0 h 242"/>
                  <a:gd name="T18" fmla="*/ 0 w 245"/>
                  <a:gd name="T19" fmla="*/ 0 h 2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5" h="242">
                    <a:moveTo>
                      <a:pt x="116" y="242"/>
                    </a:moveTo>
                    <a:lnTo>
                      <a:pt x="144" y="224"/>
                    </a:lnTo>
                    <a:lnTo>
                      <a:pt x="245" y="132"/>
                    </a:lnTo>
                    <a:lnTo>
                      <a:pt x="102" y="0"/>
                    </a:lnTo>
                    <a:lnTo>
                      <a:pt x="0" y="93"/>
                    </a:lnTo>
                    <a:lnTo>
                      <a:pt x="27" y="75"/>
                    </a:lnTo>
                    <a:lnTo>
                      <a:pt x="116" y="242"/>
                    </a:lnTo>
                    <a:lnTo>
                      <a:pt x="131" y="236"/>
                    </a:lnTo>
                    <a:lnTo>
                      <a:pt x="144" y="224"/>
                    </a:lnTo>
                    <a:lnTo>
                      <a:pt x="116" y="24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0" name="Freeform 182"/>
              <p:cNvSpPr>
                <a:spLocks/>
              </p:cNvSpPr>
              <p:nvPr/>
            </p:nvSpPr>
            <p:spPr bwMode="auto">
              <a:xfrm>
                <a:off x="1143" y="2401"/>
                <a:ext cx="32" cy="30"/>
              </a:xfrm>
              <a:custGeom>
                <a:avLst/>
                <a:gdLst>
                  <a:gd name="T0" fmla="*/ 0 w 191"/>
                  <a:gd name="T1" fmla="*/ 0 h 214"/>
                  <a:gd name="T2" fmla="*/ 0 w 191"/>
                  <a:gd name="T3" fmla="*/ 0 h 214"/>
                  <a:gd name="T4" fmla="*/ 0 w 191"/>
                  <a:gd name="T5" fmla="*/ 0 h 214"/>
                  <a:gd name="T6" fmla="*/ 0 w 191"/>
                  <a:gd name="T7" fmla="*/ 0 h 214"/>
                  <a:gd name="T8" fmla="*/ 0 w 191"/>
                  <a:gd name="T9" fmla="*/ 0 h 214"/>
                  <a:gd name="T10" fmla="*/ 0 w 191"/>
                  <a:gd name="T11" fmla="*/ 0 h 214"/>
                  <a:gd name="T12" fmla="*/ 0 w 191"/>
                  <a:gd name="T13" fmla="*/ 0 h 214"/>
                  <a:gd name="T14" fmla="*/ 0 w 191"/>
                  <a:gd name="T15" fmla="*/ 0 h 214"/>
                  <a:gd name="T16" fmla="*/ 0 w 191"/>
                  <a:gd name="T17" fmla="*/ 0 h 2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" h="214">
                    <a:moveTo>
                      <a:pt x="90" y="214"/>
                    </a:moveTo>
                    <a:lnTo>
                      <a:pt x="90" y="214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90" y="21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1" name="Freeform 183"/>
              <p:cNvSpPr>
                <a:spLocks/>
              </p:cNvSpPr>
              <p:nvPr/>
            </p:nvSpPr>
            <p:spPr bwMode="auto">
              <a:xfrm>
                <a:off x="1122" y="2408"/>
                <a:ext cx="37" cy="30"/>
              </a:xfrm>
              <a:custGeom>
                <a:avLst/>
                <a:gdLst>
                  <a:gd name="T0" fmla="*/ 0 w 217"/>
                  <a:gd name="T1" fmla="*/ 0 h 213"/>
                  <a:gd name="T2" fmla="*/ 0 w 217"/>
                  <a:gd name="T3" fmla="*/ 0 h 213"/>
                  <a:gd name="T4" fmla="*/ 0 w 217"/>
                  <a:gd name="T5" fmla="*/ 0 h 213"/>
                  <a:gd name="T6" fmla="*/ 0 w 217"/>
                  <a:gd name="T7" fmla="*/ 0 h 213"/>
                  <a:gd name="T8" fmla="*/ 0 w 217"/>
                  <a:gd name="T9" fmla="*/ 0 h 213"/>
                  <a:gd name="T10" fmla="*/ 0 w 217"/>
                  <a:gd name="T11" fmla="*/ 0 h 213"/>
                  <a:gd name="T12" fmla="*/ 0 w 217"/>
                  <a:gd name="T13" fmla="*/ 0 h 213"/>
                  <a:gd name="T14" fmla="*/ 0 w 217"/>
                  <a:gd name="T15" fmla="*/ 0 h 213"/>
                  <a:gd name="T16" fmla="*/ 0 w 217"/>
                  <a:gd name="T17" fmla="*/ 0 h 213"/>
                  <a:gd name="T18" fmla="*/ 0 w 217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7" h="213">
                    <a:moveTo>
                      <a:pt x="143" y="196"/>
                    </a:moveTo>
                    <a:lnTo>
                      <a:pt x="117" y="213"/>
                    </a:lnTo>
                    <a:lnTo>
                      <a:pt x="217" y="167"/>
                    </a:lnTo>
                    <a:lnTo>
                      <a:pt x="127" y="0"/>
                    </a:lnTo>
                    <a:lnTo>
                      <a:pt x="26" y="47"/>
                    </a:lnTo>
                    <a:lnTo>
                      <a:pt x="0" y="64"/>
                    </a:lnTo>
                    <a:lnTo>
                      <a:pt x="26" y="47"/>
                    </a:lnTo>
                    <a:lnTo>
                      <a:pt x="11" y="53"/>
                    </a:lnTo>
                    <a:lnTo>
                      <a:pt x="0" y="64"/>
                    </a:lnTo>
                    <a:lnTo>
                      <a:pt x="143" y="19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2" name="Freeform 184"/>
              <p:cNvSpPr>
                <a:spLocks/>
              </p:cNvSpPr>
              <p:nvPr/>
            </p:nvSpPr>
            <p:spPr bwMode="auto">
              <a:xfrm>
                <a:off x="1105" y="2417"/>
                <a:ext cx="41" cy="34"/>
              </a:xfrm>
              <a:custGeom>
                <a:avLst/>
                <a:gdLst>
                  <a:gd name="T0" fmla="*/ 0 w 245"/>
                  <a:gd name="T1" fmla="*/ 0 h 243"/>
                  <a:gd name="T2" fmla="*/ 0 w 245"/>
                  <a:gd name="T3" fmla="*/ 0 h 243"/>
                  <a:gd name="T4" fmla="*/ 0 w 245"/>
                  <a:gd name="T5" fmla="*/ 0 h 243"/>
                  <a:gd name="T6" fmla="*/ 0 w 245"/>
                  <a:gd name="T7" fmla="*/ 0 h 243"/>
                  <a:gd name="T8" fmla="*/ 0 w 245"/>
                  <a:gd name="T9" fmla="*/ 0 h 243"/>
                  <a:gd name="T10" fmla="*/ 0 w 245"/>
                  <a:gd name="T11" fmla="*/ 0 h 243"/>
                  <a:gd name="T12" fmla="*/ 0 w 245"/>
                  <a:gd name="T13" fmla="*/ 0 h 243"/>
                  <a:gd name="T14" fmla="*/ 0 w 245"/>
                  <a:gd name="T15" fmla="*/ 0 h 243"/>
                  <a:gd name="T16" fmla="*/ 0 w 245"/>
                  <a:gd name="T17" fmla="*/ 0 h 243"/>
                  <a:gd name="T18" fmla="*/ 0 w 245"/>
                  <a:gd name="T19" fmla="*/ 0 h 2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5" h="243">
                    <a:moveTo>
                      <a:pt x="117" y="243"/>
                    </a:moveTo>
                    <a:lnTo>
                      <a:pt x="144" y="225"/>
                    </a:lnTo>
                    <a:lnTo>
                      <a:pt x="245" y="132"/>
                    </a:lnTo>
                    <a:lnTo>
                      <a:pt x="102" y="0"/>
                    </a:lnTo>
                    <a:lnTo>
                      <a:pt x="0" y="94"/>
                    </a:lnTo>
                    <a:lnTo>
                      <a:pt x="27" y="76"/>
                    </a:lnTo>
                    <a:lnTo>
                      <a:pt x="117" y="243"/>
                    </a:lnTo>
                    <a:lnTo>
                      <a:pt x="131" y="236"/>
                    </a:lnTo>
                    <a:lnTo>
                      <a:pt x="144" y="225"/>
                    </a:lnTo>
                    <a:lnTo>
                      <a:pt x="117" y="24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3" name="Freeform 185"/>
              <p:cNvSpPr>
                <a:spLocks/>
              </p:cNvSpPr>
              <p:nvPr/>
            </p:nvSpPr>
            <p:spPr bwMode="auto">
              <a:xfrm>
                <a:off x="1093" y="2428"/>
                <a:ext cx="32" cy="30"/>
              </a:xfrm>
              <a:custGeom>
                <a:avLst/>
                <a:gdLst>
                  <a:gd name="T0" fmla="*/ 0 w 192"/>
                  <a:gd name="T1" fmla="*/ 0 h 214"/>
                  <a:gd name="T2" fmla="*/ 0 w 192"/>
                  <a:gd name="T3" fmla="*/ 0 h 214"/>
                  <a:gd name="T4" fmla="*/ 0 w 192"/>
                  <a:gd name="T5" fmla="*/ 0 h 214"/>
                  <a:gd name="T6" fmla="*/ 0 w 192"/>
                  <a:gd name="T7" fmla="*/ 0 h 214"/>
                  <a:gd name="T8" fmla="*/ 0 w 192"/>
                  <a:gd name="T9" fmla="*/ 0 h 214"/>
                  <a:gd name="T10" fmla="*/ 0 w 192"/>
                  <a:gd name="T11" fmla="*/ 0 h 214"/>
                  <a:gd name="T12" fmla="*/ 0 w 192"/>
                  <a:gd name="T13" fmla="*/ 0 h 214"/>
                  <a:gd name="T14" fmla="*/ 0 w 192"/>
                  <a:gd name="T15" fmla="*/ 0 h 214"/>
                  <a:gd name="T16" fmla="*/ 0 w 192"/>
                  <a:gd name="T17" fmla="*/ 0 h 214"/>
                  <a:gd name="T18" fmla="*/ 0 w 192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14">
                    <a:moveTo>
                      <a:pt x="91" y="214"/>
                    </a:moveTo>
                    <a:lnTo>
                      <a:pt x="91" y="213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91" y="213"/>
                    </a:lnTo>
                    <a:lnTo>
                      <a:pt x="91" y="21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4" name="Freeform 186"/>
              <p:cNvSpPr>
                <a:spLocks/>
              </p:cNvSpPr>
              <p:nvPr/>
            </p:nvSpPr>
            <p:spPr bwMode="auto">
              <a:xfrm>
                <a:off x="1072" y="2434"/>
                <a:ext cx="36" cy="31"/>
              </a:xfrm>
              <a:custGeom>
                <a:avLst/>
                <a:gdLst>
                  <a:gd name="T0" fmla="*/ 0 w 218"/>
                  <a:gd name="T1" fmla="*/ 0 h 213"/>
                  <a:gd name="T2" fmla="*/ 0 w 218"/>
                  <a:gd name="T3" fmla="*/ 0 h 213"/>
                  <a:gd name="T4" fmla="*/ 0 w 218"/>
                  <a:gd name="T5" fmla="*/ 0 h 213"/>
                  <a:gd name="T6" fmla="*/ 0 w 218"/>
                  <a:gd name="T7" fmla="*/ 0 h 213"/>
                  <a:gd name="T8" fmla="*/ 0 w 218"/>
                  <a:gd name="T9" fmla="*/ 0 h 213"/>
                  <a:gd name="T10" fmla="*/ 0 w 218"/>
                  <a:gd name="T11" fmla="*/ 0 h 213"/>
                  <a:gd name="T12" fmla="*/ 0 w 218"/>
                  <a:gd name="T13" fmla="*/ 0 h 213"/>
                  <a:gd name="T14" fmla="*/ 0 w 218"/>
                  <a:gd name="T15" fmla="*/ 0 h 213"/>
                  <a:gd name="T16" fmla="*/ 0 w 218"/>
                  <a:gd name="T17" fmla="*/ 0 h 213"/>
                  <a:gd name="T18" fmla="*/ 0 w 218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3">
                    <a:moveTo>
                      <a:pt x="143" y="196"/>
                    </a:moveTo>
                    <a:lnTo>
                      <a:pt x="117" y="213"/>
                    </a:lnTo>
                    <a:lnTo>
                      <a:pt x="218" y="167"/>
                    </a:lnTo>
                    <a:lnTo>
                      <a:pt x="127" y="0"/>
                    </a:lnTo>
                    <a:lnTo>
                      <a:pt x="26" y="46"/>
                    </a:lnTo>
                    <a:lnTo>
                      <a:pt x="0" y="64"/>
                    </a:lnTo>
                    <a:lnTo>
                      <a:pt x="26" y="47"/>
                    </a:lnTo>
                    <a:lnTo>
                      <a:pt x="11" y="53"/>
                    </a:lnTo>
                    <a:lnTo>
                      <a:pt x="0" y="64"/>
                    </a:lnTo>
                    <a:lnTo>
                      <a:pt x="143" y="19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5" name="Freeform 187"/>
              <p:cNvSpPr>
                <a:spLocks/>
              </p:cNvSpPr>
              <p:nvPr/>
            </p:nvSpPr>
            <p:spPr bwMode="auto">
              <a:xfrm>
                <a:off x="1055" y="2443"/>
                <a:ext cx="40" cy="33"/>
              </a:xfrm>
              <a:custGeom>
                <a:avLst/>
                <a:gdLst>
                  <a:gd name="T0" fmla="*/ 0 w 245"/>
                  <a:gd name="T1" fmla="*/ 0 h 225"/>
                  <a:gd name="T2" fmla="*/ 0 w 245"/>
                  <a:gd name="T3" fmla="*/ 0 h 225"/>
                  <a:gd name="T4" fmla="*/ 0 w 245"/>
                  <a:gd name="T5" fmla="*/ 0 h 225"/>
                  <a:gd name="T6" fmla="*/ 0 w 245"/>
                  <a:gd name="T7" fmla="*/ 0 h 225"/>
                  <a:gd name="T8" fmla="*/ 0 w 245"/>
                  <a:gd name="T9" fmla="*/ 0 h 225"/>
                  <a:gd name="T10" fmla="*/ 0 w 245"/>
                  <a:gd name="T11" fmla="*/ 0 h 225"/>
                  <a:gd name="T12" fmla="*/ 0 w 245"/>
                  <a:gd name="T13" fmla="*/ 0 h 225"/>
                  <a:gd name="T14" fmla="*/ 0 w 245"/>
                  <a:gd name="T15" fmla="*/ 0 h 225"/>
                  <a:gd name="T16" fmla="*/ 0 w 245"/>
                  <a:gd name="T17" fmla="*/ 0 h 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5" h="225">
                    <a:moveTo>
                      <a:pt x="144" y="225"/>
                    </a:moveTo>
                    <a:lnTo>
                      <a:pt x="144" y="225"/>
                    </a:lnTo>
                    <a:lnTo>
                      <a:pt x="245" y="132"/>
                    </a:lnTo>
                    <a:lnTo>
                      <a:pt x="102" y="0"/>
                    </a:lnTo>
                    <a:lnTo>
                      <a:pt x="0" y="94"/>
                    </a:lnTo>
                    <a:lnTo>
                      <a:pt x="144" y="22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6" name="Freeform 188"/>
              <p:cNvSpPr>
                <a:spLocks/>
              </p:cNvSpPr>
              <p:nvPr/>
            </p:nvSpPr>
            <p:spPr bwMode="auto">
              <a:xfrm>
                <a:off x="1046" y="2457"/>
                <a:ext cx="33" cy="28"/>
              </a:xfrm>
              <a:custGeom>
                <a:avLst/>
                <a:gdLst>
                  <a:gd name="T0" fmla="*/ 0 w 195"/>
                  <a:gd name="T1" fmla="*/ 0 h 195"/>
                  <a:gd name="T2" fmla="*/ 0 w 195"/>
                  <a:gd name="T3" fmla="*/ 0 h 195"/>
                  <a:gd name="T4" fmla="*/ 0 w 195"/>
                  <a:gd name="T5" fmla="*/ 0 h 195"/>
                  <a:gd name="T6" fmla="*/ 0 w 195"/>
                  <a:gd name="T7" fmla="*/ 0 h 195"/>
                  <a:gd name="T8" fmla="*/ 0 w 195"/>
                  <a:gd name="T9" fmla="*/ 0 h 195"/>
                  <a:gd name="T10" fmla="*/ 0 w 195"/>
                  <a:gd name="T11" fmla="*/ 0 h 195"/>
                  <a:gd name="T12" fmla="*/ 0 w 195"/>
                  <a:gd name="T13" fmla="*/ 0 h 195"/>
                  <a:gd name="T14" fmla="*/ 0 w 195"/>
                  <a:gd name="T15" fmla="*/ 0 h 195"/>
                  <a:gd name="T16" fmla="*/ 0 w 195"/>
                  <a:gd name="T17" fmla="*/ 0 h 195"/>
                  <a:gd name="T18" fmla="*/ 0 w 195"/>
                  <a:gd name="T19" fmla="*/ 0 h 1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117" y="195"/>
                    </a:moveTo>
                    <a:lnTo>
                      <a:pt x="144" y="178"/>
                    </a:lnTo>
                    <a:lnTo>
                      <a:pt x="195" y="131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27" y="29"/>
                    </a:lnTo>
                    <a:lnTo>
                      <a:pt x="117" y="195"/>
                    </a:lnTo>
                    <a:lnTo>
                      <a:pt x="131" y="189"/>
                    </a:lnTo>
                    <a:lnTo>
                      <a:pt x="144" y="178"/>
                    </a:lnTo>
                    <a:lnTo>
                      <a:pt x="117" y="19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7" name="Freeform 189"/>
              <p:cNvSpPr>
                <a:spLocks/>
              </p:cNvSpPr>
              <p:nvPr/>
            </p:nvSpPr>
            <p:spPr bwMode="auto">
              <a:xfrm>
                <a:off x="1029" y="2461"/>
                <a:ext cx="37" cy="30"/>
              </a:xfrm>
              <a:custGeom>
                <a:avLst/>
                <a:gdLst>
                  <a:gd name="T0" fmla="*/ 0 w 218"/>
                  <a:gd name="T1" fmla="*/ 0 h 213"/>
                  <a:gd name="T2" fmla="*/ 0 w 218"/>
                  <a:gd name="T3" fmla="*/ 0 h 213"/>
                  <a:gd name="T4" fmla="*/ 0 w 218"/>
                  <a:gd name="T5" fmla="*/ 0 h 213"/>
                  <a:gd name="T6" fmla="*/ 0 w 218"/>
                  <a:gd name="T7" fmla="*/ 0 h 213"/>
                  <a:gd name="T8" fmla="*/ 0 w 218"/>
                  <a:gd name="T9" fmla="*/ 0 h 213"/>
                  <a:gd name="T10" fmla="*/ 0 w 218"/>
                  <a:gd name="T11" fmla="*/ 0 h 213"/>
                  <a:gd name="T12" fmla="*/ 0 w 218"/>
                  <a:gd name="T13" fmla="*/ 0 h 213"/>
                  <a:gd name="T14" fmla="*/ 0 w 218"/>
                  <a:gd name="T15" fmla="*/ 0 h 213"/>
                  <a:gd name="T16" fmla="*/ 0 w 218"/>
                  <a:gd name="T17" fmla="*/ 0 h 213"/>
                  <a:gd name="T18" fmla="*/ 0 w 218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3">
                    <a:moveTo>
                      <a:pt x="143" y="195"/>
                    </a:moveTo>
                    <a:lnTo>
                      <a:pt x="117" y="213"/>
                    </a:lnTo>
                    <a:lnTo>
                      <a:pt x="218" y="166"/>
                    </a:lnTo>
                    <a:lnTo>
                      <a:pt x="128" y="0"/>
                    </a:lnTo>
                    <a:lnTo>
                      <a:pt x="26" y="46"/>
                    </a:lnTo>
                    <a:lnTo>
                      <a:pt x="0" y="64"/>
                    </a:lnTo>
                    <a:lnTo>
                      <a:pt x="26" y="47"/>
                    </a:lnTo>
                    <a:lnTo>
                      <a:pt x="12" y="53"/>
                    </a:lnTo>
                    <a:lnTo>
                      <a:pt x="0" y="64"/>
                    </a:lnTo>
                    <a:lnTo>
                      <a:pt x="143" y="19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8" name="Freeform 190"/>
              <p:cNvSpPr>
                <a:spLocks/>
              </p:cNvSpPr>
              <p:nvPr/>
            </p:nvSpPr>
            <p:spPr bwMode="auto">
              <a:xfrm>
                <a:off x="1012" y="2470"/>
                <a:ext cx="41" cy="32"/>
              </a:xfrm>
              <a:custGeom>
                <a:avLst/>
                <a:gdLst>
                  <a:gd name="T0" fmla="*/ 0 w 244"/>
                  <a:gd name="T1" fmla="*/ 0 h 225"/>
                  <a:gd name="T2" fmla="*/ 0 w 244"/>
                  <a:gd name="T3" fmla="*/ 0 h 225"/>
                  <a:gd name="T4" fmla="*/ 0 w 244"/>
                  <a:gd name="T5" fmla="*/ 0 h 225"/>
                  <a:gd name="T6" fmla="*/ 0 w 244"/>
                  <a:gd name="T7" fmla="*/ 0 h 225"/>
                  <a:gd name="T8" fmla="*/ 0 w 244"/>
                  <a:gd name="T9" fmla="*/ 0 h 225"/>
                  <a:gd name="T10" fmla="*/ 0 w 244"/>
                  <a:gd name="T11" fmla="*/ 0 h 225"/>
                  <a:gd name="T12" fmla="*/ 0 w 244"/>
                  <a:gd name="T13" fmla="*/ 0 h 225"/>
                  <a:gd name="T14" fmla="*/ 0 w 244"/>
                  <a:gd name="T15" fmla="*/ 0 h 225"/>
                  <a:gd name="T16" fmla="*/ 0 w 244"/>
                  <a:gd name="T17" fmla="*/ 0 h 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4" h="225">
                    <a:moveTo>
                      <a:pt x="143" y="225"/>
                    </a:moveTo>
                    <a:lnTo>
                      <a:pt x="143" y="225"/>
                    </a:lnTo>
                    <a:lnTo>
                      <a:pt x="244" y="131"/>
                    </a:lnTo>
                    <a:lnTo>
                      <a:pt x="101" y="0"/>
                    </a:lnTo>
                    <a:lnTo>
                      <a:pt x="0" y="92"/>
                    </a:lnTo>
                    <a:lnTo>
                      <a:pt x="143" y="22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9" name="Freeform 191"/>
              <p:cNvSpPr>
                <a:spLocks/>
              </p:cNvSpPr>
              <p:nvPr/>
            </p:nvSpPr>
            <p:spPr bwMode="auto">
              <a:xfrm>
                <a:off x="1004" y="2483"/>
                <a:ext cx="32" cy="26"/>
              </a:xfrm>
              <a:custGeom>
                <a:avLst/>
                <a:gdLst>
                  <a:gd name="T0" fmla="*/ 0 w 194"/>
                  <a:gd name="T1" fmla="*/ 0 h 179"/>
                  <a:gd name="T2" fmla="*/ 0 w 194"/>
                  <a:gd name="T3" fmla="*/ 0 h 179"/>
                  <a:gd name="T4" fmla="*/ 0 w 194"/>
                  <a:gd name="T5" fmla="*/ 0 h 179"/>
                  <a:gd name="T6" fmla="*/ 0 w 194"/>
                  <a:gd name="T7" fmla="*/ 0 h 179"/>
                  <a:gd name="T8" fmla="*/ 0 w 194"/>
                  <a:gd name="T9" fmla="*/ 0 h 179"/>
                  <a:gd name="T10" fmla="*/ 0 w 194"/>
                  <a:gd name="T11" fmla="*/ 0 h 179"/>
                  <a:gd name="T12" fmla="*/ 0 w 194"/>
                  <a:gd name="T13" fmla="*/ 0 h 179"/>
                  <a:gd name="T14" fmla="*/ 0 w 194"/>
                  <a:gd name="T15" fmla="*/ 0 h 179"/>
                  <a:gd name="T16" fmla="*/ 0 w 194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9">
                    <a:moveTo>
                      <a:pt x="143" y="179"/>
                    </a:moveTo>
                    <a:lnTo>
                      <a:pt x="143" y="179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3" y="17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0" name="Freeform 192"/>
              <p:cNvSpPr>
                <a:spLocks/>
              </p:cNvSpPr>
              <p:nvPr/>
            </p:nvSpPr>
            <p:spPr bwMode="auto">
              <a:xfrm>
                <a:off x="987" y="2490"/>
                <a:ext cx="41" cy="32"/>
              </a:xfrm>
              <a:custGeom>
                <a:avLst/>
                <a:gdLst>
                  <a:gd name="T0" fmla="*/ 0 w 244"/>
                  <a:gd name="T1" fmla="*/ 0 h 226"/>
                  <a:gd name="T2" fmla="*/ 0 w 244"/>
                  <a:gd name="T3" fmla="*/ 0 h 226"/>
                  <a:gd name="T4" fmla="*/ 0 w 244"/>
                  <a:gd name="T5" fmla="*/ 0 h 226"/>
                  <a:gd name="T6" fmla="*/ 0 w 244"/>
                  <a:gd name="T7" fmla="*/ 0 h 226"/>
                  <a:gd name="T8" fmla="*/ 0 w 244"/>
                  <a:gd name="T9" fmla="*/ 0 h 226"/>
                  <a:gd name="T10" fmla="*/ 0 w 244"/>
                  <a:gd name="T11" fmla="*/ 0 h 226"/>
                  <a:gd name="T12" fmla="*/ 0 w 244"/>
                  <a:gd name="T13" fmla="*/ 0 h 226"/>
                  <a:gd name="T14" fmla="*/ 0 w 244"/>
                  <a:gd name="T15" fmla="*/ 0 h 226"/>
                  <a:gd name="T16" fmla="*/ 0 w 244"/>
                  <a:gd name="T17" fmla="*/ 0 h 2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4" h="226">
                    <a:moveTo>
                      <a:pt x="143" y="226"/>
                    </a:moveTo>
                    <a:lnTo>
                      <a:pt x="143" y="226"/>
                    </a:lnTo>
                    <a:lnTo>
                      <a:pt x="244" y="132"/>
                    </a:lnTo>
                    <a:lnTo>
                      <a:pt x="101" y="0"/>
                    </a:lnTo>
                    <a:lnTo>
                      <a:pt x="0" y="93"/>
                    </a:lnTo>
                    <a:lnTo>
                      <a:pt x="143" y="22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1" name="Freeform 193"/>
              <p:cNvSpPr>
                <a:spLocks/>
              </p:cNvSpPr>
              <p:nvPr/>
            </p:nvSpPr>
            <p:spPr bwMode="auto">
              <a:xfrm>
                <a:off x="979" y="2503"/>
                <a:ext cx="32" cy="28"/>
              </a:xfrm>
              <a:custGeom>
                <a:avLst/>
                <a:gdLst>
                  <a:gd name="T0" fmla="*/ 0 w 194"/>
                  <a:gd name="T1" fmla="*/ 0 h 197"/>
                  <a:gd name="T2" fmla="*/ 0 w 194"/>
                  <a:gd name="T3" fmla="*/ 0 h 197"/>
                  <a:gd name="T4" fmla="*/ 0 w 194"/>
                  <a:gd name="T5" fmla="*/ 0 h 197"/>
                  <a:gd name="T6" fmla="*/ 0 w 194"/>
                  <a:gd name="T7" fmla="*/ 0 h 197"/>
                  <a:gd name="T8" fmla="*/ 0 w 194"/>
                  <a:gd name="T9" fmla="*/ 0 h 197"/>
                  <a:gd name="T10" fmla="*/ 0 w 194"/>
                  <a:gd name="T11" fmla="*/ 0 h 197"/>
                  <a:gd name="T12" fmla="*/ 0 w 194"/>
                  <a:gd name="T13" fmla="*/ 0 h 197"/>
                  <a:gd name="T14" fmla="*/ 0 w 194"/>
                  <a:gd name="T15" fmla="*/ 0 h 197"/>
                  <a:gd name="T16" fmla="*/ 0 w 194"/>
                  <a:gd name="T17" fmla="*/ 0 h 197"/>
                  <a:gd name="T18" fmla="*/ 0 w 194"/>
                  <a:gd name="T19" fmla="*/ 0 h 1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7">
                    <a:moveTo>
                      <a:pt x="117" y="197"/>
                    </a:moveTo>
                    <a:lnTo>
                      <a:pt x="143" y="180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6" y="30"/>
                    </a:lnTo>
                    <a:lnTo>
                      <a:pt x="117" y="197"/>
                    </a:lnTo>
                    <a:lnTo>
                      <a:pt x="131" y="190"/>
                    </a:lnTo>
                    <a:lnTo>
                      <a:pt x="143" y="180"/>
                    </a:lnTo>
                    <a:lnTo>
                      <a:pt x="117" y="19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2" name="Freeform 194"/>
              <p:cNvSpPr>
                <a:spLocks/>
              </p:cNvSpPr>
              <p:nvPr/>
            </p:nvSpPr>
            <p:spPr bwMode="auto">
              <a:xfrm>
                <a:off x="959" y="2508"/>
                <a:ext cx="39" cy="30"/>
              </a:xfrm>
              <a:custGeom>
                <a:avLst/>
                <a:gdLst>
                  <a:gd name="T0" fmla="*/ 0 w 237"/>
                  <a:gd name="T1" fmla="*/ 0 h 214"/>
                  <a:gd name="T2" fmla="*/ 0 w 237"/>
                  <a:gd name="T3" fmla="*/ 0 h 214"/>
                  <a:gd name="T4" fmla="*/ 0 w 237"/>
                  <a:gd name="T5" fmla="*/ 0 h 214"/>
                  <a:gd name="T6" fmla="*/ 0 w 237"/>
                  <a:gd name="T7" fmla="*/ 0 h 214"/>
                  <a:gd name="T8" fmla="*/ 0 w 237"/>
                  <a:gd name="T9" fmla="*/ 0 h 214"/>
                  <a:gd name="T10" fmla="*/ 0 w 237"/>
                  <a:gd name="T11" fmla="*/ 0 h 214"/>
                  <a:gd name="T12" fmla="*/ 0 w 237"/>
                  <a:gd name="T13" fmla="*/ 0 h 214"/>
                  <a:gd name="T14" fmla="*/ 0 w 237"/>
                  <a:gd name="T15" fmla="*/ 0 h 214"/>
                  <a:gd name="T16" fmla="*/ 0 w 237"/>
                  <a:gd name="T17" fmla="*/ 0 h 214"/>
                  <a:gd name="T18" fmla="*/ 0 w 237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7" h="214">
                    <a:moveTo>
                      <a:pt x="181" y="172"/>
                    </a:moveTo>
                    <a:lnTo>
                      <a:pt x="136" y="214"/>
                    </a:lnTo>
                    <a:lnTo>
                      <a:pt x="237" y="167"/>
                    </a:lnTo>
                    <a:lnTo>
                      <a:pt x="146" y="0"/>
                    </a:lnTo>
                    <a:lnTo>
                      <a:pt x="45" y="47"/>
                    </a:lnTo>
                    <a:lnTo>
                      <a:pt x="0" y="88"/>
                    </a:lnTo>
                    <a:lnTo>
                      <a:pt x="45" y="47"/>
                    </a:lnTo>
                    <a:lnTo>
                      <a:pt x="14" y="61"/>
                    </a:lnTo>
                    <a:lnTo>
                      <a:pt x="0" y="88"/>
                    </a:lnTo>
                    <a:lnTo>
                      <a:pt x="181" y="17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3" name="Freeform 195"/>
              <p:cNvSpPr>
                <a:spLocks/>
              </p:cNvSpPr>
              <p:nvPr/>
            </p:nvSpPr>
            <p:spPr bwMode="auto">
              <a:xfrm>
                <a:off x="950" y="2520"/>
                <a:ext cx="39" cy="31"/>
              </a:xfrm>
              <a:custGeom>
                <a:avLst/>
                <a:gdLst>
                  <a:gd name="T0" fmla="*/ 0 w 232"/>
                  <a:gd name="T1" fmla="*/ 0 h 219"/>
                  <a:gd name="T2" fmla="*/ 0 w 232"/>
                  <a:gd name="T3" fmla="*/ 0 h 219"/>
                  <a:gd name="T4" fmla="*/ 0 w 232"/>
                  <a:gd name="T5" fmla="*/ 0 h 219"/>
                  <a:gd name="T6" fmla="*/ 0 w 232"/>
                  <a:gd name="T7" fmla="*/ 0 h 219"/>
                  <a:gd name="T8" fmla="*/ 0 w 232"/>
                  <a:gd name="T9" fmla="*/ 0 h 219"/>
                  <a:gd name="T10" fmla="*/ 0 w 232"/>
                  <a:gd name="T11" fmla="*/ 0 h 219"/>
                  <a:gd name="T12" fmla="*/ 0 w 232"/>
                  <a:gd name="T13" fmla="*/ 0 h 219"/>
                  <a:gd name="T14" fmla="*/ 0 w 232"/>
                  <a:gd name="T15" fmla="*/ 0 h 219"/>
                  <a:gd name="T16" fmla="*/ 0 w 232"/>
                  <a:gd name="T17" fmla="*/ 0 h 219"/>
                  <a:gd name="T18" fmla="*/ 0 w 232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19">
                    <a:moveTo>
                      <a:pt x="136" y="219"/>
                    </a:moveTo>
                    <a:lnTo>
                      <a:pt x="181" y="177"/>
                    </a:lnTo>
                    <a:lnTo>
                      <a:pt x="232" y="84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45" y="53"/>
                    </a:lnTo>
                    <a:lnTo>
                      <a:pt x="136" y="219"/>
                    </a:lnTo>
                    <a:lnTo>
                      <a:pt x="165" y="205"/>
                    </a:lnTo>
                    <a:lnTo>
                      <a:pt x="181" y="177"/>
                    </a:lnTo>
                    <a:lnTo>
                      <a:pt x="136" y="21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4" name="Freeform 196"/>
              <p:cNvSpPr>
                <a:spLocks/>
              </p:cNvSpPr>
              <p:nvPr/>
            </p:nvSpPr>
            <p:spPr bwMode="auto">
              <a:xfrm>
                <a:off x="933" y="2528"/>
                <a:ext cx="40" cy="30"/>
              </a:xfrm>
              <a:custGeom>
                <a:avLst/>
                <a:gdLst>
                  <a:gd name="T0" fmla="*/ 0 w 237"/>
                  <a:gd name="T1" fmla="*/ 0 h 213"/>
                  <a:gd name="T2" fmla="*/ 0 w 237"/>
                  <a:gd name="T3" fmla="*/ 0 h 213"/>
                  <a:gd name="T4" fmla="*/ 0 w 237"/>
                  <a:gd name="T5" fmla="*/ 0 h 213"/>
                  <a:gd name="T6" fmla="*/ 0 w 237"/>
                  <a:gd name="T7" fmla="*/ 0 h 213"/>
                  <a:gd name="T8" fmla="*/ 0 w 237"/>
                  <a:gd name="T9" fmla="*/ 0 h 213"/>
                  <a:gd name="T10" fmla="*/ 0 w 237"/>
                  <a:gd name="T11" fmla="*/ 0 h 213"/>
                  <a:gd name="T12" fmla="*/ 0 w 237"/>
                  <a:gd name="T13" fmla="*/ 0 h 213"/>
                  <a:gd name="T14" fmla="*/ 0 w 237"/>
                  <a:gd name="T15" fmla="*/ 0 h 213"/>
                  <a:gd name="T16" fmla="*/ 0 w 237"/>
                  <a:gd name="T17" fmla="*/ 0 h 213"/>
                  <a:gd name="T18" fmla="*/ 0 w 237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7" h="213">
                    <a:moveTo>
                      <a:pt x="181" y="171"/>
                    </a:moveTo>
                    <a:lnTo>
                      <a:pt x="135" y="213"/>
                    </a:lnTo>
                    <a:lnTo>
                      <a:pt x="237" y="166"/>
                    </a:lnTo>
                    <a:lnTo>
                      <a:pt x="146" y="0"/>
                    </a:lnTo>
                    <a:lnTo>
                      <a:pt x="45" y="45"/>
                    </a:lnTo>
                    <a:lnTo>
                      <a:pt x="0" y="87"/>
                    </a:lnTo>
                    <a:lnTo>
                      <a:pt x="45" y="47"/>
                    </a:lnTo>
                    <a:lnTo>
                      <a:pt x="15" y="60"/>
                    </a:lnTo>
                    <a:lnTo>
                      <a:pt x="0" y="87"/>
                    </a:lnTo>
                    <a:lnTo>
                      <a:pt x="181" y="17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5" name="Freeform 197"/>
              <p:cNvSpPr>
                <a:spLocks/>
              </p:cNvSpPr>
              <p:nvPr/>
            </p:nvSpPr>
            <p:spPr bwMode="auto">
              <a:xfrm>
                <a:off x="925" y="2540"/>
                <a:ext cx="39" cy="29"/>
              </a:xfrm>
              <a:custGeom>
                <a:avLst/>
                <a:gdLst>
                  <a:gd name="T0" fmla="*/ 0 w 232"/>
                  <a:gd name="T1" fmla="*/ 0 h 202"/>
                  <a:gd name="T2" fmla="*/ 0 w 232"/>
                  <a:gd name="T3" fmla="*/ 0 h 202"/>
                  <a:gd name="T4" fmla="*/ 0 w 232"/>
                  <a:gd name="T5" fmla="*/ 0 h 202"/>
                  <a:gd name="T6" fmla="*/ 0 w 232"/>
                  <a:gd name="T7" fmla="*/ 0 h 202"/>
                  <a:gd name="T8" fmla="*/ 0 w 232"/>
                  <a:gd name="T9" fmla="*/ 0 h 202"/>
                  <a:gd name="T10" fmla="*/ 0 w 232"/>
                  <a:gd name="T11" fmla="*/ 0 h 202"/>
                  <a:gd name="T12" fmla="*/ 0 w 232"/>
                  <a:gd name="T13" fmla="*/ 0 h 202"/>
                  <a:gd name="T14" fmla="*/ 0 w 232"/>
                  <a:gd name="T15" fmla="*/ 0 h 202"/>
                  <a:gd name="T16" fmla="*/ 0 w 232"/>
                  <a:gd name="T17" fmla="*/ 0 h 202"/>
                  <a:gd name="T18" fmla="*/ 0 w 232"/>
                  <a:gd name="T19" fmla="*/ 0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02">
                    <a:moveTo>
                      <a:pt x="162" y="202"/>
                    </a:moveTo>
                    <a:lnTo>
                      <a:pt x="181" y="177"/>
                    </a:lnTo>
                    <a:lnTo>
                      <a:pt x="232" y="84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9" y="69"/>
                    </a:lnTo>
                    <a:lnTo>
                      <a:pt x="162" y="202"/>
                    </a:lnTo>
                    <a:lnTo>
                      <a:pt x="173" y="190"/>
                    </a:lnTo>
                    <a:lnTo>
                      <a:pt x="181" y="177"/>
                    </a:lnTo>
                    <a:lnTo>
                      <a:pt x="162" y="20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6" name="Freeform 198"/>
              <p:cNvSpPr>
                <a:spLocks/>
              </p:cNvSpPr>
              <p:nvPr/>
            </p:nvSpPr>
            <p:spPr bwMode="auto">
              <a:xfrm>
                <a:off x="919" y="2550"/>
                <a:ext cx="33" cy="26"/>
              </a:xfrm>
              <a:custGeom>
                <a:avLst/>
                <a:gdLst>
                  <a:gd name="T0" fmla="*/ 0 w 194"/>
                  <a:gd name="T1" fmla="*/ 0 h 179"/>
                  <a:gd name="T2" fmla="*/ 0 w 194"/>
                  <a:gd name="T3" fmla="*/ 0 h 179"/>
                  <a:gd name="T4" fmla="*/ 0 w 194"/>
                  <a:gd name="T5" fmla="*/ 0 h 179"/>
                  <a:gd name="T6" fmla="*/ 0 w 194"/>
                  <a:gd name="T7" fmla="*/ 0 h 179"/>
                  <a:gd name="T8" fmla="*/ 0 w 194"/>
                  <a:gd name="T9" fmla="*/ 0 h 179"/>
                  <a:gd name="T10" fmla="*/ 0 w 194"/>
                  <a:gd name="T11" fmla="*/ 0 h 179"/>
                  <a:gd name="T12" fmla="*/ 0 w 194"/>
                  <a:gd name="T13" fmla="*/ 0 h 179"/>
                  <a:gd name="T14" fmla="*/ 0 w 194"/>
                  <a:gd name="T15" fmla="*/ 0 h 179"/>
                  <a:gd name="T16" fmla="*/ 0 w 194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9">
                    <a:moveTo>
                      <a:pt x="143" y="179"/>
                    </a:moveTo>
                    <a:lnTo>
                      <a:pt x="143" y="179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3" y="17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7" name="Freeform 199"/>
              <p:cNvSpPr>
                <a:spLocks/>
              </p:cNvSpPr>
              <p:nvPr/>
            </p:nvSpPr>
            <p:spPr bwMode="auto">
              <a:xfrm>
                <a:off x="903" y="2557"/>
                <a:ext cx="40" cy="32"/>
              </a:xfrm>
              <a:custGeom>
                <a:avLst/>
                <a:gdLst>
                  <a:gd name="T0" fmla="*/ 0 w 244"/>
                  <a:gd name="T1" fmla="*/ 0 h 226"/>
                  <a:gd name="T2" fmla="*/ 0 w 244"/>
                  <a:gd name="T3" fmla="*/ 0 h 226"/>
                  <a:gd name="T4" fmla="*/ 0 w 244"/>
                  <a:gd name="T5" fmla="*/ 0 h 226"/>
                  <a:gd name="T6" fmla="*/ 0 w 244"/>
                  <a:gd name="T7" fmla="*/ 0 h 226"/>
                  <a:gd name="T8" fmla="*/ 0 w 244"/>
                  <a:gd name="T9" fmla="*/ 0 h 226"/>
                  <a:gd name="T10" fmla="*/ 0 w 244"/>
                  <a:gd name="T11" fmla="*/ 0 h 226"/>
                  <a:gd name="T12" fmla="*/ 0 w 244"/>
                  <a:gd name="T13" fmla="*/ 0 h 226"/>
                  <a:gd name="T14" fmla="*/ 0 w 244"/>
                  <a:gd name="T15" fmla="*/ 0 h 226"/>
                  <a:gd name="T16" fmla="*/ 0 w 244"/>
                  <a:gd name="T17" fmla="*/ 0 h 2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4" h="226">
                    <a:moveTo>
                      <a:pt x="143" y="226"/>
                    </a:moveTo>
                    <a:lnTo>
                      <a:pt x="143" y="226"/>
                    </a:lnTo>
                    <a:lnTo>
                      <a:pt x="244" y="132"/>
                    </a:lnTo>
                    <a:lnTo>
                      <a:pt x="101" y="0"/>
                    </a:lnTo>
                    <a:lnTo>
                      <a:pt x="0" y="93"/>
                    </a:lnTo>
                    <a:lnTo>
                      <a:pt x="143" y="22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8" name="Freeform 200"/>
              <p:cNvSpPr>
                <a:spLocks/>
              </p:cNvSpPr>
              <p:nvPr/>
            </p:nvSpPr>
            <p:spPr bwMode="auto">
              <a:xfrm>
                <a:off x="891" y="2570"/>
                <a:ext cx="35" cy="26"/>
              </a:xfrm>
              <a:custGeom>
                <a:avLst/>
                <a:gdLst>
                  <a:gd name="T0" fmla="*/ 0 w 213"/>
                  <a:gd name="T1" fmla="*/ 0 h 180"/>
                  <a:gd name="T2" fmla="*/ 0 w 213"/>
                  <a:gd name="T3" fmla="*/ 0 h 180"/>
                  <a:gd name="T4" fmla="*/ 0 w 213"/>
                  <a:gd name="T5" fmla="*/ 0 h 180"/>
                  <a:gd name="T6" fmla="*/ 0 w 213"/>
                  <a:gd name="T7" fmla="*/ 0 h 180"/>
                  <a:gd name="T8" fmla="*/ 0 w 213"/>
                  <a:gd name="T9" fmla="*/ 0 h 180"/>
                  <a:gd name="T10" fmla="*/ 0 w 213"/>
                  <a:gd name="T11" fmla="*/ 0 h 180"/>
                  <a:gd name="T12" fmla="*/ 0 w 213"/>
                  <a:gd name="T13" fmla="*/ 0 h 180"/>
                  <a:gd name="T14" fmla="*/ 0 w 213"/>
                  <a:gd name="T15" fmla="*/ 0 h 180"/>
                  <a:gd name="T16" fmla="*/ 0 w 213"/>
                  <a:gd name="T17" fmla="*/ 0 h 180"/>
                  <a:gd name="T18" fmla="*/ 0 w 213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180">
                    <a:moveTo>
                      <a:pt x="181" y="155"/>
                    </a:moveTo>
                    <a:lnTo>
                      <a:pt x="162" y="180"/>
                    </a:lnTo>
                    <a:lnTo>
                      <a:pt x="213" y="133"/>
                    </a:lnTo>
                    <a:lnTo>
                      <a:pt x="70" y="0"/>
                    </a:lnTo>
                    <a:lnTo>
                      <a:pt x="19" y="47"/>
                    </a:lnTo>
                    <a:lnTo>
                      <a:pt x="0" y="72"/>
                    </a:lnTo>
                    <a:lnTo>
                      <a:pt x="19" y="47"/>
                    </a:lnTo>
                    <a:lnTo>
                      <a:pt x="8" y="59"/>
                    </a:lnTo>
                    <a:lnTo>
                      <a:pt x="1" y="72"/>
                    </a:lnTo>
                    <a:lnTo>
                      <a:pt x="181" y="15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9" name="Freeform 201"/>
              <p:cNvSpPr>
                <a:spLocks/>
              </p:cNvSpPr>
              <p:nvPr/>
            </p:nvSpPr>
            <p:spPr bwMode="auto">
              <a:xfrm>
                <a:off x="883" y="2580"/>
                <a:ext cx="38" cy="29"/>
              </a:xfrm>
              <a:custGeom>
                <a:avLst/>
                <a:gdLst>
                  <a:gd name="T0" fmla="*/ 0 w 231"/>
                  <a:gd name="T1" fmla="*/ 0 h 201"/>
                  <a:gd name="T2" fmla="*/ 0 w 231"/>
                  <a:gd name="T3" fmla="*/ 0 h 201"/>
                  <a:gd name="T4" fmla="*/ 0 w 231"/>
                  <a:gd name="T5" fmla="*/ 0 h 201"/>
                  <a:gd name="T6" fmla="*/ 0 w 231"/>
                  <a:gd name="T7" fmla="*/ 0 h 201"/>
                  <a:gd name="T8" fmla="*/ 0 w 231"/>
                  <a:gd name="T9" fmla="*/ 0 h 201"/>
                  <a:gd name="T10" fmla="*/ 0 w 231"/>
                  <a:gd name="T11" fmla="*/ 0 h 201"/>
                  <a:gd name="T12" fmla="*/ 0 w 231"/>
                  <a:gd name="T13" fmla="*/ 0 h 201"/>
                  <a:gd name="T14" fmla="*/ 0 w 231"/>
                  <a:gd name="T15" fmla="*/ 0 h 201"/>
                  <a:gd name="T16" fmla="*/ 0 w 231"/>
                  <a:gd name="T17" fmla="*/ 0 h 201"/>
                  <a:gd name="T18" fmla="*/ 0 w 231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1">
                    <a:moveTo>
                      <a:pt x="162" y="201"/>
                    </a:moveTo>
                    <a:lnTo>
                      <a:pt x="180" y="177"/>
                    </a:lnTo>
                    <a:lnTo>
                      <a:pt x="231" y="83"/>
                    </a:lnTo>
                    <a:lnTo>
                      <a:pt x="50" y="0"/>
                    </a:lnTo>
                    <a:lnTo>
                      <a:pt x="0" y="93"/>
                    </a:lnTo>
                    <a:lnTo>
                      <a:pt x="18" y="69"/>
                    </a:lnTo>
                    <a:lnTo>
                      <a:pt x="162" y="201"/>
                    </a:lnTo>
                    <a:lnTo>
                      <a:pt x="173" y="189"/>
                    </a:lnTo>
                    <a:lnTo>
                      <a:pt x="180" y="177"/>
                    </a:lnTo>
                    <a:lnTo>
                      <a:pt x="162" y="20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50" name="Freeform 202"/>
              <p:cNvSpPr>
                <a:spLocks/>
              </p:cNvSpPr>
              <p:nvPr/>
            </p:nvSpPr>
            <p:spPr bwMode="auto">
              <a:xfrm>
                <a:off x="877" y="2590"/>
                <a:ext cx="33" cy="26"/>
              </a:xfrm>
              <a:custGeom>
                <a:avLst/>
                <a:gdLst>
                  <a:gd name="T0" fmla="*/ 0 w 194"/>
                  <a:gd name="T1" fmla="*/ 0 h 179"/>
                  <a:gd name="T2" fmla="*/ 0 w 194"/>
                  <a:gd name="T3" fmla="*/ 0 h 179"/>
                  <a:gd name="T4" fmla="*/ 0 w 194"/>
                  <a:gd name="T5" fmla="*/ 0 h 179"/>
                  <a:gd name="T6" fmla="*/ 0 w 194"/>
                  <a:gd name="T7" fmla="*/ 0 h 179"/>
                  <a:gd name="T8" fmla="*/ 0 w 194"/>
                  <a:gd name="T9" fmla="*/ 0 h 179"/>
                  <a:gd name="T10" fmla="*/ 0 w 194"/>
                  <a:gd name="T11" fmla="*/ 0 h 179"/>
                  <a:gd name="T12" fmla="*/ 0 w 194"/>
                  <a:gd name="T13" fmla="*/ 0 h 179"/>
                  <a:gd name="T14" fmla="*/ 0 w 194"/>
                  <a:gd name="T15" fmla="*/ 0 h 179"/>
                  <a:gd name="T16" fmla="*/ 0 w 194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9">
                    <a:moveTo>
                      <a:pt x="143" y="179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0" y="0"/>
                    </a:lnTo>
                    <a:lnTo>
                      <a:pt x="0" y="46"/>
                    </a:lnTo>
                    <a:lnTo>
                      <a:pt x="143" y="17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51" name="Freeform 203"/>
              <p:cNvSpPr>
                <a:spLocks/>
              </p:cNvSpPr>
              <p:nvPr/>
            </p:nvSpPr>
            <p:spPr bwMode="auto">
              <a:xfrm>
                <a:off x="860" y="2597"/>
                <a:ext cx="41" cy="32"/>
              </a:xfrm>
              <a:custGeom>
                <a:avLst/>
                <a:gdLst>
                  <a:gd name="T0" fmla="*/ 0 w 245"/>
                  <a:gd name="T1" fmla="*/ 0 h 225"/>
                  <a:gd name="T2" fmla="*/ 0 w 245"/>
                  <a:gd name="T3" fmla="*/ 0 h 225"/>
                  <a:gd name="T4" fmla="*/ 0 w 245"/>
                  <a:gd name="T5" fmla="*/ 0 h 225"/>
                  <a:gd name="T6" fmla="*/ 0 w 245"/>
                  <a:gd name="T7" fmla="*/ 0 h 225"/>
                  <a:gd name="T8" fmla="*/ 0 w 245"/>
                  <a:gd name="T9" fmla="*/ 0 h 225"/>
                  <a:gd name="T10" fmla="*/ 0 w 245"/>
                  <a:gd name="T11" fmla="*/ 0 h 225"/>
                  <a:gd name="T12" fmla="*/ 0 w 245"/>
                  <a:gd name="T13" fmla="*/ 0 h 225"/>
                  <a:gd name="T14" fmla="*/ 0 w 245"/>
                  <a:gd name="T15" fmla="*/ 0 h 225"/>
                  <a:gd name="T16" fmla="*/ 0 w 245"/>
                  <a:gd name="T17" fmla="*/ 0 h 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5" h="225">
                    <a:moveTo>
                      <a:pt x="144" y="225"/>
                    </a:moveTo>
                    <a:lnTo>
                      <a:pt x="144" y="225"/>
                    </a:lnTo>
                    <a:lnTo>
                      <a:pt x="245" y="133"/>
                    </a:lnTo>
                    <a:lnTo>
                      <a:pt x="102" y="0"/>
                    </a:lnTo>
                    <a:lnTo>
                      <a:pt x="0" y="94"/>
                    </a:lnTo>
                    <a:lnTo>
                      <a:pt x="144" y="22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52" name="Freeform 204"/>
              <p:cNvSpPr>
                <a:spLocks/>
              </p:cNvSpPr>
              <p:nvPr/>
            </p:nvSpPr>
            <p:spPr bwMode="auto">
              <a:xfrm>
                <a:off x="849" y="2610"/>
                <a:ext cx="35" cy="26"/>
              </a:xfrm>
              <a:custGeom>
                <a:avLst/>
                <a:gdLst>
                  <a:gd name="T0" fmla="*/ 0 w 213"/>
                  <a:gd name="T1" fmla="*/ 0 h 178"/>
                  <a:gd name="T2" fmla="*/ 0 w 213"/>
                  <a:gd name="T3" fmla="*/ 0 h 178"/>
                  <a:gd name="T4" fmla="*/ 0 w 213"/>
                  <a:gd name="T5" fmla="*/ 0 h 178"/>
                  <a:gd name="T6" fmla="*/ 0 w 213"/>
                  <a:gd name="T7" fmla="*/ 0 h 178"/>
                  <a:gd name="T8" fmla="*/ 0 w 213"/>
                  <a:gd name="T9" fmla="*/ 0 h 178"/>
                  <a:gd name="T10" fmla="*/ 0 w 213"/>
                  <a:gd name="T11" fmla="*/ 0 h 178"/>
                  <a:gd name="T12" fmla="*/ 0 w 213"/>
                  <a:gd name="T13" fmla="*/ 0 h 178"/>
                  <a:gd name="T14" fmla="*/ 0 w 213"/>
                  <a:gd name="T15" fmla="*/ 0 h 178"/>
                  <a:gd name="T16" fmla="*/ 0 w 213"/>
                  <a:gd name="T17" fmla="*/ 0 h 178"/>
                  <a:gd name="T18" fmla="*/ 0 w 21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178">
                    <a:moveTo>
                      <a:pt x="180" y="153"/>
                    </a:moveTo>
                    <a:lnTo>
                      <a:pt x="162" y="178"/>
                    </a:lnTo>
                    <a:lnTo>
                      <a:pt x="213" y="131"/>
                    </a:lnTo>
                    <a:lnTo>
                      <a:pt x="69" y="0"/>
                    </a:lnTo>
                    <a:lnTo>
                      <a:pt x="19" y="46"/>
                    </a:lnTo>
                    <a:lnTo>
                      <a:pt x="0" y="71"/>
                    </a:lnTo>
                    <a:lnTo>
                      <a:pt x="19" y="46"/>
                    </a:lnTo>
                    <a:lnTo>
                      <a:pt x="7" y="57"/>
                    </a:lnTo>
                    <a:lnTo>
                      <a:pt x="0" y="71"/>
                    </a:lnTo>
                    <a:lnTo>
                      <a:pt x="180" y="15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53" name="Freeform 205"/>
              <p:cNvSpPr>
                <a:spLocks/>
              </p:cNvSpPr>
              <p:nvPr/>
            </p:nvSpPr>
            <p:spPr bwMode="auto">
              <a:xfrm>
                <a:off x="840" y="2620"/>
                <a:ext cx="39" cy="29"/>
              </a:xfrm>
              <a:custGeom>
                <a:avLst/>
                <a:gdLst>
                  <a:gd name="T0" fmla="*/ 0 w 231"/>
                  <a:gd name="T1" fmla="*/ 0 h 200"/>
                  <a:gd name="T2" fmla="*/ 0 w 231"/>
                  <a:gd name="T3" fmla="*/ 0 h 200"/>
                  <a:gd name="T4" fmla="*/ 0 w 231"/>
                  <a:gd name="T5" fmla="*/ 0 h 200"/>
                  <a:gd name="T6" fmla="*/ 0 w 231"/>
                  <a:gd name="T7" fmla="*/ 0 h 200"/>
                  <a:gd name="T8" fmla="*/ 0 w 231"/>
                  <a:gd name="T9" fmla="*/ 0 h 200"/>
                  <a:gd name="T10" fmla="*/ 0 w 231"/>
                  <a:gd name="T11" fmla="*/ 0 h 200"/>
                  <a:gd name="T12" fmla="*/ 0 w 231"/>
                  <a:gd name="T13" fmla="*/ 0 h 200"/>
                  <a:gd name="T14" fmla="*/ 0 w 231"/>
                  <a:gd name="T15" fmla="*/ 0 h 200"/>
                  <a:gd name="T16" fmla="*/ 0 w 231"/>
                  <a:gd name="T17" fmla="*/ 0 h 200"/>
                  <a:gd name="T18" fmla="*/ 0 w 231"/>
                  <a:gd name="T19" fmla="*/ 0 h 2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0">
                    <a:moveTo>
                      <a:pt x="162" y="200"/>
                    </a:moveTo>
                    <a:lnTo>
                      <a:pt x="181" y="176"/>
                    </a:lnTo>
                    <a:lnTo>
                      <a:pt x="231" y="82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19" y="69"/>
                    </a:lnTo>
                    <a:lnTo>
                      <a:pt x="162" y="200"/>
                    </a:lnTo>
                    <a:lnTo>
                      <a:pt x="173" y="190"/>
                    </a:lnTo>
                    <a:lnTo>
                      <a:pt x="181" y="176"/>
                    </a:lnTo>
                    <a:lnTo>
                      <a:pt x="162" y="20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54" name="Freeform 206"/>
              <p:cNvSpPr>
                <a:spLocks/>
              </p:cNvSpPr>
              <p:nvPr/>
            </p:nvSpPr>
            <p:spPr bwMode="auto">
              <a:xfrm>
                <a:off x="832" y="2630"/>
                <a:ext cx="35" cy="26"/>
              </a:xfrm>
              <a:custGeom>
                <a:avLst/>
                <a:gdLst>
                  <a:gd name="T0" fmla="*/ 0 w 213"/>
                  <a:gd name="T1" fmla="*/ 0 h 178"/>
                  <a:gd name="T2" fmla="*/ 0 w 213"/>
                  <a:gd name="T3" fmla="*/ 0 h 178"/>
                  <a:gd name="T4" fmla="*/ 0 w 213"/>
                  <a:gd name="T5" fmla="*/ 0 h 178"/>
                  <a:gd name="T6" fmla="*/ 0 w 213"/>
                  <a:gd name="T7" fmla="*/ 0 h 178"/>
                  <a:gd name="T8" fmla="*/ 0 w 213"/>
                  <a:gd name="T9" fmla="*/ 0 h 178"/>
                  <a:gd name="T10" fmla="*/ 0 w 213"/>
                  <a:gd name="T11" fmla="*/ 0 h 178"/>
                  <a:gd name="T12" fmla="*/ 0 w 213"/>
                  <a:gd name="T13" fmla="*/ 0 h 178"/>
                  <a:gd name="T14" fmla="*/ 0 w 213"/>
                  <a:gd name="T15" fmla="*/ 0 h 178"/>
                  <a:gd name="T16" fmla="*/ 0 w 213"/>
                  <a:gd name="T17" fmla="*/ 0 h 178"/>
                  <a:gd name="T18" fmla="*/ 0 w 21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178">
                    <a:moveTo>
                      <a:pt x="181" y="153"/>
                    </a:moveTo>
                    <a:lnTo>
                      <a:pt x="163" y="178"/>
                    </a:lnTo>
                    <a:lnTo>
                      <a:pt x="213" y="131"/>
                    </a:lnTo>
                    <a:lnTo>
                      <a:pt x="70" y="0"/>
                    </a:lnTo>
                    <a:lnTo>
                      <a:pt x="19" y="46"/>
                    </a:lnTo>
                    <a:lnTo>
                      <a:pt x="0" y="71"/>
                    </a:lnTo>
                    <a:lnTo>
                      <a:pt x="19" y="46"/>
                    </a:lnTo>
                    <a:lnTo>
                      <a:pt x="8" y="57"/>
                    </a:lnTo>
                    <a:lnTo>
                      <a:pt x="1" y="71"/>
                    </a:lnTo>
                    <a:lnTo>
                      <a:pt x="181" y="15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55" name="Freeform 207"/>
              <p:cNvSpPr>
                <a:spLocks/>
              </p:cNvSpPr>
              <p:nvPr/>
            </p:nvSpPr>
            <p:spPr bwMode="auto">
              <a:xfrm>
                <a:off x="823" y="2640"/>
                <a:ext cx="39" cy="29"/>
              </a:xfrm>
              <a:custGeom>
                <a:avLst/>
                <a:gdLst>
                  <a:gd name="T0" fmla="*/ 0 w 231"/>
                  <a:gd name="T1" fmla="*/ 0 h 200"/>
                  <a:gd name="T2" fmla="*/ 0 w 231"/>
                  <a:gd name="T3" fmla="*/ 0 h 200"/>
                  <a:gd name="T4" fmla="*/ 0 w 231"/>
                  <a:gd name="T5" fmla="*/ 0 h 200"/>
                  <a:gd name="T6" fmla="*/ 0 w 231"/>
                  <a:gd name="T7" fmla="*/ 0 h 200"/>
                  <a:gd name="T8" fmla="*/ 0 w 231"/>
                  <a:gd name="T9" fmla="*/ 0 h 200"/>
                  <a:gd name="T10" fmla="*/ 0 w 231"/>
                  <a:gd name="T11" fmla="*/ 0 h 200"/>
                  <a:gd name="T12" fmla="*/ 0 w 231"/>
                  <a:gd name="T13" fmla="*/ 0 h 200"/>
                  <a:gd name="T14" fmla="*/ 0 w 231"/>
                  <a:gd name="T15" fmla="*/ 0 h 200"/>
                  <a:gd name="T16" fmla="*/ 0 w 231"/>
                  <a:gd name="T17" fmla="*/ 0 h 200"/>
                  <a:gd name="T18" fmla="*/ 0 w 231"/>
                  <a:gd name="T19" fmla="*/ 0 h 2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0">
                    <a:moveTo>
                      <a:pt x="162" y="200"/>
                    </a:moveTo>
                    <a:lnTo>
                      <a:pt x="181" y="176"/>
                    </a:lnTo>
                    <a:lnTo>
                      <a:pt x="231" y="82"/>
                    </a:lnTo>
                    <a:lnTo>
                      <a:pt x="50" y="0"/>
                    </a:lnTo>
                    <a:lnTo>
                      <a:pt x="0" y="93"/>
                    </a:lnTo>
                    <a:lnTo>
                      <a:pt x="18" y="69"/>
                    </a:lnTo>
                    <a:lnTo>
                      <a:pt x="162" y="200"/>
                    </a:lnTo>
                    <a:lnTo>
                      <a:pt x="173" y="190"/>
                    </a:lnTo>
                    <a:lnTo>
                      <a:pt x="180" y="176"/>
                    </a:lnTo>
                    <a:lnTo>
                      <a:pt x="162" y="20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63" name="Group 208"/>
            <p:cNvGrpSpPr>
              <a:grpSpLocks/>
            </p:cNvGrpSpPr>
            <p:nvPr/>
          </p:nvGrpSpPr>
          <p:grpSpPr bwMode="auto">
            <a:xfrm>
              <a:off x="381" y="1632"/>
              <a:ext cx="1958" cy="1148"/>
              <a:chOff x="619" y="1786"/>
              <a:chExt cx="2848" cy="1453"/>
            </a:xfrm>
          </p:grpSpPr>
          <p:sp>
            <p:nvSpPr>
              <p:cNvPr id="91656" name="Freeform 209"/>
              <p:cNvSpPr>
                <a:spLocks/>
              </p:cNvSpPr>
              <p:nvPr/>
            </p:nvSpPr>
            <p:spPr bwMode="auto">
              <a:xfrm>
                <a:off x="815" y="2650"/>
                <a:ext cx="36" cy="26"/>
              </a:xfrm>
              <a:custGeom>
                <a:avLst/>
                <a:gdLst>
                  <a:gd name="T0" fmla="*/ 0 w 213"/>
                  <a:gd name="T1" fmla="*/ 0 h 178"/>
                  <a:gd name="T2" fmla="*/ 0 w 213"/>
                  <a:gd name="T3" fmla="*/ 0 h 178"/>
                  <a:gd name="T4" fmla="*/ 0 w 213"/>
                  <a:gd name="T5" fmla="*/ 0 h 178"/>
                  <a:gd name="T6" fmla="*/ 0 w 213"/>
                  <a:gd name="T7" fmla="*/ 0 h 178"/>
                  <a:gd name="T8" fmla="*/ 0 w 213"/>
                  <a:gd name="T9" fmla="*/ 0 h 178"/>
                  <a:gd name="T10" fmla="*/ 0 w 213"/>
                  <a:gd name="T11" fmla="*/ 0 h 178"/>
                  <a:gd name="T12" fmla="*/ 0 w 213"/>
                  <a:gd name="T13" fmla="*/ 0 h 178"/>
                  <a:gd name="T14" fmla="*/ 0 w 213"/>
                  <a:gd name="T15" fmla="*/ 0 h 178"/>
                  <a:gd name="T16" fmla="*/ 0 w 213"/>
                  <a:gd name="T17" fmla="*/ 0 h 178"/>
                  <a:gd name="T18" fmla="*/ 0 w 21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178">
                    <a:moveTo>
                      <a:pt x="181" y="153"/>
                    </a:moveTo>
                    <a:lnTo>
                      <a:pt x="162" y="178"/>
                    </a:lnTo>
                    <a:lnTo>
                      <a:pt x="213" y="131"/>
                    </a:lnTo>
                    <a:lnTo>
                      <a:pt x="69" y="0"/>
                    </a:lnTo>
                    <a:lnTo>
                      <a:pt x="19" y="46"/>
                    </a:lnTo>
                    <a:lnTo>
                      <a:pt x="0" y="71"/>
                    </a:lnTo>
                    <a:lnTo>
                      <a:pt x="19" y="46"/>
                    </a:lnTo>
                    <a:lnTo>
                      <a:pt x="8" y="57"/>
                    </a:lnTo>
                    <a:lnTo>
                      <a:pt x="0" y="71"/>
                    </a:lnTo>
                    <a:lnTo>
                      <a:pt x="181" y="15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7" name="Freeform 210"/>
              <p:cNvSpPr>
                <a:spLocks/>
              </p:cNvSpPr>
              <p:nvPr/>
            </p:nvSpPr>
            <p:spPr bwMode="auto">
              <a:xfrm>
                <a:off x="807" y="2660"/>
                <a:ext cx="38" cy="29"/>
              </a:xfrm>
              <a:custGeom>
                <a:avLst/>
                <a:gdLst>
                  <a:gd name="T0" fmla="*/ 0 w 231"/>
                  <a:gd name="T1" fmla="*/ 0 h 200"/>
                  <a:gd name="T2" fmla="*/ 0 w 231"/>
                  <a:gd name="T3" fmla="*/ 0 h 200"/>
                  <a:gd name="T4" fmla="*/ 0 w 231"/>
                  <a:gd name="T5" fmla="*/ 0 h 200"/>
                  <a:gd name="T6" fmla="*/ 0 w 231"/>
                  <a:gd name="T7" fmla="*/ 0 h 200"/>
                  <a:gd name="T8" fmla="*/ 0 w 231"/>
                  <a:gd name="T9" fmla="*/ 0 h 200"/>
                  <a:gd name="T10" fmla="*/ 0 w 231"/>
                  <a:gd name="T11" fmla="*/ 0 h 200"/>
                  <a:gd name="T12" fmla="*/ 0 w 231"/>
                  <a:gd name="T13" fmla="*/ 0 h 200"/>
                  <a:gd name="T14" fmla="*/ 0 w 231"/>
                  <a:gd name="T15" fmla="*/ 0 h 200"/>
                  <a:gd name="T16" fmla="*/ 0 w 231"/>
                  <a:gd name="T17" fmla="*/ 0 h 200"/>
                  <a:gd name="T18" fmla="*/ 0 w 231"/>
                  <a:gd name="T19" fmla="*/ 0 h 2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0">
                    <a:moveTo>
                      <a:pt x="161" y="200"/>
                    </a:moveTo>
                    <a:lnTo>
                      <a:pt x="180" y="176"/>
                    </a:lnTo>
                    <a:lnTo>
                      <a:pt x="231" y="82"/>
                    </a:lnTo>
                    <a:lnTo>
                      <a:pt x="50" y="0"/>
                    </a:lnTo>
                    <a:lnTo>
                      <a:pt x="0" y="93"/>
                    </a:lnTo>
                    <a:lnTo>
                      <a:pt x="18" y="69"/>
                    </a:lnTo>
                    <a:lnTo>
                      <a:pt x="161" y="200"/>
                    </a:lnTo>
                    <a:lnTo>
                      <a:pt x="173" y="190"/>
                    </a:lnTo>
                    <a:lnTo>
                      <a:pt x="180" y="176"/>
                    </a:lnTo>
                    <a:lnTo>
                      <a:pt x="161" y="20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8" name="Freeform 211"/>
              <p:cNvSpPr>
                <a:spLocks/>
              </p:cNvSpPr>
              <p:nvPr/>
            </p:nvSpPr>
            <p:spPr bwMode="auto">
              <a:xfrm>
                <a:off x="798" y="2670"/>
                <a:ext cx="36" cy="26"/>
              </a:xfrm>
              <a:custGeom>
                <a:avLst/>
                <a:gdLst>
                  <a:gd name="T0" fmla="*/ 0 w 212"/>
                  <a:gd name="T1" fmla="*/ 0 h 178"/>
                  <a:gd name="T2" fmla="*/ 0 w 212"/>
                  <a:gd name="T3" fmla="*/ 0 h 178"/>
                  <a:gd name="T4" fmla="*/ 0 w 212"/>
                  <a:gd name="T5" fmla="*/ 0 h 178"/>
                  <a:gd name="T6" fmla="*/ 0 w 212"/>
                  <a:gd name="T7" fmla="*/ 0 h 178"/>
                  <a:gd name="T8" fmla="*/ 0 w 212"/>
                  <a:gd name="T9" fmla="*/ 0 h 178"/>
                  <a:gd name="T10" fmla="*/ 0 w 212"/>
                  <a:gd name="T11" fmla="*/ 0 h 178"/>
                  <a:gd name="T12" fmla="*/ 0 w 212"/>
                  <a:gd name="T13" fmla="*/ 0 h 178"/>
                  <a:gd name="T14" fmla="*/ 0 w 212"/>
                  <a:gd name="T15" fmla="*/ 0 h 178"/>
                  <a:gd name="T16" fmla="*/ 0 w 212"/>
                  <a:gd name="T17" fmla="*/ 0 h 178"/>
                  <a:gd name="T18" fmla="*/ 0 w 212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2" h="178">
                    <a:moveTo>
                      <a:pt x="181" y="154"/>
                    </a:moveTo>
                    <a:lnTo>
                      <a:pt x="162" y="178"/>
                    </a:lnTo>
                    <a:lnTo>
                      <a:pt x="212" y="131"/>
                    </a:lnTo>
                    <a:lnTo>
                      <a:pt x="69" y="0"/>
                    </a:lnTo>
                    <a:lnTo>
                      <a:pt x="18" y="47"/>
                    </a:lnTo>
                    <a:lnTo>
                      <a:pt x="0" y="71"/>
                    </a:lnTo>
                    <a:lnTo>
                      <a:pt x="18" y="47"/>
                    </a:lnTo>
                    <a:lnTo>
                      <a:pt x="7" y="57"/>
                    </a:lnTo>
                    <a:lnTo>
                      <a:pt x="0" y="71"/>
                    </a:lnTo>
                    <a:lnTo>
                      <a:pt x="181" y="15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9" name="Freeform 212"/>
              <p:cNvSpPr>
                <a:spLocks/>
              </p:cNvSpPr>
              <p:nvPr/>
            </p:nvSpPr>
            <p:spPr bwMode="auto">
              <a:xfrm>
                <a:off x="790" y="2680"/>
                <a:ext cx="38" cy="29"/>
              </a:xfrm>
              <a:custGeom>
                <a:avLst/>
                <a:gdLst>
                  <a:gd name="T0" fmla="*/ 0 w 232"/>
                  <a:gd name="T1" fmla="*/ 0 h 200"/>
                  <a:gd name="T2" fmla="*/ 0 w 232"/>
                  <a:gd name="T3" fmla="*/ 0 h 200"/>
                  <a:gd name="T4" fmla="*/ 0 w 232"/>
                  <a:gd name="T5" fmla="*/ 0 h 200"/>
                  <a:gd name="T6" fmla="*/ 0 w 232"/>
                  <a:gd name="T7" fmla="*/ 0 h 200"/>
                  <a:gd name="T8" fmla="*/ 0 w 232"/>
                  <a:gd name="T9" fmla="*/ 0 h 200"/>
                  <a:gd name="T10" fmla="*/ 0 w 232"/>
                  <a:gd name="T11" fmla="*/ 0 h 200"/>
                  <a:gd name="T12" fmla="*/ 0 w 232"/>
                  <a:gd name="T13" fmla="*/ 0 h 200"/>
                  <a:gd name="T14" fmla="*/ 0 w 232"/>
                  <a:gd name="T15" fmla="*/ 0 h 200"/>
                  <a:gd name="T16" fmla="*/ 0 w 232"/>
                  <a:gd name="T17" fmla="*/ 0 h 200"/>
                  <a:gd name="T18" fmla="*/ 0 w 232"/>
                  <a:gd name="T19" fmla="*/ 0 h 2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00">
                    <a:moveTo>
                      <a:pt x="162" y="200"/>
                    </a:moveTo>
                    <a:lnTo>
                      <a:pt x="181" y="176"/>
                    </a:lnTo>
                    <a:lnTo>
                      <a:pt x="232" y="83"/>
                    </a:lnTo>
                    <a:lnTo>
                      <a:pt x="51" y="0"/>
                    </a:lnTo>
                    <a:lnTo>
                      <a:pt x="0" y="92"/>
                    </a:lnTo>
                    <a:lnTo>
                      <a:pt x="19" y="68"/>
                    </a:lnTo>
                    <a:lnTo>
                      <a:pt x="162" y="200"/>
                    </a:lnTo>
                    <a:lnTo>
                      <a:pt x="173" y="190"/>
                    </a:lnTo>
                    <a:lnTo>
                      <a:pt x="180" y="176"/>
                    </a:lnTo>
                    <a:lnTo>
                      <a:pt x="162" y="20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0" name="Freeform 213"/>
              <p:cNvSpPr>
                <a:spLocks/>
              </p:cNvSpPr>
              <p:nvPr/>
            </p:nvSpPr>
            <p:spPr bwMode="auto">
              <a:xfrm>
                <a:off x="779" y="2690"/>
                <a:ext cx="38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3"/>
                    </a:moveTo>
                    <a:lnTo>
                      <a:pt x="172" y="179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5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1" name="Freeform 214"/>
              <p:cNvSpPr>
                <a:spLocks/>
              </p:cNvSpPr>
              <p:nvPr/>
            </p:nvSpPr>
            <p:spPr bwMode="auto">
              <a:xfrm>
                <a:off x="779" y="2706"/>
                <a:ext cx="34" cy="23"/>
              </a:xfrm>
              <a:custGeom>
                <a:avLst/>
                <a:gdLst>
                  <a:gd name="T0" fmla="*/ 0 w 203"/>
                  <a:gd name="T1" fmla="*/ 0 h 159"/>
                  <a:gd name="T2" fmla="*/ 0 w 203"/>
                  <a:gd name="T3" fmla="*/ 0 h 159"/>
                  <a:gd name="T4" fmla="*/ 0 w 203"/>
                  <a:gd name="T5" fmla="*/ 0 h 159"/>
                  <a:gd name="T6" fmla="*/ 0 w 203"/>
                  <a:gd name="T7" fmla="*/ 0 h 159"/>
                  <a:gd name="T8" fmla="*/ 0 w 203"/>
                  <a:gd name="T9" fmla="*/ 0 h 159"/>
                  <a:gd name="T10" fmla="*/ 0 w 203"/>
                  <a:gd name="T11" fmla="*/ 0 h 159"/>
                  <a:gd name="T12" fmla="*/ 0 w 203"/>
                  <a:gd name="T13" fmla="*/ 0 h 159"/>
                  <a:gd name="T14" fmla="*/ 0 w 203"/>
                  <a:gd name="T15" fmla="*/ 0 h 159"/>
                  <a:gd name="T16" fmla="*/ 0 w 203"/>
                  <a:gd name="T17" fmla="*/ 0 h 159"/>
                  <a:gd name="T18" fmla="*/ 0 w 203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59">
                    <a:moveTo>
                      <a:pt x="172" y="159"/>
                    </a:moveTo>
                    <a:lnTo>
                      <a:pt x="203" y="93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9" y="27"/>
                    </a:lnTo>
                    <a:lnTo>
                      <a:pt x="172" y="159"/>
                    </a:lnTo>
                    <a:lnTo>
                      <a:pt x="203" y="132"/>
                    </a:lnTo>
                    <a:lnTo>
                      <a:pt x="203" y="93"/>
                    </a:lnTo>
                    <a:lnTo>
                      <a:pt x="172" y="15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2" name="Freeform 215"/>
              <p:cNvSpPr>
                <a:spLocks/>
              </p:cNvSpPr>
              <p:nvPr/>
            </p:nvSpPr>
            <p:spPr bwMode="auto">
              <a:xfrm>
                <a:off x="773" y="2710"/>
                <a:ext cx="35" cy="26"/>
              </a:xfrm>
              <a:custGeom>
                <a:avLst/>
                <a:gdLst>
                  <a:gd name="T0" fmla="*/ 0 w 212"/>
                  <a:gd name="T1" fmla="*/ 0 h 179"/>
                  <a:gd name="T2" fmla="*/ 0 w 212"/>
                  <a:gd name="T3" fmla="*/ 0 h 179"/>
                  <a:gd name="T4" fmla="*/ 0 w 212"/>
                  <a:gd name="T5" fmla="*/ 0 h 179"/>
                  <a:gd name="T6" fmla="*/ 0 w 212"/>
                  <a:gd name="T7" fmla="*/ 0 h 179"/>
                  <a:gd name="T8" fmla="*/ 0 w 212"/>
                  <a:gd name="T9" fmla="*/ 0 h 179"/>
                  <a:gd name="T10" fmla="*/ 0 w 212"/>
                  <a:gd name="T11" fmla="*/ 0 h 179"/>
                  <a:gd name="T12" fmla="*/ 0 w 212"/>
                  <a:gd name="T13" fmla="*/ 0 h 179"/>
                  <a:gd name="T14" fmla="*/ 0 w 212"/>
                  <a:gd name="T15" fmla="*/ 0 h 179"/>
                  <a:gd name="T16" fmla="*/ 0 w 212"/>
                  <a:gd name="T17" fmla="*/ 0 h 179"/>
                  <a:gd name="T18" fmla="*/ 0 w 212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2" h="179">
                    <a:moveTo>
                      <a:pt x="180" y="155"/>
                    </a:moveTo>
                    <a:lnTo>
                      <a:pt x="162" y="179"/>
                    </a:lnTo>
                    <a:lnTo>
                      <a:pt x="212" y="132"/>
                    </a:lnTo>
                    <a:lnTo>
                      <a:pt x="69" y="0"/>
                    </a:lnTo>
                    <a:lnTo>
                      <a:pt x="18" y="47"/>
                    </a:lnTo>
                    <a:lnTo>
                      <a:pt x="0" y="71"/>
                    </a:lnTo>
                    <a:lnTo>
                      <a:pt x="18" y="47"/>
                    </a:lnTo>
                    <a:lnTo>
                      <a:pt x="7" y="58"/>
                    </a:lnTo>
                    <a:lnTo>
                      <a:pt x="0" y="71"/>
                    </a:lnTo>
                    <a:lnTo>
                      <a:pt x="180" y="15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3" name="Freeform 216"/>
              <p:cNvSpPr>
                <a:spLocks/>
              </p:cNvSpPr>
              <p:nvPr/>
            </p:nvSpPr>
            <p:spPr bwMode="auto">
              <a:xfrm>
                <a:off x="764" y="2720"/>
                <a:ext cx="39" cy="29"/>
              </a:xfrm>
              <a:custGeom>
                <a:avLst/>
                <a:gdLst>
                  <a:gd name="T0" fmla="*/ 0 w 231"/>
                  <a:gd name="T1" fmla="*/ 0 h 201"/>
                  <a:gd name="T2" fmla="*/ 0 w 231"/>
                  <a:gd name="T3" fmla="*/ 0 h 201"/>
                  <a:gd name="T4" fmla="*/ 0 w 231"/>
                  <a:gd name="T5" fmla="*/ 0 h 201"/>
                  <a:gd name="T6" fmla="*/ 0 w 231"/>
                  <a:gd name="T7" fmla="*/ 0 h 201"/>
                  <a:gd name="T8" fmla="*/ 0 w 231"/>
                  <a:gd name="T9" fmla="*/ 0 h 201"/>
                  <a:gd name="T10" fmla="*/ 0 w 231"/>
                  <a:gd name="T11" fmla="*/ 0 h 201"/>
                  <a:gd name="T12" fmla="*/ 0 w 231"/>
                  <a:gd name="T13" fmla="*/ 0 h 201"/>
                  <a:gd name="T14" fmla="*/ 0 w 231"/>
                  <a:gd name="T15" fmla="*/ 0 h 201"/>
                  <a:gd name="T16" fmla="*/ 0 w 231"/>
                  <a:gd name="T17" fmla="*/ 0 h 201"/>
                  <a:gd name="T18" fmla="*/ 0 w 231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1">
                    <a:moveTo>
                      <a:pt x="162" y="201"/>
                    </a:moveTo>
                    <a:lnTo>
                      <a:pt x="181" y="177"/>
                    </a:lnTo>
                    <a:lnTo>
                      <a:pt x="231" y="84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19" y="69"/>
                    </a:lnTo>
                    <a:lnTo>
                      <a:pt x="162" y="201"/>
                    </a:lnTo>
                    <a:lnTo>
                      <a:pt x="173" y="190"/>
                    </a:lnTo>
                    <a:lnTo>
                      <a:pt x="180" y="177"/>
                    </a:lnTo>
                    <a:lnTo>
                      <a:pt x="162" y="20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4" name="Freeform 217"/>
              <p:cNvSpPr>
                <a:spLocks/>
              </p:cNvSpPr>
              <p:nvPr/>
            </p:nvSpPr>
            <p:spPr bwMode="auto">
              <a:xfrm>
                <a:off x="754" y="2730"/>
                <a:ext cx="37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2" y="113"/>
                    </a:moveTo>
                    <a:lnTo>
                      <a:pt x="172" y="179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2" y="1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5" name="Freeform 218"/>
              <p:cNvSpPr>
                <a:spLocks/>
              </p:cNvSpPr>
              <p:nvPr/>
            </p:nvSpPr>
            <p:spPr bwMode="auto">
              <a:xfrm>
                <a:off x="754" y="2746"/>
                <a:ext cx="34" cy="23"/>
              </a:xfrm>
              <a:custGeom>
                <a:avLst/>
                <a:gdLst>
                  <a:gd name="T0" fmla="*/ 0 w 202"/>
                  <a:gd name="T1" fmla="*/ 0 h 160"/>
                  <a:gd name="T2" fmla="*/ 0 w 202"/>
                  <a:gd name="T3" fmla="*/ 0 h 160"/>
                  <a:gd name="T4" fmla="*/ 0 w 202"/>
                  <a:gd name="T5" fmla="*/ 0 h 160"/>
                  <a:gd name="T6" fmla="*/ 0 w 202"/>
                  <a:gd name="T7" fmla="*/ 0 h 160"/>
                  <a:gd name="T8" fmla="*/ 0 w 202"/>
                  <a:gd name="T9" fmla="*/ 0 h 160"/>
                  <a:gd name="T10" fmla="*/ 0 w 202"/>
                  <a:gd name="T11" fmla="*/ 0 h 160"/>
                  <a:gd name="T12" fmla="*/ 0 w 202"/>
                  <a:gd name="T13" fmla="*/ 0 h 160"/>
                  <a:gd name="T14" fmla="*/ 0 w 202"/>
                  <a:gd name="T15" fmla="*/ 0 h 160"/>
                  <a:gd name="T16" fmla="*/ 0 w 202"/>
                  <a:gd name="T17" fmla="*/ 0 h 160"/>
                  <a:gd name="T18" fmla="*/ 0 w 202"/>
                  <a:gd name="T19" fmla="*/ 0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60">
                    <a:moveTo>
                      <a:pt x="172" y="160"/>
                    </a:moveTo>
                    <a:lnTo>
                      <a:pt x="202" y="93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9" y="27"/>
                    </a:lnTo>
                    <a:lnTo>
                      <a:pt x="172" y="160"/>
                    </a:lnTo>
                    <a:lnTo>
                      <a:pt x="202" y="132"/>
                    </a:lnTo>
                    <a:lnTo>
                      <a:pt x="202" y="93"/>
                    </a:lnTo>
                    <a:lnTo>
                      <a:pt x="172" y="16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6" name="Freeform 219"/>
              <p:cNvSpPr>
                <a:spLocks/>
              </p:cNvSpPr>
              <p:nvPr/>
            </p:nvSpPr>
            <p:spPr bwMode="auto">
              <a:xfrm>
                <a:off x="747" y="2750"/>
                <a:ext cx="36" cy="26"/>
              </a:xfrm>
              <a:custGeom>
                <a:avLst/>
                <a:gdLst>
                  <a:gd name="T0" fmla="*/ 0 w 213"/>
                  <a:gd name="T1" fmla="*/ 0 h 179"/>
                  <a:gd name="T2" fmla="*/ 0 w 213"/>
                  <a:gd name="T3" fmla="*/ 0 h 179"/>
                  <a:gd name="T4" fmla="*/ 0 w 213"/>
                  <a:gd name="T5" fmla="*/ 0 h 179"/>
                  <a:gd name="T6" fmla="*/ 0 w 213"/>
                  <a:gd name="T7" fmla="*/ 0 h 179"/>
                  <a:gd name="T8" fmla="*/ 0 w 213"/>
                  <a:gd name="T9" fmla="*/ 0 h 179"/>
                  <a:gd name="T10" fmla="*/ 0 w 213"/>
                  <a:gd name="T11" fmla="*/ 0 h 179"/>
                  <a:gd name="T12" fmla="*/ 0 w 213"/>
                  <a:gd name="T13" fmla="*/ 0 h 179"/>
                  <a:gd name="T14" fmla="*/ 0 w 213"/>
                  <a:gd name="T15" fmla="*/ 0 h 179"/>
                  <a:gd name="T16" fmla="*/ 0 w 213"/>
                  <a:gd name="T17" fmla="*/ 0 h 179"/>
                  <a:gd name="T18" fmla="*/ 0 w 21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179">
                    <a:moveTo>
                      <a:pt x="181" y="155"/>
                    </a:moveTo>
                    <a:lnTo>
                      <a:pt x="163" y="179"/>
                    </a:lnTo>
                    <a:lnTo>
                      <a:pt x="213" y="133"/>
                    </a:lnTo>
                    <a:lnTo>
                      <a:pt x="70" y="0"/>
                    </a:lnTo>
                    <a:lnTo>
                      <a:pt x="19" y="47"/>
                    </a:lnTo>
                    <a:lnTo>
                      <a:pt x="0" y="71"/>
                    </a:lnTo>
                    <a:lnTo>
                      <a:pt x="19" y="47"/>
                    </a:lnTo>
                    <a:lnTo>
                      <a:pt x="8" y="58"/>
                    </a:lnTo>
                    <a:lnTo>
                      <a:pt x="1" y="71"/>
                    </a:lnTo>
                    <a:lnTo>
                      <a:pt x="181" y="15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7" name="Freeform 220"/>
              <p:cNvSpPr>
                <a:spLocks/>
              </p:cNvSpPr>
              <p:nvPr/>
            </p:nvSpPr>
            <p:spPr bwMode="auto">
              <a:xfrm>
                <a:off x="737" y="2760"/>
                <a:ext cx="41" cy="25"/>
              </a:xfrm>
              <a:custGeom>
                <a:avLst/>
                <a:gdLst>
                  <a:gd name="T0" fmla="*/ 0 w 242"/>
                  <a:gd name="T1" fmla="*/ 0 h 177"/>
                  <a:gd name="T2" fmla="*/ 0 w 242"/>
                  <a:gd name="T3" fmla="*/ 0 h 177"/>
                  <a:gd name="T4" fmla="*/ 0 w 242"/>
                  <a:gd name="T5" fmla="*/ 0 h 177"/>
                  <a:gd name="T6" fmla="*/ 0 w 242"/>
                  <a:gd name="T7" fmla="*/ 0 h 177"/>
                  <a:gd name="T8" fmla="*/ 0 w 242"/>
                  <a:gd name="T9" fmla="*/ 0 h 177"/>
                  <a:gd name="T10" fmla="*/ 0 w 242"/>
                  <a:gd name="T11" fmla="*/ 0 h 177"/>
                  <a:gd name="T12" fmla="*/ 0 w 242"/>
                  <a:gd name="T13" fmla="*/ 0 h 177"/>
                  <a:gd name="T14" fmla="*/ 0 w 242"/>
                  <a:gd name="T15" fmla="*/ 0 h 177"/>
                  <a:gd name="T16" fmla="*/ 0 w 242"/>
                  <a:gd name="T17" fmla="*/ 0 h 177"/>
                  <a:gd name="T18" fmla="*/ 0 w 242"/>
                  <a:gd name="T19" fmla="*/ 0 h 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2" h="177">
                    <a:moveTo>
                      <a:pt x="203" y="135"/>
                    </a:moveTo>
                    <a:lnTo>
                      <a:pt x="192" y="177"/>
                    </a:lnTo>
                    <a:lnTo>
                      <a:pt x="242" y="84"/>
                    </a:lnTo>
                    <a:lnTo>
                      <a:pt x="61" y="0"/>
                    </a:lnTo>
                    <a:lnTo>
                      <a:pt x="11" y="94"/>
                    </a:lnTo>
                    <a:lnTo>
                      <a:pt x="0" y="135"/>
                    </a:lnTo>
                    <a:lnTo>
                      <a:pt x="11" y="94"/>
                    </a:lnTo>
                    <a:lnTo>
                      <a:pt x="0" y="113"/>
                    </a:lnTo>
                    <a:lnTo>
                      <a:pt x="0" y="135"/>
                    </a:lnTo>
                    <a:lnTo>
                      <a:pt x="203" y="13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8" name="Freeform 221"/>
              <p:cNvSpPr>
                <a:spLocks/>
              </p:cNvSpPr>
              <p:nvPr/>
            </p:nvSpPr>
            <p:spPr bwMode="auto">
              <a:xfrm>
                <a:off x="737" y="2779"/>
                <a:ext cx="34" cy="13"/>
              </a:xfrm>
              <a:custGeom>
                <a:avLst/>
                <a:gdLst>
                  <a:gd name="T0" fmla="*/ 0 w 203"/>
                  <a:gd name="T1" fmla="*/ 0 h 89"/>
                  <a:gd name="T2" fmla="*/ 0 w 203"/>
                  <a:gd name="T3" fmla="*/ 0 h 89"/>
                  <a:gd name="T4" fmla="*/ 0 w 203"/>
                  <a:gd name="T5" fmla="*/ 0 h 89"/>
                  <a:gd name="T6" fmla="*/ 0 w 203"/>
                  <a:gd name="T7" fmla="*/ 0 h 89"/>
                  <a:gd name="T8" fmla="*/ 0 w 203"/>
                  <a:gd name="T9" fmla="*/ 0 h 89"/>
                  <a:gd name="T10" fmla="*/ 0 w 203"/>
                  <a:gd name="T11" fmla="*/ 0 h 89"/>
                  <a:gd name="T12" fmla="*/ 0 w 203"/>
                  <a:gd name="T13" fmla="*/ 0 h 89"/>
                  <a:gd name="T14" fmla="*/ 0 w 203"/>
                  <a:gd name="T15" fmla="*/ 0 h 89"/>
                  <a:gd name="T16" fmla="*/ 0 w 203"/>
                  <a:gd name="T17" fmla="*/ 0 h 89"/>
                  <a:gd name="T18" fmla="*/ 0 w 203"/>
                  <a:gd name="T19" fmla="*/ 0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89">
                    <a:moveTo>
                      <a:pt x="191" y="89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1" y="5"/>
                    </a:lnTo>
                    <a:lnTo>
                      <a:pt x="191" y="89"/>
                    </a:lnTo>
                    <a:lnTo>
                      <a:pt x="203" y="69"/>
                    </a:lnTo>
                    <a:lnTo>
                      <a:pt x="203" y="47"/>
                    </a:lnTo>
                    <a:lnTo>
                      <a:pt x="191" y="8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9" name="Freeform 222"/>
              <p:cNvSpPr>
                <a:spLocks/>
              </p:cNvSpPr>
              <p:nvPr/>
            </p:nvSpPr>
            <p:spPr bwMode="auto">
              <a:xfrm>
                <a:off x="730" y="2780"/>
                <a:ext cx="39" cy="29"/>
              </a:xfrm>
              <a:custGeom>
                <a:avLst/>
                <a:gdLst>
                  <a:gd name="T0" fmla="*/ 0 w 231"/>
                  <a:gd name="T1" fmla="*/ 0 h 201"/>
                  <a:gd name="T2" fmla="*/ 0 w 231"/>
                  <a:gd name="T3" fmla="*/ 0 h 201"/>
                  <a:gd name="T4" fmla="*/ 0 w 231"/>
                  <a:gd name="T5" fmla="*/ 0 h 201"/>
                  <a:gd name="T6" fmla="*/ 0 w 231"/>
                  <a:gd name="T7" fmla="*/ 0 h 201"/>
                  <a:gd name="T8" fmla="*/ 0 w 231"/>
                  <a:gd name="T9" fmla="*/ 0 h 201"/>
                  <a:gd name="T10" fmla="*/ 0 w 231"/>
                  <a:gd name="T11" fmla="*/ 0 h 201"/>
                  <a:gd name="T12" fmla="*/ 0 w 231"/>
                  <a:gd name="T13" fmla="*/ 0 h 201"/>
                  <a:gd name="T14" fmla="*/ 0 w 231"/>
                  <a:gd name="T15" fmla="*/ 0 h 201"/>
                  <a:gd name="T16" fmla="*/ 0 w 231"/>
                  <a:gd name="T17" fmla="*/ 0 h 201"/>
                  <a:gd name="T18" fmla="*/ 0 w 231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1">
                    <a:moveTo>
                      <a:pt x="162" y="201"/>
                    </a:moveTo>
                    <a:lnTo>
                      <a:pt x="181" y="176"/>
                    </a:lnTo>
                    <a:lnTo>
                      <a:pt x="231" y="84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9" y="69"/>
                    </a:lnTo>
                    <a:lnTo>
                      <a:pt x="162" y="201"/>
                    </a:lnTo>
                    <a:lnTo>
                      <a:pt x="173" y="190"/>
                    </a:lnTo>
                    <a:lnTo>
                      <a:pt x="181" y="176"/>
                    </a:lnTo>
                    <a:lnTo>
                      <a:pt x="162" y="20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0" name="Freeform 223"/>
              <p:cNvSpPr>
                <a:spLocks/>
              </p:cNvSpPr>
              <p:nvPr/>
            </p:nvSpPr>
            <p:spPr bwMode="auto">
              <a:xfrm>
                <a:off x="720" y="2790"/>
                <a:ext cx="38" cy="25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3" y="113"/>
                    </a:moveTo>
                    <a:lnTo>
                      <a:pt x="173" y="178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1" name="Freeform 224"/>
              <p:cNvSpPr>
                <a:spLocks/>
              </p:cNvSpPr>
              <p:nvPr/>
            </p:nvSpPr>
            <p:spPr bwMode="auto">
              <a:xfrm>
                <a:off x="720" y="2806"/>
                <a:ext cx="34" cy="23"/>
              </a:xfrm>
              <a:custGeom>
                <a:avLst/>
                <a:gdLst>
                  <a:gd name="T0" fmla="*/ 0 w 203"/>
                  <a:gd name="T1" fmla="*/ 0 h 159"/>
                  <a:gd name="T2" fmla="*/ 0 w 203"/>
                  <a:gd name="T3" fmla="*/ 0 h 159"/>
                  <a:gd name="T4" fmla="*/ 0 w 203"/>
                  <a:gd name="T5" fmla="*/ 0 h 159"/>
                  <a:gd name="T6" fmla="*/ 0 w 203"/>
                  <a:gd name="T7" fmla="*/ 0 h 159"/>
                  <a:gd name="T8" fmla="*/ 0 w 203"/>
                  <a:gd name="T9" fmla="*/ 0 h 159"/>
                  <a:gd name="T10" fmla="*/ 0 w 203"/>
                  <a:gd name="T11" fmla="*/ 0 h 159"/>
                  <a:gd name="T12" fmla="*/ 0 w 203"/>
                  <a:gd name="T13" fmla="*/ 0 h 159"/>
                  <a:gd name="T14" fmla="*/ 0 w 203"/>
                  <a:gd name="T15" fmla="*/ 0 h 159"/>
                  <a:gd name="T16" fmla="*/ 0 w 203"/>
                  <a:gd name="T17" fmla="*/ 0 h 159"/>
                  <a:gd name="T18" fmla="*/ 0 w 203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59">
                    <a:moveTo>
                      <a:pt x="173" y="159"/>
                    </a:moveTo>
                    <a:lnTo>
                      <a:pt x="203" y="94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29" y="27"/>
                    </a:lnTo>
                    <a:lnTo>
                      <a:pt x="173" y="159"/>
                    </a:lnTo>
                    <a:lnTo>
                      <a:pt x="203" y="132"/>
                    </a:lnTo>
                    <a:lnTo>
                      <a:pt x="203" y="94"/>
                    </a:lnTo>
                    <a:lnTo>
                      <a:pt x="173" y="15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2" name="Freeform 225"/>
              <p:cNvSpPr>
                <a:spLocks/>
              </p:cNvSpPr>
              <p:nvPr/>
            </p:nvSpPr>
            <p:spPr bwMode="auto">
              <a:xfrm>
                <a:off x="712" y="2810"/>
                <a:ext cx="37" cy="25"/>
              </a:xfrm>
              <a:custGeom>
                <a:avLst/>
                <a:gdLst>
                  <a:gd name="T0" fmla="*/ 0 w 224"/>
                  <a:gd name="T1" fmla="*/ 0 h 178"/>
                  <a:gd name="T2" fmla="*/ 0 w 224"/>
                  <a:gd name="T3" fmla="*/ 0 h 178"/>
                  <a:gd name="T4" fmla="*/ 0 w 224"/>
                  <a:gd name="T5" fmla="*/ 0 h 178"/>
                  <a:gd name="T6" fmla="*/ 0 w 224"/>
                  <a:gd name="T7" fmla="*/ 0 h 178"/>
                  <a:gd name="T8" fmla="*/ 0 w 224"/>
                  <a:gd name="T9" fmla="*/ 0 h 178"/>
                  <a:gd name="T10" fmla="*/ 0 w 224"/>
                  <a:gd name="T11" fmla="*/ 0 h 178"/>
                  <a:gd name="T12" fmla="*/ 0 w 224"/>
                  <a:gd name="T13" fmla="*/ 0 h 178"/>
                  <a:gd name="T14" fmla="*/ 0 w 224"/>
                  <a:gd name="T15" fmla="*/ 0 h 178"/>
                  <a:gd name="T16" fmla="*/ 0 w 224"/>
                  <a:gd name="T17" fmla="*/ 0 h 178"/>
                  <a:gd name="T18" fmla="*/ 0 w 224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4" h="178">
                    <a:moveTo>
                      <a:pt x="203" y="113"/>
                    </a:moveTo>
                    <a:lnTo>
                      <a:pt x="173" y="178"/>
                    </a:lnTo>
                    <a:lnTo>
                      <a:pt x="224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3" name="Freeform 226"/>
              <p:cNvSpPr>
                <a:spLocks/>
              </p:cNvSpPr>
              <p:nvPr/>
            </p:nvSpPr>
            <p:spPr bwMode="auto">
              <a:xfrm>
                <a:off x="712" y="2826"/>
                <a:ext cx="34" cy="23"/>
              </a:xfrm>
              <a:custGeom>
                <a:avLst/>
                <a:gdLst>
                  <a:gd name="T0" fmla="*/ 0 w 203"/>
                  <a:gd name="T1" fmla="*/ 0 h 159"/>
                  <a:gd name="T2" fmla="*/ 0 w 203"/>
                  <a:gd name="T3" fmla="*/ 0 h 159"/>
                  <a:gd name="T4" fmla="*/ 0 w 203"/>
                  <a:gd name="T5" fmla="*/ 0 h 159"/>
                  <a:gd name="T6" fmla="*/ 0 w 203"/>
                  <a:gd name="T7" fmla="*/ 0 h 159"/>
                  <a:gd name="T8" fmla="*/ 0 w 203"/>
                  <a:gd name="T9" fmla="*/ 0 h 159"/>
                  <a:gd name="T10" fmla="*/ 0 w 203"/>
                  <a:gd name="T11" fmla="*/ 0 h 159"/>
                  <a:gd name="T12" fmla="*/ 0 w 203"/>
                  <a:gd name="T13" fmla="*/ 0 h 159"/>
                  <a:gd name="T14" fmla="*/ 0 w 203"/>
                  <a:gd name="T15" fmla="*/ 0 h 159"/>
                  <a:gd name="T16" fmla="*/ 0 w 203"/>
                  <a:gd name="T17" fmla="*/ 0 h 159"/>
                  <a:gd name="T18" fmla="*/ 0 w 203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59">
                    <a:moveTo>
                      <a:pt x="173" y="159"/>
                    </a:moveTo>
                    <a:lnTo>
                      <a:pt x="203" y="93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9" y="27"/>
                    </a:lnTo>
                    <a:lnTo>
                      <a:pt x="173" y="159"/>
                    </a:lnTo>
                    <a:lnTo>
                      <a:pt x="203" y="132"/>
                    </a:lnTo>
                    <a:lnTo>
                      <a:pt x="203" y="93"/>
                    </a:lnTo>
                    <a:lnTo>
                      <a:pt x="173" y="159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4" name="Freeform 227"/>
              <p:cNvSpPr>
                <a:spLocks/>
              </p:cNvSpPr>
              <p:nvPr/>
            </p:nvSpPr>
            <p:spPr bwMode="auto">
              <a:xfrm>
                <a:off x="703" y="2830"/>
                <a:ext cx="38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2" y="112"/>
                    </a:moveTo>
                    <a:lnTo>
                      <a:pt x="172" y="179"/>
                    </a:lnTo>
                    <a:lnTo>
                      <a:pt x="223" y="132"/>
                    </a:lnTo>
                    <a:lnTo>
                      <a:pt x="79" y="0"/>
                    </a:lnTo>
                    <a:lnTo>
                      <a:pt x="29" y="47"/>
                    </a:lnTo>
                    <a:lnTo>
                      <a:pt x="0" y="112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2"/>
                    </a:lnTo>
                    <a:lnTo>
                      <a:pt x="202" y="11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5" name="Freeform 228"/>
              <p:cNvSpPr>
                <a:spLocks/>
              </p:cNvSpPr>
              <p:nvPr/>
            </p:nvSpPr>
            <p:spPr bwMode="auto">
              <a:xfrm>
                <a:off x="703" y="2846"/>
                <a:ext cx="34" cy="23"/>
              </a:xfrm>
              <a:custGeom>
                <a:avLst/>
                <a:gdLst>
                  <a:gd name="T0" fmla="*/ 0 w 202"/>
                  <a:gd name="T1" fmla="*/ 0 h 160"/>
                  <a:gd name="T2" fmla="*/ 0 w 202"/>
                  <a:gd name="T3" fmla="*/ 0 h 160"/>
                  <a:gd name="T4" fmla="*/ 0 w 202"/>
                  <a:gd name="T5" fmla="*/ 0 h 160"/>
                  <a:gd name="T6" fmla="*/ 0 w 202"/>
                  <a:gd name="T7" fmla="*/ 0 h 160"/>
                  <a:gd name="T8" fmla="*/ 0 w 202"/>
                  <a:gd name="T9" fmla="*/ 0 h 160"/>
                  <a:gd name="T10" fmla="*/ 0 w 202"/>
                  <a:gd name="T11" fmla="*/ 0 h 160"/>
                  <a:gd name="T12" fmla="*/ 0 w 202"/>
                  <a:gd name="T13" fmla="*/ 0 h 160"/>
                  <a:gd name="T14" fmla="*/ 0 w 202"/>
                  <a:gd name="T15" fmla="*/ 0 h 160"/>
                  <a:gd name="T16" fmla="*/ 0 w 202"/>
                  <a:gd name="T17" fmla="*/ 0 h 160"/>
                  <a:gd name="T18" fmla="*/ 0 w 202"/>
                  <a:gd name="T19" fmla="*/ 0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60">
                    <a:moveTo>
                      <a:pt x="172" y="160"/>
                    </a:moveTo>
                    <a:lnTo>
                      <a:pt x="202" y="94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29" y="29"/>
                    </a:lnTo>
                    <a:lnTo>
                      <a:pt x="172" y="160"/>
                    </a:lnTo>
                    <a:lnTo>
                      <a:pt x="202" y="133"/>
                    </a:lnTo>
                    <a:lnTo>
                      <a:pt x="202" y="94"/>
                    </a:lnTo>
                    <a:lnTo>
                      <a:pt x="172" y="16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6" name="Freeform 229"/>
              <p:cNvSpPr>
                <a:spLocks/>
              </p:cNvSpPr>
              <p:nvPr/>
            </p:nvSpPr>
            <p:spPr bwMode="auto">
              <a:xfrm>
                <a:off x="695" y="2850"/>
                <a:ext cx="37" cy="26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3" y="111"/>
                    </a:moveTo>
                    <a:lnTo>
                      <a:pt x="172" y="178"/>
                    </a:lnTo>
                    <a:lnTo>
                      <a:pt x="223" y="131"/>
                    </a:lnTo>
                    <a:lnTo>
                      <a:pt x="80" y="0"/>
                    </a:lnTo>
                    <a:lnTo>
                      <a:pt x="29" y="46"/>
                    </a:lnTo>
                    <a:lnTo>
                      <a:pt x="0" y="111"/>
                    </a:lnTo>
                    <a:lnTo>
                      <a:pt x="29" y="46"/>
                    </a:lnTo>
                    <a:lnTo>
                      <a:pt x="0" y="73"/>
                    </a:lnTo>
                    <a:lnTo>
                      <a:pt x="0" y="111"/>
                    </a:lnTo>
                    <a:lnTo>
                      <a:pt x="203" y="11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7" name="Freeform 230"/>
              <p:cNvSpPr>
                <a:spLocks/>
              </p:cNvSpPr>
              <p:nvPr/>
            </p:nvSpPr>
            <p:spPr bwMode="auto">
              <a:xfrm>
                <a:off x="695" y="2866"/>
                <a:ext cx="34" cy="23"/>
              </a:xfrm>
              <a:custGeom>
                <a:avLst/>
                <a:gdLst>
                  <a:gd name="T0" fmla="*/ 0 w 203"/>
                  <a:gd name="T1" fmla="*/ 0 h 160"/>
                  <a:gd name="T2" fmla="*/ 0 w 203"/>
                  <a:gd name="T3" fmla="*/ 0 h 160"/>
                  <a:gd name="T4" fmla="*/ 0 w 203"/>
                  <a:gd name="T5" fmla="*/ 0 h 160"/>
                  <a:gd name="T6" fmla="*/ 0 w 203"/>
                  <a:gd name="T7" fmla="*/ 0 h 160"/>
                  <a:gd name="T8" fmla="*/ 0 w 203"/>
                  <a:gd name="T9" fmla="*/ 0 h 160"/>
                  <a:gd name="T10" fmla="*/ 0 w 203"/>
                  <a:gd name="T11" fmla="*/ 0 h 160"/>
                  <a:gd name="T12" fmla="*/ 0 w 203"/>
                  <a:gd name="T13" fmla="*/ 0 h 160"/>
                  <a:gd name="T14" fmla="*/ 0 w 203"/>
                  <a:gd name="T15" fmla="*/ 0 h 160"/>
                  <a:gd name="T16" fmla="*/ 0 w 203"/>
                  <a:gd name="T17" fmla="*/ 0 h 160"/>
                  <a:gd name="T18" fmla="*/ 0 w 203"/>
                  <a:gd name="T19" fmla="*/ 0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60">
                    <a:moveTo>
                      <a:pt x="172" y="160"/>
                    </a:moveTo>
                    <a:lnTo>
                      <a:pt x="203" y="94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29" y="29"/>
                    </a:lnTo>
                    <a:lnTo>
                      <a:pt x="172" y="160"/>
                    </a:lnTo>
                    <a:lnTo>
                      <a:pt x="203" y="133"/>
                    </a:lnTo>
                    <a:lnTo>
                      <a:pt x="203" y="94"/>
                    </a:lnTo>
                    <a:lnTo>
                      <a:pt x="172" y="16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8" name="Freeform 231"/>
              <p:cNvSpPr>
                <a:spLocks/>
              </p:cNvSpPr>
              <p:nvPr/>
            </p:nvSpPr>
            <p:spPr bwMode="auto">
              <a:xfrm>
                <a:off x="686" y="2870"/>
                <a:ext cx="38" cy="26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3" y="112"/>
                    </a:moveTo>
                    <a:lnTo>
                      <a:pt x="173" y="178"/>
                    </a:lnTo>
                    <a:lnTo>
                      <a:pt x="223" y="131"/>
                    </a:lnTo>
                    <a:lnTo>
                      <a:pt x="80" y="0"/>
                    </a:lnTo>
                    <a:lnTo>
                      <a:pt x="29" y="45"/>
                    </a:lnTo>
                    <a:lnTo>
                      <a:pt x="0" y="112"/>
                    </a:lnTo>
                    <a:lnTo>
                      <a:pt x="29" y="45"/>
                    </a:lnTo>
                    <a:lnTo>
                      <a:pt x="0" y="74"/>
                    </a:lnTo>
                    <a:lnTo>
                      <a:pt x="0" y="112"/>
                    </a:lnTo>
                    <a:lnTo>
                      <a:pt x="203" y="11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9" name="Freeform 232"/>
              <p:cNvSpPr>
                <a:spLocks/>
              </p:cNvSpPr>
              <p:nvPr/>
            </p:nvSpPr>
            <p:spPr bwMode="auto">
              <a:xfrm>
                <a:off x="686" y="2886"/>
                <a:ext cx="34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0" name="Freeform 233"/>
              <p:cNvSpPr>
                <a:spLocks/>
              </p:cNvSpPr>
              <p:nvPr/>
            </p:nvSpPr>
            <p:spPr bwMode="auto">
              <a:xfrm>
                <a:off x="686" y="2893"/>
                <a:ext cx="34" cy="23"/>
              </a:xfrm>
              <a:custGeom>
                <a:avLst/>
                <a:gdLst>
                  <a:gd name="T0" fmla="*/ 0 w 203"/>
                  <a:gd name="T1" fmla="*/ 0 h 160"/>
                  <a:gd name="T2" fmla="*/ 0 w 203"/>
                  <a:gd name="T3" fmla="*/ 0 h 160"/>
                  <a:gd name="T4" fmla="*/ 0 w 203"/>
                  <a:gd name="T5" fmla="*/ 0 h 160"/>
                  <a:gd name="T6" fmla="*/ 0 w 203"/>
                  <a:gd name="T7" fmla="*/ 0 h 160"/>
                  <a:gd name="T8" fmla="*/ 0 w 203"/>
                  <a:gd name="T9" fmla="*/ 0 h 160"/>
                  <a:gd name="T10" fmla="*/ 0 w 203"/>
                  <a:gd name="T11" fmla="*/ 0 h 160"/>
                  <a:gd name="T12" fmla="*/ 0 w 203"/>
                  <a:gd name="T13" fmla="*/ 0 h 160"/>
                  <a:gd name="T14" fmla="*/ 0 w 203"/>
                  <a:gd name="T15" fmla="*/ 0 h 160"/>
                  <a:gd name="T16" fmla="*/ 0 w 203"/>
                  <a:gd name="T17" fmla="*/ 0 h 160"/>
                  <a:gd name="T18" fmla="*/ 0 w 203"/>
                  <a:gd name="T19" fmla="*/ 0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60">
                    <a:moveTo>
                      <a:pt x="173" y="160"/>
                    </a:moveTo>
                    <a:lnTo>
                      <a:pt x="203" y="94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29" y="27"/>
                    </a:lnTo>
                    <a:lnTo>
                      <a:pt x="173" y="160"/>
                    </a:lnTo>
                    <a:lnTo>
                      <a:pt x="203" y="133"/>
                    </a:lnTo>
                    <a:lnTo>
                      <a:pt x="203" y="94"/>
                    </a:lnTo>
                    <a:lnTo>
                      <a:pt x="173" y="16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1" name="Freeform 234"/>
              <p:cNvSpPr>
                <a:spLocks/>
              </p:cNvSpPr>
              <p:nvPr/>
            </p:nvSpPr>
            <p:spPr bwMode="auto">
              <a:xfrm>
                <a:off x="678" y="2897"/>
                <a:ext cx="37" cy="25"/>
              </a:xfrm>
              <a:custGeom>
                <a:avLst/>
                <a:gdLst>
                  <a:gd name="T0" fmla="*/ 0 w 224"/>
                  <a:gd name="T1" fmla="*/ 0 h 179"/>
                  <a:gd name="T2" fmla="*/ 0 w 224"/>
                  <a:gd name="T3" fmla="*/ 0 h 179"/>
                  <a:gd name="T4" fmla="*/ 0 w 224"/>
                  <a:gd name="T5" fmla="*/ 0 h 179"/>
                  <a:gd name="T6" fmla="*/ 0 w 224"/>
                  <a:gd name="T7" fmla="*/ 0 h 179"/>
                  <a:gd name="T8" fmla="*/ 0 w 224"/>
                  <a:gd name="T9" fmla="*/ 0 h 179"/>
                  <a:gd name="T10" fmla="*/ 0 w 224"/>
                  <a:gd name="T11" fmla="*/ 0 h 179"/>
                  <a:gd name="T12" fmla="*/ 0 w 224"/>
                  <a:gd name="T13" fmla="*/ 0 h 179"/>
                  <a:gd name="T14" fmla="*/ 0 w 224"/>
                  <a:gd name="T15" fmla="*/ 0 h 179"/>
                  <a:gd name="T16" fmla="*/ 0 w 224"/>
                  <a:gd name="T17" fmla="*/ 0 h 179"/>
                  <a:gd name="T18" fmla="*/ 0 w 224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4" h="179">
                    <a:moveTo>
                      <a:pt x="203" y="113"/>
                    </a:moveTo>
                    <a:lnTo>
                      <a:pt x="173" y="179"/>
                    </a:lnTo>
                    <a:lnTo>
                      <a:pt x="224" y="133"/>
                    </a:lnTo>
                    <a:lnTo>
                      <a:pt x="80" y="0"/>
                    </a:lnTo>
                    <a:lnTo>
                      <a:pt x="30" y="47"/>
                    </a:lnTo>
                    <a:lnTo>
                      <a:pt x="0" y="113"/>
                    </a:lnTo>
                    <a:lnTo>
                      <a:pt x="30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2" name="Freeform 235"/>
              <p:cNvSpPr>
                <a:spLocks/>
              </p:cNvSpPr>
              <p:nvPr/>
            </p:nvSpPr>
            <p:spPr bwMode="auto">
              <a:xfrm>
                <a:off x="678" y="2913"/>
                <a:ext cx="34" cy="13"/>
              </a:xfrm>
              <a:custGeom>
                <a:avLst/>
                <a:gdLst>
                  <a:gd name="T0" fmla="*/ 0 w 203"/>
                  <a:gd name="T1" fmla="*/ 0 h 94"/>
                  <a:gd name="T2" fmla="*/ 0 w 203"/>
                  <a:gd name="T3" fmla="*/ 0 h 94"/>
                  <a:gd name="T4" fmla="*/ 0 w 203"/>
                  <a:gd name="T5" fmla="*/ 0 h 94"/>
                  <a:gd name="T6" fmla="*/ 0 w 203"/>
                  <a:gd name="T7" fmla="*/ 0 h 94"/>
                  <a:gd name="T8" fmla="*/ 0 w 203"/>
                  <a:gd name="T9" fmla="*/ 0 h 94"/>
                  <a:gd name="T10" fmla="*/ 0 w 203"/>
                  <a:gd name="T11" fmla="*/ 0 h 94"/>
                  <a:gd name="T12" fmla="*/ 0 w 203"/>
                  <a:gd name="T13" fmla="*/ 0 h 94"/>
                  <a:gd name="T14" fmla="*/ 0 w 203"/>
                  <a:gd name="T15" fmla="*/ 0 h 94"/>
                  <a:gd name="T16" fmla="*/ 0 w 203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94">
                    <a:moveTo>
                      <a:pt x="203" y="94"/>
                    </a:moveTo>
                    <a:lnTo>
                      <a:pt x="203" y="94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203" y="94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3" name="Freeform 236"/>
              <p:cNvSpPr>
                <a:spLocks/>
              </p:cNvSpPr>
              <p:nvPr/>
            </p:nvSpPr>
            <p:spPr bwMode="auto">
              <a:xfrm>
                <a:off x="678" y="2923"/>
                <a:ext cx="34" cy="19"/>
              </a:xfrm>
              <a:custGeom>
                <a:avLst/>
                <a:gdLst>
                  <a:gd name="T0" fmla="*/ 0 w 203"/>
                  <a:gd name="T1" fmla="*/ 0 h 133"/>
                  <a:gd name="T2" fmla="*/ 0 w 203"/>
                  <a:gd name="T3" fmla="*/ 0 h 133"/>
                  <a:gd name="T4" fmla="*/ 0 w 203"/>
                  <a:gd name="T5" fmla="*/ 0 h 133"/>
                  <a:gd name="T6" fmla="*/ 0 w 203"/>
                  <a:gd name="T7" fmla="*/ 0 h 133"/>
                  <a:gd name="T8" fmla="*/ 0 w 203"/>
                  <a:gd name="T9" fmla="*/ 0 h 133"/>
                  <a:gd name="T10" fmla="*/ 0 w 203"/>
                  <a:gd name="T11" fmla="*/ 0 h 133"/>
                  <a:gd name="T12" fmla="*/ 0 w 203"/>
                  <a:gd name="T13" fmla="*/ 0 h 133"/>
                  <a:gd name="T14" fmla="*/ 0 w 203"/>
                  <a:gd name="T15" fmla="*/ 0 h 133"/>
                  <a:gd name="T16" fmla="*/ 0 w 203"/>
                  <a:gd name="T17" fmla="*/ 0 h 133"/>
                  <a:gd name="T18" fmla="*/ 0 w 203"/>
                  <a:gd name="T19" fmla="*/ 0 h 1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3">
                    <a:moveTo>
                      <a:pt x="173" y="133"/>
                    </a:moveTo>
                    <a:lnTo>
                      <a:pt x="203" y="66"/>
                    </a:lnTo>
                    <a:lnTo>
                      <a:pt x="203" y="20"/>
                    </a:lnTo>
                    <a:lnTo>
                      <a:pt x="0" y="20"/>
                    </a:lnTo>
                    <a:lnTo>
                      <a:pt x="0" y="66"/>
                    </a:lnTo>
                    <a:lnTo>
                      <a:pt x="30" y="0"/>
                    </a:lnTo>
                    <a:lnTo>
                      <a:pt x="173" y="133"/>
                    </a:lnTo>
                    <a:lnTo>
                      <a:pt x="203" y="105"/>
                    </a:lnTo>
                    <a:lnTo>
                      <a:pt x="203" y="66"/>
                    </a:lnTo>
                    <a:lnTo>
                      <a:pt x="173" y="13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4" name="Freeform 237"/>
              <p:cNvSpPr>
                <a:spLocks/>
              </p:cNvSpPr>
              <p:nvPr/>
            </p:nvSpPr>
            <p:spPr bwMode="auto">
              <a:xfrm>
                <a:off x="670" y="2923"/>
                <a:ext cx="37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3"/>
                    </a:moveTo>
                    <a:lnTo>
                      <a:pt x="172" y="179"/>
                    </a:lnTo>
                    <a:lnTo>
                      <a:pt x="223" y="133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5" name="Freeform 238"/>
              <p:cNvSpPr>
                <a:spLocks/>
              </p:cNvSpPr>
              <p:nvPr/>
            </p:nvSpPr>
            <p:spPr bwMode="auto">
              <a:xfrm>
                <a:off x="670" y="2939"/>
                <a:ext cx="33" cy="14"/>
              </a:xfrm>
              <a:custGeom>
                <a:avLst/>
                <a:gdLst>
                  <a:gd name="T0" fmla="*/ 0 w 203"/>
                  <a:gd name="T1" fmla="*/ 0 h 93"/>
                  <a:gd name="T2" fmla="*/ 0 w 203"/>
                  <a:gd name="T3" fmla="*/ 0 h 93"/>
                  <a:gd name="T4" fmla="*/ 0 w 203"/>
                  <a:gd name="T5" fmla="*/ 0 h 93"/>
                  <a:gd name="T6" fmla="*/ 0 w 203"/>
                  <a:gd name="T7" fmla="*/ 0 h 93"/>
                  <a:gd name="T8" fmla="*/ 0 w 203"/>
                  <a:gd name="T9" fmla="*/ 0 h 93"/>
                  <a:gd name="T10" fmla="*/ 0 w 203"/>
                  <a:gd name="T11" fmla="*/ 0 h 93"/>
                  <a:gd name="T12" fmla="*/ 0 w 203"/>
                  <a:gd name="T13" fmla="*/ 0 h 93"/>
                  <a:gd name="T14" fmla="*/ 0 w 203"/>
                  <a:gd name="T15" fmla="*/ 0 h 93"/>
                  <a:gd name="T16" fmla="*/ 0 w 203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93">
                    <a:moveTo>
                      <a:pt x="203" y="93"/>
                    </a:moveTo>
                    <a:lnTo>
                      <a:pt x="203" y="93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3" y="9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6" name="Freeform 239"/>
              <p:cNvSpPr>
                <a:spLocks/>
              </p:cNvSpPr>
              <p:nvPr/>
            </p:nvSpPr>
            <p:spPr bwMode="auto">
              <a:xfrm>
                <a:off x="670" y="2953"/>
                <a:ext cx="33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7" name="Freeform 240"/>
              <p:cNvSpPr>
                <a:spLocks/>
              </p:cNvSpPr>
              <p:nvPr/>
            </p:nvSpPr>
            <p:spPr bwMode="auto">
              <a:xfrm>
                <a:off x="670" y="2959"/>
                <a:ext cx="33" cy="23"/>
              </a:xfrm>
              <a:custGeom>
                <a:avLst/>
                <a:gdLst>
                  <a:gd name="T0" fmla="*/ 0 w 203"/>
                  <a:gd name="T1" fmla="*/ 0 h 160"/>
                  <a:gd name="T2" fmla="*/ 0 w 203"/>
                  <a:gd name="T3" fmla="*/ 0 h 160"/>
                  <a:gd name="T4" fmla="*/ 0 w 203"/>
                  <a:gd name="T5" fmla="*/ 0 h 160"/>
                  <a:gd name="T6" fmla="*/ 0 w 203"/>
                  <a:gd name="T7" fmla="*/ 0 h 160"/>
                  <a:gd name="T8" fmla="*/ 0 w 203"/>
                  <a:gd name="T9" fmla="*/ 0 h 160"/>
                  <a:gd name="T10" fmla="*/ 0 w 203"/>
                  <a:gd name="T11" fmla="*/ 0 h 160"/>
                  <a:gd name="T12" fmla="*/ 0 w 203"/>
                  <a:gd name="T13" fmla="*/ 0 h 160"/>
                  <a:gd name="T14" fmla="*/ 0 w 203"/>
                  <a:gd name="T15" fmla="*/ 0 h 160"/>
                  <a:gd name="T16" fmla="*/ 0 w 203"/>
                  <a:gd name="T17" fmla="*/ 0 h 160"/>
                  <a:gd name="T18" fmla="*/ 0 w 203"/>
                  <a:gd name="T19" fmla="*/ 0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60">
                    <a:moveTo>
                      <a:pt x="172" y="160"/>
                    </a:moveTo>
                    <a:lnTo>
                      <a:pt x="203" y="94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29" y="27"/>
                    </a:lnTo>
                    <a:lnTo>
                      <a:pt x="172" y="160"/>
                    </a:lnTo>
                    <a:lnTo>
                      <a:pt x="203" y="132"/>
                    </a:lnTo>
                    <a:lnTo>
                      <a:pt x="203" y="94"/>
                    </a:lnTo>
                    <a:lnTo>
                      <a:pt x="172" y="16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8" name="Freeform 241"/>
              <p:cNvSpPr>
                <a:spLocks/>
              </p:cNvSpPr>
              <p:nvPr/>
            </p:nvSpPr>
            <p:spPr bwMode="auto">
              <a:xfrm>
                <a:off x="661" y="2963"/>
                <a:ext cx="37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3"/>
                    </a:moveTo>
                    <a:lnTo>
                      <a:pt x="173" y="179"/>
                    </a:lnTo>
                    <a:lnTo>
                      <a:pt x="223" y="133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9" name="Freeform 242"/>
              <p:cNvSpPr>
                <a:spLocks/>
              </p:cNvSpPr>
              <p:nvPr/>
            </p:nvSpPr>
            <p:spPr bwMode="auto">
              <a:xfrm>
                <a:off x="661" y="2979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0" name="Freeform 243"/>
              <p:cNvSpPr>
                <a:spLocks/>
              </p:cNvSpPr>
              <p:nvPr/>
            </p:nvSpPr>
            <p:spPr bwMode="auto">
              <a:xfrm>
                <a:off x="661" y="2986"/>
                <a:ext cx="34" cy="13"/>
              </a:xfrm>
              <a:custGeom>
                <a:avLst/>
                <a:gdLst>
                  <a:gd name="T0" fmla="*/ 0 w 203"/>
                  <a:gd name="T1" fmla="*/ 0 h 93"/>
                  <a:gd name="T2" fmla="*/ 0 w 203"/>
                  <a:gd name="T3" fmla="*/ 0 h 93"/>
                  <a:gd name="T4" fmla="*/ 0 w 203"/>
                  <a:gd name="T5" fmla="*/ 0 h 93"/>
                  <a:gd name="T6" fmla="*/ 0 w 203"/>
                  <a:gd name="T7" fmla="*/ 0 h 93"/>
                  <a:gd name="T8" fmla="*/ 0 w 203"/>
                  <a:gd name="T9" fmla="*/ 0 h 93"/>
                  <a:gd name="T10" fmla="*/ 0 w 203"/>
                  <a:gd name="T11" fmla="*/ 0 h 93"/>
                  <a:gd name="T12" fmla="*/ 0 w 203"/>
                  <a:gd name="T13" fmla="*/ 0 h 93"/>
                  <a:gd name="T14" fmla="*/ 0 w 203"/>
                  <a:gd name="T15" fmla="*/ 0 h 93"/>
                  <a:gd name="T16" fmla="*/ 0 w 203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93">
                    <a:moveTo>
                      <a:pt x="203" y="93"/>
                    </a:moveTo>
                    <a:lnTo>
                      <a:pt x="203" y="93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3" y="9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1" name="Freeform 244"/>
              <p:cNvSpPr>
                <a:spLocks/>
              </p:cNvSpPr>
              <p:nvPr/>
            </p:nvSpPr>
            <p:spPr bwMode="auto">
              <a:xfrm>
                <a:off x="661" y="2997"/>
                <a:ext cx="34" cy="18"/>
              </a:xfrm>
              <a:custGeom>
                <a:avLst/>
                <a:gdLst>
                  <a:gd name="T0" fmla="*/ 0 w 203"/>
                  <a:gd name="T1" fmla="*/ 0 h 131"/>
                  <a:gd name="T2" fmla="*/ 0 w 203"/>
                  <a:gd name="T3" fmla="*/ 0 h 131"/>
                  <a:gd name="T4" fmla="*/ 0 w 203"/>
                  <a:gd name="T5" fmla="*/ 0 h 131"/>
                  <a:gd name="T6" fmla="*/ 0 w 203"/>
                  <a:gd name="T7" fmla="*/ 0 h 131"/>
                  <a:gd name="T8" fmla="*/ 0 w 203"/>
                  <a:gd name="T9" fmla="*/ 0 h 131"/>
                  <a:gd name="T10" fmla="*/ 0 w 203"/>
                  <a:gd name="T11" fmla="*/ 0 h 131"/>
                  <a:gd name="T12" fmla="*/ 0 w 203"/>
                  <a:gd name="T13" fmla="*/ 0 h 131"/>
                  <a:gd name="T14" fmla="*/ 0 w 203"/>
                  <a:gd name="T15" fmla="*/ 0 h 131"/>
                  <a:gd name="T16" fmla="*/ 0 w 203"/>
                  <a:gd name="T17" fmla="*/ 0 h 131"/>
                  <a:gd name="T18" fmla="*/ 0 w 203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1">
                    <a:moveTo>
                      <a:pt x="173" y="131"/>
                    </a:moveTo>
                    <a:lnTo>
                      <a:pt x="203" y="66"/>
                    </a:lnTo>
                    <a:lnTo>
                      <a:pt x="203" y="19"/>
                    </a:lnTo>
                    <a:lnTo>
                      <a:pt x="0" y="19"/>
                    </a:lnTo>
                    <a:lnTo>
                      <a:pt x="0" y="66"/>
                    </a:lnTo>
                    <a:lnTo>
                      <a:pt x="29" y="0"/>
                    </a:lnTo>
                    <a:lnTo>
                      <a:pt x="173" y="131"/>
                    </a:lnTo>
                    <a:lnTo>
                      <a:pt x="203" y="104"/>
                    </a:lnTo>
                    <a:lnTo>
                      <a:pt x="203" y="66"/>
                    </a:lnTo>
                    <a:lnTo>
                      <a:pt x="173" y="13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2" name="Freeform 245"/>
              <p:cNvSpPr>
                <a:spLocks/>
              </p:cNvSpPr>
              <p:nvPr/>
            </p:nvSpPr>
            <p:spPr bwMode="auto">
              <a:xfrm>
                <a:off x="653" y="2997"/>
                <a:ext cx="37" cy="25"/>
              </a:xfrm>
              <a:custGeom>
                <a:avLst/>
                <a:gdLst>
                  <a:gd name="T0" fmla="*/ 0 w 224"/>
                  <a:gd name="T1" fmla="*/ 0 h 178"/>
                  <a:gd name="T2" fmla="*/ 0 w 224"/>
                  <a:gd name="T3" fmla="*/ 0 h 178"/>
                  <a:gd name="T4" fmla="*/ 0 w 224"/>
                  <a:gd name="T5" fmla="*/ 0 h 178"/>
                  <a:gd name="T6" fmla="*/ 0 w 224"/>
                  <a:gd name="T7" fmla="*/ 0 h 178"/>
                  <a:gd name="T8" fmla="*/ 0 w 224"/>
                  <a:gd name="T9" fmla="*/ 0 h 178"/>
                  <a:gd name="T10" fmla="*/ 0 w 224"/>
                  <a:gd name="T11" fmla="*/ 0 h 178"/>
                  <a:gd name="T12" fmla="*/ 0 w 224"/>
                  <a:gd name="T13" fmla="*/ 0 h 178"/>
                  <a:gd name="T14" fmla="*/ 0 w 224"/>
                  <a:gd name="T15" fmla="*/ 0 h 178"/>
                  <a:gd name="T16" fmla="*/ 0 w 224"/>
                  <a:gd name="T17" fmla="*/ 0 h 178"/>
                  <a:gd name="T18" fmla="*/ 0 w 224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4" h="178">
                    <a:moveTo>
                      <a:pt x="203" y="113"/>
                    </a:moveTo>
                    <a:lnTo>
                      <a:pt x="173" y="178"/>
                    </a:lnTo>
                    <a:lnTo>
                      <a:pt x="224" y="131"/>
                    </a:lnTo>
                    <a:lnTo>
                      <a:pt x="80" y="0"/>
                    </a:lnTo>
                    <a:lnTo>
                      <a:pt x="30" y="46"/>
                    </a:lnTo>
                    <a:lnTo>
                      <a:pt x="0" y="113"/>
                    </a:lnTo>
                    <a:lnTo>
                      <a:pt x="30" y="46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3" name="Freeform 246"/>
              <p:cNvSpPr>
                <a:spLocks/>
              </p:cNvSpPr>
              <p:nvPr/>
            </p:nvSpPr>
            <p:spPr bwMode="auto">
              <a:xfrm>
                <a:off x="653" y="3013"/>
                <a:ext cx="33" cy="6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4" name="Freeform 247"/>
              <p:cNvSpPr>
                <a:spLocks/>
              </p:cNvSpPr>
              <p:nvPr/>
            </p:nvSpPr>
            <p:spPr bwMode="auto">
              <a:xfrm>
                <a:off x="653" y="3019"/>
                <a:ext cx="33" cy="14"/>
              </a:xfrm>
              <a:custGeom>
                <a:avLst/>
                <a:gdLst>
                  <a:gd name="T0" fmla="*/ 0 w 203"/>
                  <a:gd name="T1" fmla="*/ 0 h 93"/>
                  <a:gd name="T2" fmla="*/ 0 w 203"/>
                  <a:gd name="T3" fmla="*/ 0 h 93"/>
                  <a:gd name="T4" fmla="*/ 0 w 203"/>
                  <a:gd name="T5" fmla="*/ 0 h 93"/>
                  <a:gd name="T6" fmla="*/ 0 w 203"/>
                  <a:gd name="T7" fmla="*/ 0 h 93"/>
                  <a:gd name="T8" fmla="*/ 0 w 203"/>
                  <a:gd name="T9" fmla="*/ 0 h 93"/>
                  <a:gd name="T10" fmla="*/ 0 w 203"/>
                  <a:gd name="T11" fmla="*/ 0 h 93"/>
                  <a:gd name="T12" fmla="*/ 0 w 203"/>
                  <a:gd name="T13" fmla="*/ 0 h 93"/>
                  <a:gd name="T14" fmla="*/ 0 w 203"/>
                  <a:gd name="T15" fmla="*/ 0 h 93"/>
                  <a:gd name="T16" fmla="*/ 0 w 203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93">
                    <a:moveTo>
                      <a:pt x="203" y="93"/>
                    </a:moveTo>
                    <a:lnTo>
                      <a:pt x="203" y="93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3" y="9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5" name="Freeform 248"/>
              <p:cNvSpPr>
                <a:spLocks/>
              </p:cNvSpPr>
              <p:nvPr/>
            </p:nvSpPr>
            <p:spPr bwMode="auto">
              <a:xfrm>
                <a:off x="653" y="3033"/>
                <a:ext cx="33" cy="6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6" name="Freeform 249"/>
              <p:cNvSpPr>
                <a:spLocks/>
              </p:cNvSpPr>
              <p:nvPr/>
            </p:nvSpPr>
            <p:spPr bwMode="auto">
              <a:xfrm>
                <a:off x="653" y="3039"/>
                <a:ext cx="33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7" name="Freeform 250"/>
              <p:cNvSpPr>
                <a:spLocks/>
              </p:cNvSpPr>
              <p:nvPr/>
            </p:nvSpPr>
            <p:spPr bwMode="auto">
              <a:xfrm>
                <a:off x="653" y="3043"/>
                <a:ext cx="33" cy="19"/>
              </a:xfrm>
              <a:custGeom>
                <a:avLst/>
                <a:gdLst>
                  <a:gd name="T0" fmla="*/ 0 w 203"/>
                  <a:gd name="T1" fmla="*/ 0 h 131"/>
                  <a:gd name="T2" fmla="*/ 0 w 203"/>
                  <a:gd name="T3" fmla="*/ 0 h 131"/>
                  <a:gd name="T4" fmla="*/ 0 w 203"/>
                  <a:gd name="T5" fmla="*/ 0 h 131"/>
                  <a:gd name="T6" fmla="*/ 0 w 203"/>
                  <a:gd name="T7" fmla="*/ 0 h 131"/>
                  <a:gd name="T8" fmla="*/ 0 w 203"/>
                  <a:gd name="T9" fmla="*/ 0 h 131"/>
                  <a:gd name="T10" fmla="*/ 0 w 203"/>
                  <a:gd name="T11" fmla="*/ 0 h 131"/>
                  <a:gd name="T12" fmla="*/ 0 w 203"/>
                  <a:gd name="T13" fmla="*/ 0 h 131"/>
                  <a:gd name="T14" fmla="*/ 0 w 203"/>
                  <a:gd name="T15" fmla="*/ 0 h 131"/>
                  <a:gd name="T16" fmla="*/ 0 w 203"/>
                  <a:gd name="T17" fmla="*/ 0 h 131"/>
                  <a:gd name="T18" fmla="*/ 0 w 203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1">
                    <a:moveTo>
                      <a:pt x="173" y="131"/>
                    </a:moveTo>
                    <a:lnTo>
                      <a:pt x="203" y="65"/>
                    </a:lnTo>
                    <a:lnTo>
                      <a:pt x="203" y="18"/>
                    </a:lnTo>
                    <a:lnTo>
                      <a:pt x="0" y="18"/>
                    </a:lnTo>
                    <a:lnTo>
                      <a:pt x="0" y="65"/>
                    </a:lnTo>
                    <a:lnTo>
                      <a:pt x="30" y="0"/>
                    </a:lnTo>
                    <a:lnTo>
                      <a:pt x="173" y="131"/>
                    </a:lnTo>
                    <a:lnTo>
                      <a:pt x="203" y="104"/>
                    </a:lnTo>
                    <a:lnTo>
                      <a:pt x="203" y="65"/>
                    </a:lnTo>
                    <a:lnTo>
                      <a:pt x="173" y="13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8" name="Freeform 251"/>
              <p:cNvSpPr>
                <a:spLocks/>
              </p:cNvSpPr>
              <p:nvPr/>
            </p:nvSpPr>
            <p:spPr bwMode="auto">
              <a:xfrm>
                <a:off x="644" y="3043"/>
                <a:ext cx="38" cy="26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2" y="112"/>
                    </a:moveTo>
                    <a:lnTo>
                      <a:pt x="172" y="178"/>
                    </a:lnTo>
                    <a:lnTo>
                      <a:pt x="223" y="131"/>
                    </a:lnTo>
                    <a:lnTo>
                      <a:pt x="80" y="0"/>
                    </a:lnTo>
                    <a:lnTo>
                      <a:pt x="29" y="46"/>
                    </a:lnTo>
                    <a:lnTo>
                      <a:pt x="0" y="112"/>
                    </a:lnTo>
                    <a:lnTo>
                      <a:pt x="29" y="46"/>
                    </a:lnTo>
                    <a:lnTo>
                      <a:pt x="0" y="74"/>
                    </a:lnTo>
                    <a:lnTo>
                      <a:pt x="0" y="112"/>
                    </a:lnTo>
                    <a:lnTo>
                      <a:pt x="202" y="11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9" name="Freeform 252"/>
              <p:cNvSpPr>
                <a:spLocks/>
              </p:cNvSpPr>
              <p:nvPr/>
            </p:nvSpPr>
            <p:spPr bwMode="auto">
              <a:xfrm>
                <a:off x="644" y="3059"/>
                <a:ext cx="34" cy="14"/>
              </a:xfrm>
              <a:custGeom>
                <a:avLst/>
                <a:gdLst>
                  <a:gd name="T0" fmla="*/ 0 w 202"/>
                  <a:gd name="T1" fmla="*/ 0 h 93"/>
                  <a:gd name="T2" fmla="*/ 0 w 202"/>
                  <a:gd name="T3" fmla="*/ 0 h 93"/>
                  <a:gd name="T4" fmla="*/ 0 w 202"/>
                  <a:gd name="T5" fmla="*/ 0 h 93"/>
                  <a:gd name="T6" fmla="*/ 0 w 202"/>
                  <a:gd name="T7" fmla="*/ 0 h 93"/>
                  <a:gd name="T8" fmla="*/ 0 w 202"/>
                  <a:gd name="T9" fmla="*/ 0 h 93"/>
                  <a:gd name="T10" fmla="*/ 0 w 202"/>
                  <a:gd name="T11" fmla="*/ 0 h 93"/>
                  <a:gd name="T12" fmla="*/ 0 w 202"/>
                  <a:gd name="T13" fmla="*/ 0 h 93"/>
                  <a:gd name="T14" fmla="*/ 0 w 202"/>
                  <a:gd name="T15" fmla="*/ 0 h 93"/>
                  <a:gd name="T16" fmla="*/ 0 w 202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93">
                    <a:moveTo>
                      <a:pt x="202" y="93"/>
                    </a:moveTo>
                    <a:lnTo>
                      <a:pt x="202" y="93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2" y="9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0" name="Freeform 253"/>
              <p:cNvSpPr>
                <a:spLocks/>
              </p:cNvSpPr>
              <p:nvPr/>
            </p:nvSpPr>
            <p:spPr bwMode="auto">
              <a:xfrm>
                <a:off x="644" y="3073"/>
                <a:ext cx="34" cy="6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1" name="Freeform 254"/>
              <p:cNvSpPr>
                <a:spLocks/>
              </p:cNvSpPr>
              <p:nvPr/>
            </p:nvSpPr>
            <p:spPr bwMode="auto">
              <a:xfrm>
                <a:off x="644" y="3079"/>
                <a:ext cx="34" cy="7"/>
              </a:xfrm>
              <a:custGeom>
                <a:avLst/>
                <a:gdLst>
                  <a:gd name="T0" fmla="*/ 0 w 202"/>
                  <a:gd name="T1" fmla="*/ 0 h 46"/>
                  <a:gd name="T2" fmla="*/ 0 w 202"/>
                  <a:gd name="T3" fmla="*/ 0 h 46"/>
                  <a:gd name="T4" fmla="*/ 0 w 202"/>
                  <a:gd name="T5" fmla="*/ 0 h 46"/>
                  <a:gd name="T6" fmla="*/ 0 w 202"/>
                  <a:gd name="T7" fmla="*/ 0 h 46"/>
                  <a:gd name="T8" fmla="*/ 0 w 202"/>
                  <a:gd name="T9" fmla="*/ 0 h 46"/>
                  <a:gd name="T10" fmla="*/ 0 w 202"/>
                  <a:gd name="T11" fmla="*/ 0 h 46"/>
                  <a:gd name="T12" fmla="*/ 0 w 202"/>
                  <a:gd name="T13" fmla="*/ 0 h 46"/>
                  <a:gd name="T14" fmla="*/ 0 w 202"/>
                  <a:gd name="T15" fmla="*/ 0 h 46"/>
                  <a:gd name="T16" fmla="*/ 0 w 202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6">
                    <a:moveTo>
                      <a:pt x="202" y="46"/>
                    </a:moveTo>
                    <a:lnTo>
                      <a:pt x="202" y="46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2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2" name="Freeform 255"/>
              <p:cNvSpPr>
                <a:spLocks/>
              </p:cNvSpPr>
              <p:nvPr/>
            </p:nvSpPr>
            <p:spPr bwMode="auto">
              <a:xfrm>
                <a:off x="644" y="3086"/>
                <a:ext cx="34" cy="7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3" name="Freeform 256"/>
              <p:cNvSpPr>
                <a:spLocks/>
              </p:cNvSpPr>
              <p:nvPr/>
            </p:nvSpPr>
            <p:spPr bwMode="auto">
              <a:xfrm>
                <a:off x="644" y="3093"/>
                <a:ext cx="34" cy="6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4" name="Freeform 257"/>
              <p:cNvSpPr>
                <a:spLocks/>
              </p:cNvSpPr>
              <p:nvPr/>
            </p:nvSpPr>
            <p:spPr bwMode="auto">
              <a:xfrm>
                <a:off x="644" y="3099"/>
                <a:ext cx="34" cy="7"/>
              </a:xfrm>
              <a:custGeom>
                <a:avLst/>
                <a:gdLst>
                  <a:gd name="T0" fmla="*/ 0 w 202"/>
                  <a:gd name="T1" fmla="*/ 0 h 46"/>
                  <a:gd name="T2" fmla="*/ 0 w 202"/>
                  <a:gd name="T3" fmla="*/ 0 h 46"/>
                  <a:gd name="T4" fmla="*/ 0 w 202"/>
                  <a:gd name="T5" fmla="*/ 0 h 46"/>
                  <a:gd name="T6" fmla="*/ 0 w 202"/>
                  <a:gd name="T7" fmla="*/ 0 h 46"/>
                  <a:gd name="T8" fmla="*/ 0 w 202"/>
                  <a:gd name="T9" fmla="*/ 0 h 46"/>
                  <a:gd name="T10" fmla="*/ 0 w 202"/>
                  <a:gd name="T11" fmla="*/ 0 h 46"/>
                  <a:gd name="T12" fmla="*/ 0 w 202"/>
                  <a:gd name="T13" fmla="*/ 0 h 46"/>
                  <a:gd name="T14" fmla="*/ 0 w 202"/>
                  <a:gd name="T15" fmla="*/ 0 h 46"/>
                  <a:gd name="T16" fmla="*/ 0 w 202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6">
                    <a:moveTo>
                      <a:pt x="202" y="46"/>
                    </a:moveTo>
                    <a:lnTo>
                      <a:pt x="202" y="46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2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5" name="Freeform 258"/>
              <p:cNvSpPr>
                <a:spLocks/>
              </p:cNvSpPr>
              <p:nvPr/>
            </p:nvSpPr>
            <p:spPr bwMode="auto">
              <a:xfrm>
                <a:off x="644" y="3106"/>
                <a:ext cx="34" cy="7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6" name="Freeform 259"/>
              <p:cNvSpPr>
                <a:spLocks/>
              </p:cNvSpPr>
              <p:nvPr/>
            </p:nvSpPr>
            <p:spPr bwMode="auto">
              <a:xfrm>
                <a:off x="644" y="3110"/>
                <a:ext cx="34" cy="19"/>
              </a:xfrm>
              <a:custGeom>
                <a:avLst/>
                <a:gdLst>
                  <a:gd name="T0" fmla="*/ 0 w 202"/>
                  <a:gd name="T1" fmla="*/ 0 h 132"/>
                  <a:gd name="T2" fmla="*/ 0 w 202"/>
                  <a:gd name="T3" fmla="*/ 0 h 132"/>
                  <a:gd name="T4" fmla="*/ 0 w 202"/>
                  <a:gd name="T5" fmla="*/ 0 h 132"/>
                  <a:gd name="T6" fmla="*/ 0 w 202"/>
                  <a:gd name="T7" fmla="*/ 0 h 132"/>
                  <a:gd name="T8" fmla="*/ 0 w 202"/>
                  <a:gd name="T9" fmla="*/ 0 h 132"/>
                  <a:gd name="T10" fmla="*/ 0 w 202"/>
                  <a:gd name="T11" fmla="*/ 0 h 132"/>
                  <a:gd name="T12" fmla="*/ 0 w 202"/>
                  <a:gd name="T13" fmla="*/ 0 h 132"/>
                  <a:gd name="T14" fmla="*/ 0 w 202"/>
                  <a:gd name="T15" fmla="*/ 0 h 132"/>
                  <a:gd name="T16" fmla="*/ 0 w 202"/>
                  <a:gd name="T17" fmla="*/ 0 h 132"/>
                  <a:gd name="T18" fmla="*/ 0 w 202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32">
                    <a:moveTo>
                      <a:pt x="172" y="132"/>
                    </a:moveTo>
                    <a:lnTo>
                      <a:pt x="202" y="66"/>
                    </a:lnTo>
                    <a:lnTo>
                      <a:pt x="202" y="19"/>
                    </a:lnTo>
                    <a:lnTo>
                      <a:pt x="0" y="19"/>
                    </a:lnTo>
                    <a:lnTo>
                      <a:pt x="0" y="66"/>
                    </a:lnTo>
                    <a:lnTo>
                      <a:pt x="29" y="0"/>
                    </a:lnTo>
                    <a:lnTo>
                      <a:pt x="172" y="132"/>
                    </a:lnTo>
                    <a:lnTo>
                      <a:pt x="202" y="105"/>
                    </a:lnTo>
                    <a:lnTo>
                      <a:pt x="202" y="66"/>
                    </a:lnTo>
                    <a:lnTo>
                      <a:pt x="172" y="13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7" name="Freeform 260"/>
              <p:cNvSpPr>
                <a:spLocks/>
              </p:cNvSpPr>
              <p:nvPr/>
            </p:nvSpPr>
            <p:spPr bwMode="auto">
              <a:xfrm>
                <a:off x="636" y="3110"/>
                <a:ext cx="37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2"/>
                    </a:moveTo>
                    <a:lnTo>
                      <a:pt x="173" y="179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6"/>
                    </a:lnTo>
                    <a:lnTo>
                      <a:pt x="0" y="112"/>
                    </a:lnTo>
                    <a:lnTo>
                      <a:pt x="29" y="46"/>
                    </a:lnTo>
                    <a:lnTo>
                      <a:pt x="0" y="73"/>
                    </a:lnTo>
                    <a:lnTo>
                      <a:pt x="0" y="112"/>
                    </a:lnTo>
                    <a:lnTo>
                      <a:pt x="203" y="11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8" name="Freeform 261"/>
              <p:cNvSpPr>
                <a:spLocks/>
              </p:cNvSpPr>
              <p:nvPr/>
            </p:nvSpPr>
            <p:spPr bwMode="auto">
              <a:xfrm>
                <a:off x="636" y="3126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9" name="Freeform 262"/>
              <p:cNvSpPr>
                <a:spLocks/>
              </p:cNvSpPr>
              <p:nvPr/>
            </p:nvSpPr>
            <p:spPr bwMode="auto">
              <a:xfrm>
                <a:off x="636" y="3133"/>
                <a:ext cx="34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0" name="Freeform 263"/>
              <p:cNvSpPr>
                <a:spLocks/>
              </p:cNvSpPr>
              <p:nvPr/>
            </p:nvSpPr>
            <p:spPr bwMode="auto">
              <a:xfrm>
                <a:off x="636" y="3139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1" name="Freeform 264"/>
              <p:cNvSpPr>
                <a:spLocks/>
              </p:cNvSpPr>
              <p:nvPr/>
            </p:nvSpPr>
            <p:spPr bwMode="auto">
              <a:xfrm>
                <a:off x="636" y="3146"/>
                <a:ext cx="34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2" name="Freeform 265"/>
              <p:cNvSpPr>
                <a:spLocks/>
              </p:cNvSpPr>
              <p:nvPr/>
            </p:nvSpPr>
            <p:spPr bwMode="auto">
              <a:xfrm>
                <a:off x="636" y="3153"/>
                <a:ext cx="34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3" name="Freeform 266"/>
              <p:cNvSpPr>
                <a:spLocks/>
              </p:cNvSpPr>
              <p:nvPr/>
            </p:nvSpPr>
            <p:spPr bwMode="auto">
              <a:xfrm>
                <a:off x="636" y="3159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4" name="Freeform 267"/>
              <p:cNvSpPr>
                <a:spLocks/>
              </p:cNvSpPr>
              <p:nvPr/>
            </p:nvSpPr>
            <p:spPr bwMode="auto">
              <a:xfrm>
                <a:off x="636" y="3166"/>
                <a:ext cx="34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5" name="Freeform 268"/>
              <p:cNvSpPr>
                <a:spLocks/>
              </p:cNvSpPr>
              <p:nvPr/>
            </p:nvSpPr>
            <p:spPr bwMode="auto">
              <a:xfrm>
                <a:off x="636" y="3170"/>
                <a:ext cx="34" cy="19"/>
              </a:xfrm>
              <a:custGeom>
                <a:avLst/>
                <a:gdLst>
                  <a:gd name="T0" fmla="*/ 0 w 203"/>
                  <a:gd name="T1" fmla="*/ 0 h 131"/>
                  <a:gd name="T2" fmla="*/ 0 w 203"/>
                  <a:gd name="T3" fmla="*/ 0 h 131"/>
                  <a:gd name="T4" fmla="*/ 0 w 203"/>
                  <a:gd name="T5" fmla="*/ 0 h 131"/>
                  <a:gd name="T6" fmla="*/ 0 w 203"/>
                  <a:gd name="T7" fmla="*/ 0 h 131"/>
                  <a:gd name="T8" fmla="*/ 0 w 203"/>
                  <a:gd name="T9" fmla="*/ 0 h 131"/>
                  <a:gd name="T10" fmla="*/ 0 w 203"/>
                  <a:gd name="T11" fmla="*/ 0 h 131"/>
                  <a:gd name="T12" fmla="*/ 0 w 203"/>
                  <a:gd name="T13" fmla="*/ 0 h 131"/>
                  <a:gd name="T14" fmla="*/ 0 w 203"/>
                  <a:gd name="T15" fmla="*/ 0 h 131"/>
                  <a:gd name="T16" fmla="*/ 0 w 203"/>
                  <a:gd name="T17" fmla="*/ 0 h 131"/>
                  <a:gd name="T18" fmla="*/ 0 w 203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1">
                    <a:moveTo>
                      <a:pt x="173" y="131"/>
                    </a:moveTo>
                    <a:lnTo>
                      <a:pt x="203" y="66"/>
                    </a:lnTo>
                    <a:lnTo>
                      <a:pt x="203" y="19"/>
                    </a:lnTo>
                    <a:lnTo>
                      <a:pt x="0" y="19"/>
                    </a:lnTo>
                    <a:lnTo>
                      <a:pt x="0" y="66"/>
                    </a:lnTo>
                    <a:lnTo>
                      <a:pt x="29" y="0"/>
                    </a:lnTo>
                    <a:lnTo>
                      <a:pt x="173" y="131"/>
                    </a:lnTo>
                    <a:lnTo>
                      <a:pt x="203" y="104"/>
                    </a:lnTo>
                    <a:lnTo>
                      <a:pt x="203" y="66"/>
                    </a:lnTo>
                    <a:lnTo>
                      <a:pt x="173" y="13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6" name="Freeform 269"/>
              <p:cNvSpPr>
                <a:spLocks/>
              </p:cNvSpPr>
              <p:nvPr/>
            </p:nvSpPr>
            <p:spPr bwMode="auto">
              <a:xfrm>
                <a:off x="641" y="3170"/>
                <a:ext cx="29" cy="19"/>
              </a:xfrm>
              <a:custGeom>
                <a:avLst/>
                <a:gdLst>
                  <a:gd name="T0" fmla="*/ 0 w 174"/>
                  <a:gd name="T1" fmla="*/ 0 h 131"/>
                  <a:gd name="T2" fmla="*/ 0 w 174"/>
                  <a:gd name="T3" fmla="*/ 0 h 131"/>
                  <a:gd name="T4" fmla="*/ 0 w 174"/>
                  <a:gd name="T5" fmla="*/ 0 h 131"/>
                  <a:gd name="T6" fmla="*/ 0 w 174"/>
                  <a:gd name="T7" fmla="*/ 0 h 131"/>
                  <a:gd name="T8" fmla="*/ 0 w 174"/>
                  <a:gd name="T9" fmla="*/ 0 h 131"/>
                  <a:gd name="T10" fmla="*/ 0 w 174"/>
                  <a:gd name="T11" fmla="*/ 0 h 131"/>
                  <a:gd name="T12" fmla="*/ 0 w 174"/>
                  <a:gd name="T13" fmla="*/ 0 h 131"/>
                  <a:gd name="T14" fmla="*/ 0 w 174"/>
                  <a:gd name="T15" fmla="*/ 0 h 131"/>
                  <a:gd name="T16" fmla="*/ 0 w 174"/>
                  <a:gd name="T17" fmla="*/ 0 h 131"/>
                  <a:gd name="T18" fmla="*/ 0 w 174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4" h="131">
                    <a:moveTo>
                      <a:pt x="144" y="131"/>
                    </a:moveTo>
                    <a:lnTo>
                      <a:pt x="72" y="66"/>
                    </a:lnTo>
                    <a:lnTo>
                      <a:pt x="0" y="0"/>
                    </a:lnTo>
                    <a:lnTo>
                      <a:pt x="144" y="131"/>
                    </a:lnTo>
                    <a:lnTo>
                      <a:pt x="174" y="104"/>
                    </a:lnTo>
                    <a:lnTo>
                      <a:pt x="174" y="66"/>
                    </a:lnTo>
                    <a:lnTo>
                      <a:pt x="144" y="13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7" name="Freeform 270"/>
              <p:cNvSpPr>
                <a:spLocks/>
              </p:cNvSpPr>
              <p:nvPr/>
            </p:nvSpPr>
            <p:spPr bwMode="auto">
              <a:xfrm>
                <a:off x="627" y="3170"/>
                <a:ext cx="38" cy="25"/>
              </a:xfrm>
              <a:custGeom>
                <a:avLst/>
                <a:gdLst>
                  <a:gd name="T0" fmla="*/ 0 w 224"/>
                  <a:gd name="T1" fmla="*/ 0 h 178"/>
                  <a:gd name="T2" fmla="*/ 0 w 224"/>
                  <a:gd name="T3" fmla="*/ 0 h 178"/>
                  <a:gd name="T4" fmla="*/ 0 w 224"/>
                  <a:gd name="T5" fmla="*/ 0 h 178"/>
                  <a:gd name="T6" fmla="*/ 0 w 224"/>
                  <a:gd name="T7" fmla="*/ 0 h 178"/>
                  <a:gd name="T8" fmla="*/ 0 w 224"/>
                  <a:gd name="T9" fmla="*/ 0 h 178"/>
                  <a:gd name="T10" fmla="*/ 0 w 224"/>
                  <a:gd name="T11" fmla="*/ 0 h 178"/>
                  <a:gd name="T12" fmla="*/ 0 w 224"/>
                  <a:gd name="T13" fmla="*/ 0 h 178"/>
                  <a:gd name="T14" fmla="*/ 0 w 224"/>
                  <a:gd name="T15" fmla="*/ 0 h 178"/>
                  <a:gd name="T16" fmla="*/ 0 w 224"/>
                  <a:gd name="T17" fmla="*/ 0 h 178"/>
                  <a:gd name="T18" fmla="*/ 0 w 224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4" h="178">
                    <a:moveTo>
                      <a:pt x="203" y="113"/>
                    </a:moveTo>
                    <a:lnTo>
                      <a:pt x="173" y="178"/>
                    </a:lnTo>
                    <a:lnTo>
                      <a:pt x="224" y="131"/>
                    </a:lnTo>
                    <a:lnTo>
                      <a:pt x="80" y="0"/>
                    </a:lnTo>
                    <a:lnTo>
                      <a:pt x="30" y="47"/>
                    </a:lnTo>
                    <a:lnTo>
                      <a:pt x="0" y="113"/>
                    </a:lnTo>
                    <a:lnTo>
                      <a:pt x="30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8" name="Freeform 271"/>
              <p:cNvSpPr>
                <a:spLocks/>
              </p:cNvSpPr>
              <p:nvPr/>
            </p:nvSpPr>
            <p:spPr bwMode="auto">
              <a:xfrm>
                <a:off x="627" y="3186"/>
                <a:ext cx="34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9" name="Freeform 272"/>
              <p:cNvSpPr>
                <a:spLocks/>
              </p:cNvSpPr>
              <p:nvPr/>
            </p:nvSpPr>
            <p:spPr bwMode="auto">
              <a:xfrm>
                <a:off x="627" y="3193"/>
                <a:ext cx="34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0" name="Freeform 273"/>
              <p:cNvSpPr>
                <a:spLocks/>
              </p:cNvSpPr>
              <p:nvPr/>
            </p:nvSpPr>
            <p:spPr bwMode="auto">
              <a:xfrm>
                <a:off x="627" y="3199"/>
                <a:ext cx="34" cy="1"/>
              </a:xfrm>
              <a:custGeom>
                <a:avLst/>
                <a:gdLst>
                  <a:gd name="T0" fmla="*/ 0 w 203"/>
                  <a:gd name="T1" fmla="*/ 0 h 1"/>
                  <a:gd name="T2" fmla="*/ 0 w 203"/>
                  <a:gd name="T3" fmla="*/ 0 h 1"/>
                  <a:gd name="T4" fmla="*/ 0 w 203"/>
                  <a:gd name="T5" fmla="*/ 0 h 1"/>
                  <a:gd name="T6" fmla="*/ 0 w 203"/>
                  <a:gd name="T7" fmla="*/ 0 h 1"/>
                  <a:gd name="T8" fmla="*/ 0 w 203"/>
                  <a:gd name="T9" fmla="*/ 0 h 1"/>
                  <a:gd name="T10" fmla="*/ 0 w 203"/>
                  <a:gd name="T11" fmla="*/ 0 h 1"/>
                  <a:gd name="T12" fmla="*/ 0 w 203"/>
                  <a:gd name="T13" fmla="*/ 0 h 1"/>
                  <a:gd name="T14" fmla="*/ 0 w 203"/>
                  <a:gd name="T15" fmla="*/ 0 h 1"/>
                  <a:gd name="T16" fmla="*/ 0 w 203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1">
                    <a:moveTo>
                      <a:pt x="203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1" name="Freeform 274"/>
              <p:cNvSpPr>
                <a:spLocks/>
              </p:cNvSpPr>
              <p:nvPr/>
            </p:nvSpPr>
            <p:spPr bwMode="auto">
              <a:xfrm>
                <a:off x="627" y="3199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2" name="Freeform 275"/>
              <p:cNvSpPr>
                <a:spLocks/>
              </p:cNvSpPr>
              <p:nvPr/>
            </p:nvSpPr>
            <p:spPr bwMode="auto">
              <a:xfrm>
                <a:off x="627" y="3206"/>
                <a:ext cx="34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3" name="Freeform 276"/>
              <p:cNvSpPr>
                <a:spLocks/>
              </p:cNvSpPr>
              <p:nvPr/>
            </p:nvSpPr>
            <p:spPr bwMode="auto">
              <a:xfrm>
                <a:off x="627" y="3213"/>
                <a:ext cx="34" cy="1"/>
              </a:xfrm>
              <a:custGeom>
                <a:avLst/>
                <a:gdLst>
                  <a:gd name="T0" fmla="*/ 0 w 203"/>
                  <a:gd name="T1" fmla="*/ 0 h 1"/>
                  <a:gd name="T2" fmla="*/ 0 w 203"/>
                  <a:gd name="T3" fmla="*/ 0 h 1"/>
                  <a:gd name="T4" fmla="*/ 0 w 203"/>
                  <a:gd name="T5" fmla="*/ 0 h 1"/>
                  <a:gd name="T6" fmla="*/ 0 w 203"/>
                  <a:gd name="T7" fmla="*/ 0 h 1"/>
                  <a:gd name="T8" fmla="*/ 0 w 203"/>
                  <a:gd name="T9" fmla="*/ 0 h 1"/>
                  <a:gd name="T10" fmla="*/ 0 w 203"/>
                  <a:gd name="T11" fmla="*/ 0 h 1"/>
                  <a:gd name="T12" fmla="*/ 0 w 203"/>
                  <a:gd name="T13" fmla="*/ 0 h 1"/>
                  <a:gd name="T14" fmla="*/ 0 w 203"/>
                  <a:gd name="T15" fmla="*/ 0 h 1"/>
                  <a:gd name="T16" fmla="*/ 0 w 203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1">
                    <a:moveTo>
                      <a:pt x="203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4" name="Freeform 277"/>
              <p:cNvSpPr>
                <a:spLocks/>
              </p:cNvSpPr>
              <p:nvPr/>
            </p:nvSpPr>
            <p:spPr bwMode="auto">
              <a:xfrm>
                <a:off x="627" y="3210"/>
                <a:ext cx="34" cy="19"/>
              </a:xfrm>
              <a:custGeom>
                <a:avLst/>
                <a:gdLst>
                  <a:gd name="T0" fmla="*/ 0 w 203"/>
                  <a:gd name="T1" fmla="*/ 0 h 131"/>
                  <a:gd name="T2" fmla="*/ 0 w 203"/>
                  <a:gd name="T3" fmla="*/ 0 h 131"/>
                  <a:gd name="T4" fmla="*/ 0 w 203"/>
                  <a:gd name="T5" fmla="*/ 0 h 131"/>
                  <a:gd name="T6" fmla="*/ 0 w 203"/>
                  <a:gd name="T7" fmla="*/ 0 h 131"/>
                  <a:gd name="T8" fmla="*/ 0 w 203"/>
                  <a:gd name="T9" fmla="*/ 0 h 131"/>
                  <a:gd name="T10" fmla="*/ 0 w 203"/>
                  <a:gd name="T11" fmla="*/ 0 h 131"/>
                  <a:gd name="T12" fmla="*/ 0 w 203"/>
                  <a:gd name="T13" fmla="*/ 0 h 131"/>
                  <a:gd name="T14" fmla="*/ 0 w 203"/>
                  <a:gd name="T15" fmla="*/ 0 h 131"/>
                  <a:gd name="T16" fmla="*/ 0 w 203"/>
                  <a:gd name="T17" fmla="*/ 0 h 131"/>
                  <a:gd name="T18" fmla="*/ 0 w 203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1">
                    <a:moveTo>
                      <a:pt x="173" y="131"/>
                    </a:moveTo>
                    <a:lnTo>
                      <a:pt x="203" y="65"/>
                    </a:lnTo>
                    <a:lnTo>
                      <a:pt x="203" y="19"/>
                    </a:lnTo>
                    <a:lnTo>
                      <a:pt x="0" y="19"/>
                    </a:lnTo>
                    <a:lnTo>
                      <a:pt x="0" y="65"/>
                    </a:lnTo>
                    <a:lnTo>
                      <a:pt x="30" y="0"/>
                    </a:lnTo>
                    <a:lnTo>
                      <a:pt x="173" y="131"/>
                    </a:lnTo>
                    <a:lnTo>
                      <a:pt x="203" y="104"/>
                    </a:lnTo>
                    <a:lnTo>
                      <a:pt x="203" y="65"/>
                    </a:lnTo>
                    <a:lnTo>
                      <a:pt x="173" y="13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5" name="Freeform 278"/>
              <p:cNvSpPr>
                <a:spLocks/>
              </p:cNvSpPr>
              <p:nvPr/>
            </p:nvSpPr>
            <p:spPr bwMode="auto">
              <a:xfrm>
                <a:off x="632" y="3210"/>
                <a:ext cx="29" cy="19"/>
              </a:xfrm>
              <a:custGeom>
                <a:avLst/>
                <a:gdLst>
                  <a:gd name="T0" fmla="*/ 0 w 173"/>
                  <a:gd name="T1" fmla="*/ 0 h 131"/>
                  <a:gd name="T2" fmla="*/ 0 w 173"/>
                  <a:gd name="T3" fmla="*/ 0 h 131"/>
                  <a:gd name="T4" fmla="*/ 0 w 173"/>
                  <a:gd name="T5" fmla="*/ 0 h 131"/>
                  <a:gd name="T6" fmla="*/ 0 w 173"/>
                  <a:gd name="T7" fmla="*/ 0 h 131"/>
                  <a:gd name="T8" fmla="*/ 0 w 173"/>
                  <a:gd name="T9" fmla="*/ 0 h 131"/>
                  <a:gd name="T10" fmla="*/ 0 w 173"/>
                  <a:gd name="T11" fmla="*/ 0 h 131"/>
                  <a:gd name="T12" fmla="*/ 0 w 173"/>
                  <a:gd name="T13" fmla="*/ 0 h 131"/>
                  <a:gd name="T14" fmla="*/ 0 w 173"/>
                  <a:gd name="T15" fmla="*/ 0 h 131"/>
                  <a:gd name="T16" fmla="*/ 0 w 173"/>
                  <a:gd name="T17" fmla="*/ 0 h 131"/>
                  <a:gd name="T18" fmla="*/ 0 w 173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3" h="131">
                    <a:moveTo>
                      <a:pt x="143" y="131"/>
                    </a:moveTo>
                    <a:lnTo>
                      <a:pt x="72" y="65"/>
                    </a:lnTo>
                    <a:lnTo>
                      <a:pt x="0" y="0"/>
                    </a:lnTo>
                    <a:lnTo>
                      <a:pt x="143" y="131"/>
                    </a:lnTo>
                    <a:lnTo>
                      <a:pt x="173" y="104"/>
                    </a:lnTo>
                    <a:lnTo>
                      <a:pt x="173" y="65"/>
                    </a:lnTo>
                    <a:lnTo>
                      <a:pt x="143" y="131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6" name="Freeform 279"/>
              <p:cNvSpPr>
                <a:spLocks/>
              </p:cNvSpPr>
              <p:nvPr/>
            </p:nvSpPr>
            <p:spPr bwMode="auto">
              <a:xfrm>
                <a:off x="619" y="3210"/>
                <a:ext cx="37" cy="25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2" y="112"/>
                    </a:moveTo>
                    <a:lnTo>
                      <a:pt x="172" y="178"/>
                    </a:lnTo>
                    <a:lnTo>
                      <a:pt x="223" y="131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2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2"/>
                    </a:lnTo>
                    <a:lnTo>
                      <a:pt x="202" y="112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7" name="Freeform 280"/>
              <p:cNvSpPr>
                <a:spLocks/>
              </p:cNvSpPr>
              <p:nvPr/>
            </p:nvSpPr>
            <p:spPr bwMode="auto">
              <a:xfrm>
                <a:off x="619" y="3217"/>
                <a:ext cx="34" cy="9"/>
              </a:xfrm>
              <a:custGeom>
                <a:avLst/>
                <a:gdLst>
                  <a:gd name="T0" fmla="*/ 0 w 202"/>
                  <a:gd name="T1" fmla="*/ 0 h 65"/>
                  <a:gd name="T2" fmla="*/ 0 w 202"/>
                  <a:gd name="T3" fmla="*/ 0 h 65"/>
                  <a:gd name="T4" fmla="*/ 0 w 202"/>
                  <a:gd name="T5" fmla="*/ 0 h 65"/>
                  <a:gd name="T6" fmla="*/ 0 w 202"/>
                  <a:gd name="T7" fmla="*/ 0 h 65"/>
                  <a:gd name="T8" fmla="*/ 0 w 202"/>
                  <a:gd name="T9" fmla="*/ 0 h 65"/>
                  <a:gd name="T10" fmla="*/ 0 w 202"/>
                  <a:gd name="T11" fmla="*/ 0 h 65"/>
                  <a:gd name="T12" fmla="*/ 0 w 202"/>
                  <a:gd name="T13" fmla="*/ 0 h 65"/>
                  <a:gd name="T14" fmla="*/ 0 w 202"/>
                  <a:gd name="T15" fmla="*/ 0 h 65"/>
                  <a:gd name="T16" fmla="*/ 0 w 202"/>
                  <a:gd name="T17" fmla="*/ 0 h 65"/>
                  <a:gd name="T18" fmla="*/ 0 w 202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65">
                    <a:moveTo>
                      <a:pt x="202" y="65"/>
                    </a:moveTo>
                    <a:lnTo>
                      <a:pt x="101" y="65"/>
                    </a:lnTo>
                    <a:lnTo>
                      <a:pt x="0" y="65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0" y="65"/>
                    </a:lnTo>
                    <a:lnTo>
                      <a:pt x="202" y="65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8" name="Freeform 281"/>
              <p:cNvSpPr>
                <a:spLocks/>
              </p:cNvSpPr>
              <p:nvPr/>
            </p:nvSpPr>
            <p:spPr bwMode="auto">
              <a:xfrm>
                <a:off x="619" y="3226"/>
                <a:ext cx="34" cy="7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9" name="Freeform 282"/>
              <p:cNvSpPr>
                <a:spLocks/>
              </p:cNvSpPr>
              <p:nvPr/>
            </p:nvSpPr>
            <p:spPr bwMode="auto">
              <a:xfrm>
                <a:off x="619" y="3233"/>
                <a:ext cx="34" cy="1"/>
              </a:xfrm>
              <a:custGeom>
                <a:avLst/>
                <a:gdLst>
                  <a:gd name="T0" fmla="*/ 0 w 202"/>
                  <a:gd name="T1" fmla="*/ 0 h 1"/>
                  <a:gd name="T2" fmla="*/ 0 w 202"/>
                  <a:gd name="T3" fmla="*/ 0 h 1"/>
                  <a:gd name="T4" fmla="*/ 0 w 202"/>
                  <a:gd name="T5" fmla="*/ 0 h 1"/>
                  <a:gd name="T6" fmla="*/ 0 w 202"/>
                  <a:gd name="T7" fmla="*/ 0 h 1"/>
                  <a:gd name="T8" fmla="*/ 0 w 202"/>
                  <a:gd name="T9" fmla="*/ 0 h 1"/>
                  <a:gd name="T10" fmla="*/ 0 w 202"/>
                  <a:gd name="T11" fmla="*/ 0 h 1"/>
                  <a:gd name="T12" fmla="*/ 0 w 202"/>
                  <a:gd name="T13" fmla="*/ 0 h 1"/>
                  <a:gd name="T14" fmla="*/ 0 w 202"/>
                  <a:gd name="T15" fmla="*/ 0 h 1"/>
                  <a:gd name="T16" fmla="*/ 0 w 20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1">
                    <a:moveTo>
                      <a:pt x="202" y="0"/>
                    </a:moveTo>
                    <a:lnTo>
                      <a:pt x="101" y="0"/>
                    </a:lnTo>
                    <a:lnTo>
                      <a:pt x="0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0" name="Freeform 283"/>
              <p:cNvSpPr>
                <a:spLocks/>
              </p:cNvSpPr>
              <p:nvPr/>
            </p:nvSpPr>
            <p:spPr bwMode="auto">
              <a:xfrm>
                <a:off x="619" y="3233"/>
                <a:ext cx="34" cy="6"/>
              </a:xfrm>
              <a:custGeom>
                <a:avLst/>
                <a:gdLst>
                  <a:gd name="T0" fmla="*/ 0 w 202"/>
                  <a:gd name="T1" fmla="*/ 0 h 46"/>
                  <a:gd name="T2" fmla="*/ 0 w 202"/>
                  <a:gd name="T3" fmla="*/ 0 h 46"/>
                  <a:gd name="T4" fmla="*/ 0 w 202"/>
                  <a:gd name="T5" fmla="*/ 0 h 46"/>
                  <a:gd name="T6" fmla="*/ 0 w 202"/>
                  <a:gd name="T7" fmla="*/ 0 h 46"/>
                  <a:gd name="T8" fmla="*/ 0 w 202"/>
                  <a:gd name="T9" fmla="*/ 0 h 46"/>
                  <a:gd name="T10" fmla="*/ 0 w 202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2" h="46">
                    <a:moveTo>
                      <a:pt x="101" y="46"/>
                    </a:moveTo>
                    <a:lnTo>
                      <a:pt x="202" y="46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101" y="46"/>
                    </a:lnTo>
                    <a:close/>
                  </a:path>
                </a:pathLst>
              </a:custGeom>
              <a:solidFill>
                <a:srgbClr val="DF3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1" name="Freeform 284"/>
              <p:cNvSpPr>
                <a:spLocks/>
              </p:cNvSpPr>
              <p:nvPr/>
            </p:nvSpPr>
            <p:spPr bwMode="auto">
              <a:xfrm>
                <a:off x="3466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2" name="Freeform 285"/>
              <p:cNvSpPr>
                <a:spLocks/>
              </p:cNvSpPr>
              <p:nvPr/>
            </p:nvSpPr>
            <p:spPr bwMode="auto">
              <a:xfrm>
                <a:off x="3466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3" name="Freeform 286"/>
              <p:cNvSpPr>
                <a:spLocks/>
              </p:cNvSpPr>
              <p:nvPr/>
            </p:nvSpPr>
            <p:spPr bwMode="auto">
              <a:xfrm>
                <a:off x="3466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4" name="Freeform 287"/>
              <p:cNvSpPr>
                <a:spLocks/>
              </p:cNvSpPr>
              <p:nvPr/>
            </p:nvSpPr>
            <p:spPr bwMode="auto">
              <a:xfrm>
                <a:off x="3466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5" name="Freeform 288"/>
              <p:cNvSpPr>
                <a:spLocks/>
              </p:cNvSpPr>
              <p:nvPr/>
            </p:nvSpPr>
            <p:spPr bwMode="auto">
              <a:xfrm>
                <a:off x="3466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6" name="Freeform 289"/>
              <p:cNvSpPr>
                <a:spLocks/>
              </p:cNvSpPr>
              <p:nvPr/>
            </p:nvSpPr>
            <p:spPr bwMode="auto">
              <a:xfrm>
                <a:off x="3457" y="1786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7" name="Freeform 290"/>
              <p:cNvSpPr>
                <a:spLocks/>
              </p:cNvSpPr>
              <p:nvPr/>
            </p:nvSpPr>
            <p:spPr bwMode="auto">
              <a:xfrm>
                <a:off x="3457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8" name="Freeform 291"/>
              <p:cNvSpPr>
                <a:spLocks/>
              </p:cNvSpPr>
              <p:nvPr/>
            </p:nvSpPr>
            <p:spPr bwMode="auto">
              <a:xfrm>
                <a:off x="3457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9" name="Freeform 292"/>
              <p:cNvSpPr>
                <a:spLocks/>
              </p:cNvSpPr>
              <p:nvPr/>
            </p:nvSpPr>
            <p:spPr bwMode="auto">
              <a:xfrm>
                <a:off x="3457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0" name="Freeform 293"/>
              <p:cNvSpPr>
                <a:spLocks/>
              </p:cNvSpPr>
              <p:nvPr/>
            </p:nvSpPr>
            <p:spPr bwMode="auto">
              <a:xfrm>
                <a:off x="3449" y="1786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1" name="Freeform 294"/>
              <p:cNvSpPr>
                <a:spLocks/>
              </p:cNvSpPr>
              <p:nvPr/>
            </p:nvSpPr>
            <p:spPr bwMode="auto">
              <a:xfrm>
                <a:off x="3449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2" name="Freeform 295"/>
              <p:cNvSpPr>
                <a:spLocks/>
              </p:cNvSpPr>
              <p:nvPr/>
            </p:nvSpPr>
            <p:spPr bwMode="auto">
              <a:xfrm>
                <a:off x="3449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3" name="Freeform 296"/>
              <p:cNvSpPr>
                <a:spLocks/>
              </p:cNvSpPr>
              <p:nvPr/>
            </p:nvSpPr>
            <p:spPr bwMode="auto">
              <a:xfrm>
                <a:off x="3440" y="1786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4" name="Freeform 297"/>
              <p:cNvSpPr>
                <a:spLocks/>
              </p:cNvSpPr>
              <p:nvPr/>
            </p:nvSpPr>
            <p:spPr bwMode="auto">
              <a:xfrm>
                <a:off x="3440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5" name="Freeform 298"/>
              <p:cNvSpPr>
                <a:spLocks/>
              </p:cNvSpPr>
              <p:nvPr/>
            </p:nvSpPr>
            <p:spPr bwMode="auto">
              <a:xfrm>
                <a:off x="3432" y="1786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6" name="Freeform 299"/>
              <p:cNvSpPr>
                <a:spLocks/>
              </p:cNvSpPr>
              <p:nvPr/>
            </p:nvSpPr>
            <p:spPr bwMode="auto">
              <a:xfrm>
                <a:off x="3432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7" name="Freeform 300"/>
              <p:cNvSpPr>
                <a:spLocks/>
              </p:cNvSpPr>
              <p:nvPr/>
            </p:nvSpPr>
            <p:spPr bwMode="auto">
              <a:xfrm>
                <a:off x="3423" y="1786"/>
                <a:ext cx="9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8" name="Freeform 301"/>
              <p:cNvSpPr>
                <a:spLocks/>
              </p:cNvSpPr>
              <p:nvPr/>
            </p:nvSpPr>
            <p:spPr bwMode="auto">
              <a:xfrm>
                <a:off x="3423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9" name="Freeform 302"/>
              <p:cNvSpPr>
                <a:spLocks/>
              </p:cNvSpPr>
              <p:nvPr/>
            </p:nvSpPr>
            <p:spPr bwMode="auto">
              <a:xfrm>
                <a:off x="3415" y="1786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0" name="Freeform 303"/>
              <p:cNvSpPr>
                <a:spLocks/>
              </p:cNvSpPr>
              <p:nvPr/>
            </p:nvSpPr>
            <p:spPr bwMode="auto">
              <a:xfrm>
                <a:off x="3415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1" name="Freeform 304"/>
              <p:cNvSpPr>
                <a:spLocks/>
              </p:cNvSpPr>
              <p:nvPr/>
            </p:nvSpPr>
            <p:spPr bwMode="auto">
              <a:xfrm>
                <a:off x="3406" y="1786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2" name="Freeform 305"/>
              <p:cNvSpPr>
                <a:spLocks/>
              </p:cNvSpPr>
              <p:nvPr/>
            </p:nvSpPr>
            <p:spPr bwMode="auto">
              <a:xfrm>
                <a:off x="3398" y="1786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3" name="Freeform 306"/>
              <p:cNvSpPr>
                <a:spLocks/>
              </p:cNvSpPr>
              <p:nvPr/>
            </p:nvSpPr>
            <p:spPr bwMode="auto">
              <a:xfrm>
                <a:off x="3398" y="1786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4" name="Freeform 307"/>
              <p:cNvSpPr>
                <a:spLocks/>
              </p:cNvSpPr>
              <p:nvPr/>
            </p:nvSpPr>
            <p:spPr bwMode="auto">
              <a:xfrm>
                <a:off x="3390" y="1786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5" name="Freeform 308"/>
              <p:cNvSpPr>
                <a:spLocks/>
              </p:cNvSpPr>
              <p:nvPr/>
            </p:nvSpPr>
            <p:spPr bwMode="auto">
              <a:xfrm>
                <a:off x="3381" y="1786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6" name="Freeform 309"/>
              <p:cNvSpPr>
                <a:spLocks/>
              </p:cNvSpPr>
              <p:nvPr/>
            </p:nvSpPr>
            <p:spPr bwMode="auto">
              <a:xfrm>
                <a:off x="3356" y="1786"/>
                <a:ext cx="34" cy="27"/>
              </a:xfrm>
              <a:custGeom>
                <a:avLst/>
                <a:gdLst>
                  <a:gd name="T0" fmla="*/ 0 w 203"/>
                  <a:gd name="T1" fmla="*/ 0 h 187"/>
                  <a:gd name="T2" fmla="*/ 0 w 203"/>
                  <a:gd name="T3" fmla="*/ 0 h 187"/>
                  <a:gd name="T4" fmla="*/ 0 w 203"/>
                  <a:gd name="T5" fmla="*/ 0 h 187"/>
                  <a:gd name="T6" fmla="*/ 0 w 203"/>
                  <a:gd name="T7" fmla="*/ 0 h 187"/>
                  <a:gd name="T8" fmla="*/ 0 w 203"/>
                  <a:gd name="T9" fmla="*/ 0 h 187"/>
                  <a:gd name="T10" fmla="*/ 0 w 203"/>
                  <a:gd name="T11" fmla="*/ 0 h 187"/>
                  <a:gd name="T12" fmla="*/ 0 w 203"/>
                  <a:gd name="T13" fmla="*/ 0 h 187"/>
                  <a:gd name="T14" fmla="*/ 0 w 203"/>
                  <a:gd name="T15" fmla="*/ 0 h 187"/>
                  <a:gd name="T16" fmla="*/ 0 w 203"/>
                  <a:gd name="T17" fmla="*/ 0 h 187"/>
                  <a:gd name="T18" fmla="*/ 0 w 20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87">
                    <a:moveTo>
                      <a:pt x="203" y="93"/>
                    </a:moveTo>
                    <a:lnTo>
                      <a:pt x="101" y="187"/>
                    </a:lnTo>
                    <a:lnTo>
                      <a:pt x="152" y="187"/>
                    </a:lnTo>
                    <a:lnTo>
                      <a:pt x="152" y="0"/>
                    </a:lnTo>
                    <a:lnTo>
                      <a:pt x="101" y="0"/>
                    </a:lnTo>
                    <a:lnTo>
                      <a:pt x="0" y="93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3" y="9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7" name="Freeform 310"/>
              <p:cNvSpPr>
                <a:spLocks/>
              </p:cNvSpPr>
              <p:nvPr/>
            </p:nvSpPr>
            <p:spPr bwMode="auto">
              <a:xfrm>
                <a:off x="3356" y="1793"/>
                <a:ext cx="34" cy="27"/>
              </a:xfrm>
              <a:custGeom>
                <a:avLst/>
                <a:gdLst>
                  <a:gd name="T0" fmla="*/ 0 w 203"/>
                  <a:gd name="T1" fmla="*/ 0 h 187"/>
                  <a:gd name="T2" fmla="*/ 0 w 203"/>
                  <a:gd name="T3" fmla="*/ 0 h 187"/>
                  <a:gd name="T4" fmla="*/ 0 w 203"/>
                  <a:gd name="T5" fmla="*/ 0 h 187"/>
                  <a:gd name="T6" fmla="*/ 0 w 203"/>
                  <a:gd name="T7" fmla="*/ 0 h 187"/>
                  <a:gd name="T8" fmla="*/ 0 w 203"/>
                  <a:gd name="T9" fmla="*/ 0 h 187"/>
                  <a:gd name="T10" fmla="*/ 0 w 203"/>
                  <a:gd name="T11" fmla="*/ 0 h 187"/>
                  <a:gd name="T12" fmla="*/ 0 w 203"/>
                  <a:gd name="T13" fmla="*/ 0 h 187"/>
                  <a:gd name="T14" fmla="*/ 0 w 203"/>
                  <a:gd name="T15" fmla="*/ 0 h 187"/>
                  <a:gd name="T16" fmla="*/ 0 w 203"/>
                  <a:gd name="T17" fmla="*/ 0 h 187"/>
                  <a:gd name="T18" fmla="*/ 0 w 20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87">
                    <a:moveTo>
                      <a:pt x="101" y="187"/>
                    </a:moveTo>
                    <a:lnTo>
                      <a:pt x="203" y="93"/>
                    </a:lnTo>
                    <a:lnTo>
                      <a:pt x="203" y="46"/>
                    </a:lnTo>
                    <a:lnTo>
                      <a:pt x="0" y="46"/>
                    </a:lnTo>
                    <a:lnTo>
                      <a:pt x="0" y="93"/>
                    </a:lnTo>
                    <a:lnTo>
                      <a:pt x="101" y="0"/>
                    </a:lnTo>
                    <a:lnTo>
                      <a:pt x="101" y="187"/>
                    </a:lnTo>
                    <a:lnTo>
                      <a:pt x="203" y="187"/>
                    </a:lnTo>
                    <a:lnTo>
                      <a:pt x="203" y="93"/>
                    </a:lnTo>
                    <a:lnTo>
                      <a:pt x="101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8" name="Freeform 311"/>
              <p:cNvSpPr>
                <a:spLocks/>
              </p:cNvSpPr>
              <p:nvPr/>
            </p:nvSpPr>
            <p:spPr bwMode="auto">
              <a:xfrm>
                <a:off x="3364" y="1793"/>
                <a:ext cx="9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9" name="Freeform 312"/>
              <p:cNvSpPr>
                <a:spLocks/>
              </p:cNvSpPr>
              <p:nvPr/>
            </p:nvSpPr>
            <p:spPr bwMode="auto">
              <a:xfrm>
                <a:off x="3356" y="17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0" name="Freeform 313"/>
              <p:cNvSpPr>
                <a:spLocks/>
              </p:cNvSpPr>
              <p:nvPr/>
            </p:nvSpPr>
            <p:spPr bwMode="auto">
              <a:xfrm>
                <a:off x="3347" y="179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1" name="Freeform 314"/>
              <p:cNvSpPr>
                <a:spLocks/>
              </p:cNvSpPr>
              <p:nvPr/>
            </p:nvSpPr>
            <p:spPr bwMode="auto">
              <a:xfrm>
                <a:off x="3339" y="1793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2" name="Freeform 315"/>
              <p:cNvSpPr>
                <a:spLocks/>
              </p:cNvSpPr>
              <p:nvPr/>
            </p:nvSpPr>
            <p:spPr bwMode="auto">
              <a:xfrm>
                <a:off x="3330" y="179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3" name="Freeform 316"/>
              <p:cNvSpPr>
                <a:spLocks/>
              </p:cNvSpPr>
              <p:nvPr/>
            </p:nvSpPr>
            <p:spPr bwMode="auto">
              <a:xfrm>
                <a:off x="3322" y="17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4" name="Freeform 317"/>
              <p:cNvSpPr>
                <a:spLocks/>
              </p:cNvSpPr>
              <p:nvPr/>
            </p:nvSpPr>
            <p:spPr bwMode="auto">
              <a:xfrm>
                <a:off x="3314" y="1793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5" name="Freeform 318"/>
              <p:cNvSpPr>
                <a:spLocks/>
              </p:cNvSpPr>
              <p:nvPr/>
            </p:nvSpPr>
            <p:spPr bwMode="auto">
              <a:xfrm>
                <a:off x="3305" y="179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6" name="Freeform 319"/>
              <p:cNvSpPr>
                <a:spLocks/>
              </p:cNvSpPr>
              <p:nvPr/>
            </p:nvSpPr>
            <p:spPr bwMode="auto">
              <a:xfrm>
                <a:off x="3297" y="17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7" name="Freeform 320"/>
              <p:cNvSpPr>
                <a:spLocks/>
              </p:cNvSpPr>
              <p:nvPr/>
            </p:nvSpPr>
            <p:spPr bwMode="auto">
              <a:xfrm>
                <a:off x="3288" y="1793"/>
                <a:ext cx="9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8" name="Freeform 321"/>
              <p:cNvSpPr>
                <a:spLocks/>
              </p:cNvSpPr>
              <p:nvPr/>
            </p:nvSpPr>
            <p:spPr bwMode="auto">
              <a:xfrm>
                <a:off x="3280" y="17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9" name="Freeform 322"/>
              <p:cNvSpPr>
                <a:spLocks/>
              </p:cNvSpPr>
              <p:nvPr/>
            </p:nvSpPr>
            <p:spPr bwMode="auto">
              <a:xfrm>
                <a:off x="3271" y="179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0" name="Freeform 323"/>
              <p:cNvSpPr>
                <a:spLocks/>
              </p:cNvSpPr>
              <p:nvPr/>
            </p:nvSpPr>
            <p:spPr bwMode="auto">
              <a:xfrm>
                <a:off x="3263" y="17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1" name="Freeform 324"/>
              <p:cNvSpPr>
                <a:spLocks/>
              </p:cNvSpPr>
              <p:nvPr/>
            </p:nvSpPr>
            <p:spPr bwMode="auto">
              <a:xfrm>
                <a:off x="3254" y="1793"/>
                <a:ext cx="9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2" name="Freeform 325"/>
              <p:cNvSpPr>
                <a:spLocks/>
              </p:cNvSpPr>
              <p:nvPr/>
            </p:nvSpPr>
            <p:spPr bwMode="auto">
              <a:xfrm>
                <a:off x="3246" y="17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3" name="Freeform 326"/>
              <p:cNvSpPr>
                <a:spLocks/>
              </p:cNvSpPr>
              <p:nvPr/>
            </p:nvSpPr>
            <p:spPr bwMode="auto">
              <a:xfrm>
                <a:off x="3229" y="179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4" name="Freeform 327"/>
              <p:cNvSpPr>
                <a:spLocks/>
              </p:cNvSpPr>
              <p:nvPr/>
            </p:nvSpPr>
            <p:spPr bwMode="auto">
              <a:xfrm>
                <a:off x="3221" y="17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5" name="Freeform 328"/>
              <p:cNvSpPr>
                <a:spLocks/>
              </p:cNvSpPr>
              <p:nvPr/>
            </p:nvSpPr>
            <p:spPr bwMode="auto">
              <a:xfrm>
                <a:off x="3212" y="179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6" name="Freeform 329"/>
              <p:cNvSpPr>
                <a:spLocks/>
              </p:cNvSpPr>
              <p:nvPr/>
            </p:nvSpPr>
            <p:spPr bwMode="auto">
              <a:xfrm>
                <a:off x="3204" y="1793"/>
                <a:ext cx="8" cy="27"/>
              </a:xfrm>
              <a:custGeom>
                <a:avLst/>
                <a:gdLst>
                  <a:gd name="T0" fmla="*/ 0 w 49"/>
                  <a:gd name="T1" fmla="*/ 0 h 187"/>
                  <a:gd name="T2" fmla="*/ 0 w 49"/>
                  <a:gd name="T3" fmla="*/ 0 h 187"/>
                  <a:gd name="T4" fmla="*/ 0 w 49"/>
                  <a:gd name="T5" fmla="*/ 0 h 187"/>
                  <a:gd name="T6" fmla="*/ 0 w 49"/>
                  <a:gd name="T7" fmla="*/ 0 h 187"/>
                  <a:gd name="T8" fmla="*/ 0 w 49"/>
                  <a:gd name="T9" fmla="*/ 0 h 187"/>
                  <a:gd name="T10" fmla="*/ 0 w 49"/>
                  <a:gd name="T11" fmla="*/ 0 h 187"/>
                  <a:gd name="T12" fmla="*/ 0 w 49"/>
                  <a:gd name="T13" fmla="*/ 0 h 187"/>
                  <a:gd name="T14" fmla="*/ 0 w 49"/>
                  <a:gd name="T15" fmla="*/ 0 h 187"/>
                  <a:gd name="T16" fmla="*/ 0 w 49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49" y="187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7" name="Freeform 330"/>
              <p:cNvSpPr>
                <a:spLocks/>
              </p:cNvSpPr>
              <p:nvPr/>
            </p:nvSpPr>
            <p:spPr bwMode="auto">
              <a:xfrm>
                <a:off x="3187" y="1793"/>
                <a:ext cx="17" cy="27"/>
              </a:xfrm>
              <a:custGeom>
                <a:avLst/>
                <a:gdLst>
                  <a:gd name="T0" fmla="*/ 0 w 103"/>
                  <a:gd name="T1" fmla="*/ 0 h 187"/>
                  <a:gd name="T2" fmla="*/ 0 w 103"/>
                  <a:gd name="T3" fmla="*/ 0 h 187"/>
                  <a:gd name="T4" fmla="*/ 0 w 103"/>
                  <a:gd name="T5" fmla="*/ 0 h 187"/>
                  <a:gd name="T6" fmla="*/ 0 w 103"/>
                  <a:gd name="T7" fmla="*/ 0 h 187"/>
                  <a:gd name="T8" fmla="*/ 0 w 103"/>
                  <a:gd name="T9" fmla="*/ 0 h 187"/>
                  <a:gd name="T10" fmla="*/ 0 w 103"/>
                  <a:gd name="T11" fmla="*/ 0 h 187"/>
                  <a:gd name="T12" fmla="*/ 0 w 103"/>
                  <a:gd name="T13" fmla="*/ 0 h 187"/>
                  <a:gd name="T14" fmla="*/ 0 w 103"/>
                  <a:gd name="T15" fmla="*/ 0 h 187"/>
                  <a:gd name="T16" fmla="*/ 0 w 103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3" y="187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8" name="Freeform 331"/>
              <p:cNvSpPr>
                <a:spLocks/>
              </p:cNvSpPr>
              <p:nvPr/>
            </p:nvSpPr>
            <p:spPr bwMode="auto">
              <a:xfrm>
                <a:off x="3178" y="1793"/>
                <a:ext cx="9" cy="27"/>
              </a:xfrm>
              <a:custGeom>
                <a:avLst/>
                <a:gdLst>
                  <a:gd name="T0" fmla="*/ 0 w 49"/>
                  <a:gd name="T1" fmla="*/ 0 h 187"/>
                  <a:gd name="T2" fmla="*/ 0 w 49"/>
                  <a:gd name="T3" fmla="*/ 0 h 187"/>
                  <a:gd name="T4" fmla="*/ 0 w 49"/>
                  <a:gd name="T5" fmla="*/ 0 h 187"/>
                  <a:gd name="T6" fmla="*/ 0 w 49"/>
                  <a:gd name="T7" fmla="*/ 0 h 187"/>
                  <a:gd name="T8" fmla="*/ 0 w 49"/>
                  <a:gd name="T9" fmla="*/ 0 h 187"/>
                  <a:gd name="T10" fmla="*/ 0 w 49"/>
                  <a:gd name="T11" fmla="*/ 0 h 187"/>
                  <a:gd name="T12" fmla="*/ 0 w 49"/>
                  <a:gd name="T13" fmla="*/ 0 h 187"/>
                  <a:gd name="T14" fmla="*/ 0 w 49"/>
                  <a:gd name="T15" fmla="*/ 0 h 187"/>
                  <a:gd name="T16" fmla="*/ 0 w 49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49" y="187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79" name="Freeform 332"/>
              <p:cNvSpPr>
                <a:spLocks/>
              </p:cNvSpPr>
              <p:nvPr/>
            </p:nvSpPr>
            <p:spPr bwMode="auto">
              <a:xfrm>
                <a:off x="3170" y="17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0" name="Freeform 333"/>
              <p:cNvSpPr>
                <a:spLocks/>
              </p:cNvSpPr>
              <p:nvPr/>
            </p:nvSpPr>
            <p:spPr bwMode="auto">
              <a:xfrm>
                <a:off x="3161" y="1793"/>
                <a:ext cx="9" cy="27"/>
              </a:xfrm>
              <a:custGeom>
                <a:avLst/>
                <a:gdLst>
                  <a:gd name="T0" fmla="*/ 0 w 52"/>
                  <a:gd name="T1" fmla="*/ 0 h 187"/>
                  <a:gd name="T2" fmla="*/ 0 w 52"/>
                  <a:gd name="T3" fmla="*/ 0 h 187"/>
                  <a:gd name="T4" fmla="*/ 0 w 52"/>
                  <a:gd name="T5" fmla="*/ 0 h 187"/>
                  <a:gd name="T6" fmla="*/ 0 w 52"/>
                  <a:gd name="T7" fmla="*/ 0 h 187"/>
                  <a:gd name="T8" fmla="*/ 0 w 52"/>
                  <a:gd name="T9" fmla="*/ 0 h 187"/>
                  <a:gd name="T10" fmla="*/ 0 w 52"/>
                  <a:gd name="T11" fmla="*/ 0 h 187"/>
                  <a:gd name="T12" fmla="*/ 0 w 52"/>
                  <a:gd name="T13" fmla="*/ 0 h 187"/>
                  <a:gd name="T14" fmla="*/ 0 w 52"/>
                  <a:gd name="T15" fmla="*/ 0 h 187"/>
                  <a:gd name="T16" fmla="*/ 0 w 5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2" y="187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1" name="Freeform 334"/>
              <p:cNvSpPr>
                <a:spLocks/>
              </p:cNvSpPr>
              <p:nvPr/>
            </p:nvSpPr>
            <p:spPr bwMode="auto">
              <a:xfrm>
                <a:off x="3133" y="1793"/>
                <a:ext cx="28" cy="27"/>
              </a:xfrm>
              <a:custGeom>
                <a:avLst/>
                <a:gdLst>
                  <a:gd name="T0" fmla="*/ 0 w 172"/>
                  <a:gd name="T1" fmla="*/ 0 h 187"/>
                  <a:gd name="T2" fmla="*/ 0 w 172"/>
                  <a:gd name="T3" fmla="*/ 0 h 187"/>
                  <a:gd name="T4" fmla="*/ 0 w 172"/>
                  <a:gd name="T5" fmla="*/ 0 h 187"/>
                  <a:gd name="T6" fmla="*/ 0 w 172"/>
                  <a:gd name="T7" fmla="*/ 0 h 187"/>
                  <a:gd name="T8" fmla="*/ 0 w 172"/>
                  <a:gd name="T9" fmla="*/ 0 h 187"/>
                  <a:gd name="T10" fmla="*/ 0 w 172"/>
                  <a:gd name="T11" fmla="*/ 0 h 187"/>
                  <a:gd name="T12" fmla="*/ 0 w 172"/>
                  <a:gd name="T13" fmla="*/ 0 h 187"/>
                  <a:gd name="T14" fmla="*/ 0 w 172"/>
                  <a:gd name="T15" fmla="*/ 0 h 187"/>
                  <a:gd name="T16" fmla="*/ 0 w 172"/>
                  <a:gd name="T17" fmla="*/ 0 h 187"/>
                  <a:gd name="T18" fmla="*/ 0 w 172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87">
                    <a:moveTo>
                      <a:pt x="143" y="159"/>
                    </a:moveTo>
                    <a:lnTo>
                      <a:pt x="72" y="187"/>
                    </a:lnTo>
                    <a:lnTo>
                      <a:pt x="172" y="187"/>
                    </a:lnTo>
                    <a:lnTo>
                      <a:pt x="172" y="0"/>
                    </a:lnTo>
                    <a:lnTo>
                      <a:pt x="72" y="0"/>
                    </a:lnTo>
                    <a:lnTo>
                      <a:pt x="0" y="27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7"/>
                    </a:lnTo>
                    <a:lnTo>
                      <a:pt x="143" y="15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2" name="Freeform 335"/>
              <p:cNvSpPr>
                <a:spLocks/>
              </p:cNvSpPr>
              <p:nvPr/>
            </p:nvSpPr>
            <p:spPr bwMode="auto">
              <a:xfrm>
                <a:off x="3124" y="1797"/>
                <a:ext cx="33" cy="29"/>
              </a:xfrm>
              <a:custGeom>
                <a:avLst/>
                <a:gdLst>
                  <a:gd name="T0" fmla="*/ 0 w 194"/>
                  <a:gd name="T1" fmla="*/ 0 h 206"/>
                  <a:gd name="T2" fmla="*/ 0 w 194"/>
                  <a:gd name="T3" fmla="*/ 0 h 206"/>
                  <a:gd name="T4" fmla="*/ 0 w 194"/>
                  <a:gd name="T5" fmla="*/ 0 h 206"/>
                  <a:gd name="T6" fmla="*/ 0 w 194"/>
                  <a:gd name="T7" fmla="*/ 0 h 206"/>
                  <a:gd name="T8" fmla="*/ 0 w 194"/>
                  <a:gd name="T9" fmla="*/ 0 h 206"/>
                  <a:gd name="T10" fmla="*/ 0 w 194"/>
                  <a:gd name="T11" fmla="*/ 0 h 206"/>
                  <a:gd name="T12" fmla="*/ 0 w 194"/>
                  <a:gd name="T13" fmla="*/ 0 h 206"/>
                  <a:gd name="T14" fmla="*/ 0 w 194"/>
                  <a:gd name="T15" fmla="*/ 0 h 206"/>
                  <a:gd name="T16" fmla="*/ 0 w 194"/>
                  <a:gd name="T17" fmla="*/ 0 h 206"/>
                  <a:gd name="T18" fmla="*/ 0 w 194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6">
                    <a:moveTo>
                      <a:pt x="72" y="206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2" y="19"/>
                    </a:lnTo>
                    <a:lnTo>
                      <a:pt x="72" y="206"/>
                    </a:lnTo>
                    <a:lnTo>
                      <a:pt x="113" y="206"/>
                    </a:lnTo>
                    <a:lnTo>
                      <a:pt x="143" y="179"/>
                    </a:lnTo>
                    <a:lnTo>
                      <a:pt x="72" y="20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3" name="Freeform 336"/>
              <p:cNvSpPr>
                <a:spLocks/>
              </p:cNvSpPr>
              <p:nvPr/>
            </p:nvSpPr>
            <p:spPr bwMode="auto">
              <a:xfrm>
                <a:off x="3119" y="180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4" name="Freeform 337"/>
              <p:cNvSpPr>
                <a:spLocks/>
              </p:cNvSpPr>
              <p:nvPr/>
            </p:nvSpPr>
            <p:spPr bwMode="auto">
              <a:xfrm>
                <a:off x="3111" y="1800"/>
                <a:ext cx="8" cy="26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5" name="Freeform 338"/>
              <p:cNvSpPr>
                <a:spLocks/>
              </p:cNvSpPr>
              <p:nvPr/>
            </p:nvSpPr>
            <p:spPr bwMode="auto">
              <a:xfrm>
                <a:off x="3102" y="1800"/>
                <a:ext cx="9" cy="26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6" name="Freeform 339"/>
              <p:cNvSpPr>
                <a:spLocks/>
              </p:cNvSpPr>
              <p:nvPr/>
            </p:nvSpPr>
            <p:spPr bwMode="auto">
              <a:xfrm>
                <a:off x="3085" y="180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7" name="Freeform 340"/>
              <p:cNvSpPr>
                <a:spLocks/>
              </p:cNvSpPr>
              <p:nvPr/>
            </p:nvSpPr>
            <p:spPr bwMode="auto">
              <a:xfrm>
                <a:off x="3077" y="1800"/>
                <a:ext cx="8" cy="26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8" name="Freeform 341"/>
              <p:cNvSpPr>
                <a:spLocks/>
              </p:cNvSpPr>
              <p:nvPr/>
            </p:nvSpPr>
            <p:spPr bwMode="auto">
              <a:xfrm>
                <a:off x="3060" y="180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89" name="Freeform 342"/>
              <p:cNvSpPr>
                <a:spLocks/>
              </p:cNvSpPr>
              <p:nvPr/>
            </p:nvSpPr>
            <p:spPr bwMode="auto">
              <a:xfrm>
                <a:off x="3052" y="1800"/>
                <a:ext cx="8" cy="26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0" name="Freeform 343"/>
              <p:cNvSpPr>
                <a:spLocks/>
              </p:cNvSpPr>
              <p:nvPr/>
            </p:nvSpPr>
            <p:spPr bwMode="auto">
              <a:xfrm>
                <a:off x="3035" y="180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1" name="Freeform 344"/>
              <p:cNvSpPr>
                <a:spLocks/>
              </p:cNvSpPr>
              <p:nvPr/>
            </p:nvSpPr>
            <p:spPr bwMode="auto">
              <a:xfrm>
                <a:off x="3026" y="1800"/>
                <a:ext cx="9" cy="26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2" name="Freeform 345"/>
              <p:cNvSpPr>
                <a:spLocks/>
              </p:cNvSpPr>
              <p:nvPr/>
            </p:nvSpPr>
            <p:spPr bwMode="auto">
              <a:xfrm>
                <a:off x="2997" y="1800"/>
                <a:ext cx="29" cy="26"/>
              </a:xfrm>
              <a:custGeom>
                <a:avLst/>
                <a:gdLst>
                  <a:gd name="T0" fmla="*/ 0 w 174"/>
                  <a:gd name="T1" fmla="*/ 0 h 187"/>
                  <a:gd name="T2" fmla="*/ 0 w 174"/>
                  <a:gd name="T3" fmla="*/ 0 h 187"/>
                  <a:gd name="T4" fmla="*/ 0 w 174"/>
                  <a:gd name="T5" fmla="*/ 0 h 187"/>
                  <a:gd name="T6" fmla="*/ 0 w 174"/>
                  <a:gd name="T7" fmla="*/ 0 h 187"/>
                  <a:gd name="T8" fmla="*/ 0 w 174"/>
                  <a:gd name="T9" fmla="*/ 0 h 187"/>
                  <a:gd name="T10" fmla="*/ 0 w 174"/>
                  <a:gd name="T11" fmla="*/ 0 h 187"/>
                  <a:gd name="T12" fmla="*/ 0 w 174"/>
                  <a:gd name="T13" fmla="*/ 0 h 187"/>
                  <a:gd name="T14" fmla="*/ 0 w 174"/>
                  <a:gd name="T15" fmla="*/ 0 h 187"/>
                  <a:gd name="T16" fmla="*/ 0 w 174"/>
                  <a:gd name="T17" fmla="*/ 0 h 187"/>
                  <a:gd name="T18" fmla="*/ 0 w 174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4" h="187">
                    <a:moveTo>
                      <a:pt x="144" y="160"/>
                    </a:moveTo>
                    <a:lnTo>
                      <a:pt x="73" y="187"/>
                    </a:lnTo>
                    <a:lnTo>
                      <a:pt x="174" y="187"/>
                    </a:lnTo>
                    <a:lnTo>
                      <a:pt x="174" y="0"/>
                    </a:lnTo>
                    <a:lnTo>
                      <a:pt x="73" y="0"/>
                    </a:lnTo>
                    <a:lnTo>
                      <a:pt x="0" y="28"/>
                    </a:lnTo>
                    <a:lnTo>
                      <a:pt x="73" y="0"/>
                    </a:lnTo>
                    <a:lnTo>
                      <a:pt x="31" y="0"/>
                    </a:lnTo>
                    <a:lnTo>
                      <a:pt x="0" y="28"/>
                    </a:lnTo>
                    <a:lnTo>
                      <a:pt x="144" y="160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3" name="Freeform 346"/>
              <p:cNvSpPr>
                <a:spLocks/>
              </p:cNvSpPr>
              <p:nvPr/>
            </p:nvSpPr>
            <p:spPr bwMode="auto">
              <a:xfrm>
                <a:off x="2989" y="1804"/>
                <a:ext cx="32" cy="29"/>
              </a:xfrm>
              <a:custGeom>
                <a:avLst/>
                <a:gdLst>
                  <a:gd name="T0" fmla="*/ 0 w 194"/>
                  <a:gd name="T1" fmla="*/ 0 h 206"/>
                  <a:gd name="T2" fmla="*/ 0 w 194"/>
                  <a:gd name="T3" fmla="*/ 0 h 206"/>
                  <a:gd name="T4" fmla="*/ 0 w 194"/>
                  <a:gd name="T5" fmla="*/ 0 h 206"/>
                  <a:gd name="T6" fmla="*/ 0 w 194"/>
                  <a:gd name="T7" fmla="*/ 0 h 206"/>
                  <a:gd name="T8" fmla="*/ 0 w 194"/>
                  <a:gd name="T9" fmla="*/ 0 h 206"/>
                  <a:gd name="T10" fmla="*/ 0 w 194"/>
                  <a:gd name="T11" fmla="*/ 0 h 206"/>
                  <a:gd name="T12" fmla="*/ 0 w 194"/>
                  <a:gd name="T13" fmla="*/ 0 h 206"/>
                  <a:gd name="T14" fmla="*/ 0 w 194"/>
                  <a:gd name="T15" fmla="*/ 0 h 206"/>
                  <a:gd name="T16" fmla="*/ 0 w 194"/>
                  <a:gd name="T17" fmla="*/ 0 h 206"/>
                  <a:gd name="T18" fmla="*/ 0 w 194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6">
                    <a:moveTo>
                      <a:pt x="72" y="206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0" y="0"/>
                    </a:lnTo>
                    <a:lnTo>
                      <a:pt x="0" y="46"/>
                    </a:lnTo>
                    <a:lnTo>
                      <a:pt x="72" y="19"/>
                    </a:lnTo>
                    <a:lnTo>
                      <a:pt x="72" y="206"/>
                    </a:lnTo>
                    <a:lnTo>
                      <a:pt x="114" y="206"/>
                    </a:lnTo>
                    <a:lnTo>
                      <a:pt x="143" y="179"/>
                    </a:lnTo>
                    <a:lnTo>
                      <a:pt x="72" y="20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4" name="Freeform 347"/>
              <p:cNvSpPr>
                <a:spLocks/>
              </p:cNvSpPr>
              <p:nvPr/>
            </p:nvSpPr>
            <p:spPr bwMode="auto">
              <a:xfrm>
                <a:off x="2984" y="180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5" name="Freeform 348"/>
              <p:cNvSpPr>
                <a:spLocks/>
              </p:cNvSpPr>
              <p:nvPr/>
            </p:nvSpPr>
            <p:spPr bwMode="auto">
              <a:xfrm>
                <a:off x="2976" y="1806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6" name="Freeform 349"/>
              <p:cNvSpPr>
                <a:spLocks/>
              </p:cNvSpPr>
              <p:nvPr/>
            </p:nvSpPr>
            <p:spPr bwMode="auto">
              <a:xfrm>
                <a:off x="2959" y="180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7" name="Freeform 350"/>
              <p:cNvSpPr>
                <a:spLocks/>
              </p:cNvSpPr>
              <p:nvPr/>
            </p:nvSpPr>
            <p:spPr bwMode="auto">
              <a:xfrm>
                <a:off x="2942" y="1806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8" name="Freeform 351"/>
              <p:cNvSpPr>
                <a:spLocks/>
              </p:cNvSpPr>
              <p:nvPr/>
            </p:nvSpPr>
            <p:spPr bwMode="auto">
              <a:xfrm>
                <a:off x="2933" y="1806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99" name="Freeform 352"/>
              <p:cNvSpPr>
                <a:spLocks/>
              </p:cNvSpPr>
              <p:nvPr/>
            </p:nvSpPr>
            <p:spPr bwMode="auto">
              <a:xfrm>
                <a:off x="2909" y="1806"/>
                <a:ext cx="24" cy="27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1" y="177"/>
                    </a:moveTo>
                    <a:lnTo>
                      <a:pt x="46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0" name="Freeform 353"/>
              <p:cNvSpPr>
                <a:spLocks/>
              </p:cNvSpPr>
              <p:nvPr/>
            </p:nvSpPr>
            <p:spPr bwMode="auto">
              <a:xfrm>
                <a:off x="2892" y="1808"/>
                <a:ext cx="32" cy="32"/>
              </a:xfrm>
              <a:custGeom>
                <a:avLst/>
                <a:gdLst>
                  <a:gd name="T0" fmla="*/ 0 w 191"/>
                  <a:gd name="T1" fmla="*/ 0 h 224"/>
                  <a:gd name="T2" fmla="*/ 0 w 191"/>
                  <a:gd name="T3" fmla="*/ 0 h 224"/>
                  <a:gd name="T4" fmla="*/ 0 w 191"/>
                  <a:gd name="T5" fmla="*/ 0 h 224"/>
                  <a:gd name="T6" fmla="*/ 0 w 191"/>
                  <a:gd name="T7" fmla="*/ 0 h 224"/>
                  <a:gd name="T8" fmla="*/ 0 w 191"/>
                  <a:gd name="T9" fmla="*/ 0 h 224"/>
                  <a:gd name="T10" fmla="*/ 0 w 191"/>
                  <a:gd name="T11" fmla="*/ 0 h 224"/>
                  <a:gd name="T12" fmla="*/ 0 w 191"/>
                  <a:gd name="T13" fmla="*/ 0 h 224"/>
                  <a:gd name="T14" fmla="*/ 0 w 191"/>
                  <a:gd name="T15" fmla="*/ 0 h 224"/>
                  <a:gd name="T16" fmla="*/ 0 w 191"/>
                  <a:gd name="T17" fmla="*/ 0 h 224"/>
                  <a:gd name="T18" fmla="*/ 0 w 191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4">
                    <a:moveTo>
                      <a:pt x="45" y="224"/>
                    </a:moveTo>
                    <a:lnTo>
                      <a:pt x="89" y="213"/>
                    </a:lnTo>
                    <a:lnTo>
                      <a:pt x="191" y="167"/>
                    </a:lnTo>
                    <a:lnTo>
                      <a:pt x="100" y="0"/>
                    </a:lnTo>
                    <a:lnTo>
                      <a:pt x="0" y="46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89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1" name="Freeform 354"/>
              <p:cNvSpPr>
                <a:spLocks/>
              </p:cNvSpPr>
              <p:nvPr/>
            </p:nvSpPr>
            <p:spPr bwMode="auto">
              <a:xfrm>
                <a:off x="2891" y="181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2" name="Freeform 355"/>
              <p:cNvSpPr>
                <a:spLocks/>
              </p:cNvSpPr>
              <p:nvPr/>
            </p:nvSpPr>
            <p:spPr bwMode="auto">
              <a:xfrm>
                <a:off x="2874" y="181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3" name="Freeform 356"/>
              <p:cNvSpPr>
                <a:spLocks/>
              </p:cNvSpPr>
              <p:nvPr/>
            </p:nvSpPr>
            <p:spPr bwMode="auto">
              <a:xfrm>
                <a:off x="2857" y="181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4" name="Freeform 357"/>
              <p:cNvSpPr>
                <a:spLocks/>
              </p:cNvSpPr>
              <p:nvPr/>
            </p:nvSpPr>
            <p:spPr bwMode="auto">
              <a:xfrm>
                <a:off x="2849" y="1813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5" name="Freeform 358"/>
              <p:cNvSpPr>
                <a:spLocks/>
              </p:cNvSpPr>
              <p:nvPr/>
            </p:nvSpPr>
            <p:spPr bwMode="auto">
              <a:xfrm>
                <a:off x="2832" y="181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6" name="Freeform 359"/>
              <p:cNvSpPr>
                <a:spLocks/>
              </p:cNvSpPr>
              <p:nvPr/>
            </p:nvSpPr>
            <p:spPr bwMode="auto">
              <a:xfrm>
                <a:off x="2803" y="1813"/>
                <a:ext cx="29" cy="27"/>
              </a:xfrm>
              <a:custGeom>
                <a:avLst/>
                <a:gdLst>
                  <a:gd name="T0" fmla="*/ 0 w 172"/>
                  <a:gd name="T1" fmla="*/ 0 h 187"/>
                  <a:gd name="T2" fmla="*/ 0 w 172"/>
                  <a:gd name="T3" fmla="*/ 0 h 187"/>
                  <a:gd name="T4" fmla="*/ 0 w 172"/>
                  <a:gd name="T5" fmla="*/ 0 h 187"/>
                  <a:gd name="T6" fmla="*/ 0 w 172"/>
                  <a:gd name="T7" fmla="*/ 0 h 187"/>
                  <a:gd name="T8" fmla="*/ 0 w 172"/>
                  <a:gd name="T9" fmla="*/ 0 h 187"/>
                  <a:gd name="T10" fmla="*/ 0 w 172"/>
                  <a:gd name="T11" fmla="*/ 0 h 187"/>
                  <a:gd name="T12" fmla="*/ 0 w 172"/>
                  <a:gd name="T13" fmla="*/ 0 h 187"/>
                  <a:gd name="T14" fmla="*/ 0 w 172"/>
                  <a:gd name="T15" fmla="*/ 0 h 187"/>
                  <a:gd name="T16" fmla="*/ 0 w 172"/>
                  <a:gd name="T17" fmla="*/ 0 h 187"/>
                  <a:gd name="T18" fmla="*/ 0 w 172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87">
                    <a:moveTo>
                      <a:pt x="142" y="159"/>
                    </a:moveTo>
                    <a:lnTo>
                      <a:pt x="71" y="187"/>
                    </a:lnTo>
                    <a:lnTo>
                      <a:pt x="172" y="187"/>
                    </a:lnTo>
                    <a:lnTo>
                      <a:pt x="172" y="0"/>
                    </a:lnTo>
                    <a:lnTo>
                      <a:pt x="71" y="0"/>
                    </a:lnTo>
                    <a:lnTo>
                      <a:pt x="0" y="27"/>
                    </a:lnTo>
                    <a:lnTo>
                      <a:pt x="71" y="0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142" y="15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7" name="Freeform 360"/>
              <p:cNvSpPr>
                <a:spLocks/>
              </p:cNvSpPr>
              <p:nvPr/>
            </p:nvSpPr>
            <p:spPr bwMode="auto">
              <a:xfrm>
                <a:off x="2795" y="1817"/>
                <a:ext cx="32" cy="29"/>
              </a:xfrm>
              <a:custGeom>
                <a:avLst/>
                <a:gdLst>
                  <a:gd name="T0" fmla="*/ 0 w 193"/>
                  <a:gd name="T1" fmla="*/ 0 h 206"/>
                  <a:gd name="T2" fmla="*/ 0 w 193"/>
                  <a:gd name="T3" fmla="*/ 0 h 206"/>
                  <a:gd name="T4" fmla="*/ 0 w 193"/>
                  <a:gd name="T5" fmla="*/ 0 h 206"/>
                  <a:gd name="T6" fmla="*/ 0 w 193"/>
                  <a:gd name="T7" fmla="*/ 0 h 206"/>
                  <a:gd name="T8" fmla="*/ 0 w 193"/>
                  <a:gd name="T9" fmla="*/ 0 h 206"/>
                  <a:gd name="T10" fmla="*/ 0 w 193"/>
                  <a:gd name="T11" fmla="*/ 0 h 206"/>
                  <a:gd name="T12" fmla="*/ 0 w 193"/>
                  <a:gd name="T13" fmla="*/ 0 h 206"/>
                  <a:gd name="T14" fmla="*/ 0 w 193"/>
                  <a:gd name="T15" fmla="*/ 0 h 206"/>
                  <a:gd name="T16" fmla="*/ 0 w 193"/>
                  <a:gd name="T17" fmla="*/ 0 h 206"/>
                  <a:gd name="T18" fmla="*/ 0 w 193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3" h="206">
                    <a:moveTo>
                      <a:pt x="71" y="206"/>
                    </a:moveTo>
                    <a:lnTo>
                      <a:pt x="142" y="179"/>
                    </a:lnTo>
                    <a:lnTo>
                      <a:pt x="193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1" y="20"/>
                    </a:lnTo>
                    <a:lnTo>
                      <a:pt x="71" y="206"/>
                    </a:lnTo>
                    <a:lnTo>
                      <a:pt x="113" y="206"/>
                    </a:lnTo>
                    <a:lnTo>
                      <a:pt x="142" y="179"/>
                    </a:lnTo>
                    <a:lnTo>
                      <a:pt x="71" y="20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8" name="Freeform 361"/>
              <p:cNvSpPr>
                <a:spLocks/>
              </p:cNvSpPr>
              <p:nvPr/>
            </p:nvSpPr>
            <p:spPr bwMode="auto">
              <a:xfrm>
                <a:off x="2790" y="1820"/>
                <a:ext cx="17" cy="26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09" name="Freeform 362"/>
              <p:cNvSpPr>
                <a:spLocks/>
              </p:cNvSpPr>
              <p:nvPr/>
            </p:nvSpPr>
            <p:spPr bwMode="auto">
              <a:xfrm>
                <a:off x="2773" y="1820"/>
                <a:ext cx="17" cy="26"/>
              </a:xfrm>
              <a:custGeom>
                <a:avLst/>
                <a:gdLst>
                  <a:gd name="T0" fmla="*/ 0 w 102"/>
                  <a:gd name="T1" fmla="*/ 0 h 186"/>
                  <a:gd name="T2" fmla="*/ 0 w 102"/>
                  <a:gd name="T3" fmla="*/ 0 h 186"/>
                  <a:gd name="T4" fmla="*/ 0 w 102"/>
                  <a:gd name="T5" fmla="*/ 0 h 186"/>
                  <a:gd name="T6" fmla="*/ 0 w 102"/>
                  <a:gd name="T7" fmla="*/ 0 h 186"/>
                  <a:gd name="T8" fmla="*/ 0 w 102"/>
                  <a:gd name="T9" fmla="*/ 0 h 186"/>
                  <a:gd name="T10" fmla="*/ 0 w 102"/>
                  <a:gd name="T11" fmla="*/ 0 h 186"/>
                  <a:gd name="T12" fmla="*/ 0 w 102"/>
                  <a:gd name="T13" fmla="*/ 0 h 186"/>
                  <a:gd name="T14" fmla="*/ 0 w 102"/>
                  <a:gd name="T15" fmla="*/ 0 h 186"/>
                  <a:gd name="T16" fmla="*/ 0 w 10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2" y="18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0" name="Freeform 363"/>
              <p:cNvSpPr>
                <a:spLocks/>
              </p:cNvSpPr>
              <p:nvPr/>
            </p:nvSpPr>
            <p:spPr bwMode="auto">
              <a:xfrm>
                <a:off x="2756" y="1820"/>
                <a:ext cx="17" cy="26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1" name="Freeform 364"/>
              <p:cNvSpPr>
                <a:spLocks/>
              </p:cNvSpPr>
              <p:nvPr/>
            </p:nvSpPr>
            <p:spPr bwMode="auto">
              <a:xfrm>
                <a:off x="2740" y="1820"/>
                <a:ext cx="16" cy="26"/>
              </a:xfrm>
              <a:custGeom>
                <a:avLst/>
                <a:gdLst>
                  <a:gd name="T0" fmla="*/ 0 w 96"/>
                  <a:gd name="T1" fmla="*/ 0 h 186"/>
                  <a:gd name="T2" fmla="*/ 0 w 96"/>
                  <a:gd name="T3" fmla="*/ 0 h 186"/>
                  <a:gd name="T4" fmla="*/ 0 w 96"/>
                  <a:gd name="T5" fmla="*/ 0 h 186"/>
                  <a:gd name="T6" fmla="*/ 0 w 96"/>
                  <a:gd name="T7" fmla="*/ 0 h 186"/>
                  <a:gd name="T8" fmla="*/ 0 w 96"/>
                  <a:gd name="T9" fmla="*/ 0 h 186"/>
                  <a:gd name="T10" fmla="*/ 0 w 96"/>
                  <a:gd name="T11" fmla="*/ 0 h 186"/>
                  <a:gd name="T12" fmla="*/ 0 w 96"/>
                  <a:gd name="T13" fmla="*/ 0 h 186"/>
                  <a:gd name="T14" fmla="*/ 0 w 96"/>
                  <a:gd name="T15" fmla="*/ 0 h 186"/>
                  <a:gd name="T16" fmla="*/ 0 w 96"/>
                  <a:gd name="T17" fmla="*/ 0 h 186"/>
                  <a:gd name="T18" fmla="*/ 0 w 9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86">
                    <a:moveTo>
                      <a:pt x="90" y="176"/>
                    </a:moveTo>
                    <a:lnTo>
                      <a:pt x="45" y="186"/>
                    </a:lnTo>
                    <a:lnTo>
                      <a:pt x="96" y="186"/>
                    </a:lnTo>
                    <a:lnTo>
                      <a:pt x="96" y="0"/>
                    </a:lnTo>
                    <a:lnTo>
                      <a:pt x="45" y="0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2" name="Freeform 365"/>
              <p:cNvSpPr>
                <a:spLocks/>
              </p:cNvSpPr>
              <p:nvPr/>
            </p:nvSpPr>
            <p:spPr bwMode="auto">
              <a:xfrm>
                <a:off x="2723" y="1821"/>
                <a:ext cx="32" cy="32"/>
              </a:xfrm>
              <a:custGeom>
                <a:avLst/>
                <a:gdLst>
                  <a:gd name="T0" fmla="*/ 0 w 191"/>
                  <a:gd name="T1" fmla="*/ 0 h 224"/>
                  <a:gd name="T2" fmla="*/ 0 w 191"/>
                  <a:gd name="T3" fmla="*/ 0 h 224"/>
                  <a:gd name="T4" fmla="*/ 0 w 191"/>
                  <a:gd name="T5" fmla="*/ 0 h 224"/>
                  <a:gd name="T6" fmla="*/ 0 w 191"/>
                  <a:gd name="T7" fmla="*/ 0 h 224"/>
                  <a:gd name="T8" fmla="*/ 0 w 191"/>
                  <a:gd name="T9" fmla="*/ 0 h 224"/>
                  <a:gd name="T10" fmla="*/ 0 w 191"/>
                  <a:gd name="T11" fmla="*/ 0 h 224"/>
                  <a:gd name="T12" fmla="*/ 0 w 191"/>
                  <a:gd name="T13" fmla="*/ 0 h 224"/>
                  <a:gd name="T14" fmla="*/ 0 w 191"/>
                  <a:gd name="T15" fmla="*/ 0 h 224"/>
                  <a:gd name="T16" fmla="*/ 0 w 191"/>
                  <a:gd name="T17" fmla="*/ 0 h 224"/>
                  <a:gd name="T18" fmla="*/ 0 w 191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4">
                    <a:moveTo>
                      <a:pt x="45" y="224"/>
                    </a:moveTo>
                    <a:lnTo>
                      <a:pt x="90" y="214"/>
                    </a:lnTo>
                    <a:lnTo>
                      <a:pt x="191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0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3" name="Freeform 366"/>
              <p:cNvSpPr>
                <a:spLocks/>
              </p:cNvSpPr>
              <p:nvPr/>
            </p:nvSpPr>
            <p:spPr bwMode="auto">
              <a:xfrm>
                <a:off x="2714" y="1826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4" name="Freeform 367"/>
              <p:cNvSpPr>
                <a:spLocks/>
              </p:cNvSpPr>
              <p:nvPr/>
            </p:nvSpPr>
            <p:spPr bwMode="auto">
              <a:xfrm>
                <a:off x="2697" y="182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5" name="Freeform 368"/>
              <p:cNvSpPr>
                <a:spLocks/>
              </p:cNvSpPr>
              <p:nvPr/>
            </p:nvSpPr>
            <p:spPr bwMode="auto">
              <a:xfrm>
                <a:off x="2680" y="182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6" name="Freeform 369"/>
              <p:cNvSpPr>
                <a:spLocks/>
              </p:cNvSpPr>
              <p:nvPr/>
            </p:nvSpPr>
            <p:spPr bwMode="auto">
              <a:xfrm>
                <a:off x="2664" y="1826"/>
                <a:ext cx="16" cy="27"/>
              </a:xfrm>
              <a:custGeom>
                <a:avLst/>
                <a:gdLst>
                  <a:gd name="T0" fmla="*/ 0 w 96"/>
                  <a:gd name="T1" fmla="*/ 0 h 187"/>
                  <a:gd name="T2" fmla="*/ 0 w 96"/>
                  <a:gd name="T3" fmla="*/ 0 h 187"/>
                  <a:gd name="T4" fmla="*/ 0 w 96"/>
                  <a:gd name="T5" fmla="*/ 0 h 187"/>
                  <a:gd name="T6" fmla="*/ 0 w 96"/>
                  <a:gd name="T7" fmla="*/ 0 h 187"/>
                  <a:gd name="T8" fmla="*/ 0 w 96"/>
                  <a:gd name="T9" fmla="*/ 0 h 187"/>
                  <a:gd name="T10" fmla="*/ 0 w 96"/>
                  <a:gd name="T11" fmla="*/ 0 h 187"/>
                  <a:gd name="T12" fmla="*/ 0 w 96"/>
                  <a:gd name="T13" fmla="*/ 0 h 187"/>
                  <a:gd name="T14" fmla="*/ 0 w 96"/>
                  <a:gd name="T15" fmla="*/ 0 h 187"/>
                  <a:gd name="T16" fmla="*/ 0 w 96"/>
                  <a:gd name="T17" fmla="*/ 0 h 187"/>
                  <a:gd name="T18" fmla="*/ 0 w 9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87">
                    <a:moveTo>
                      <a:pt x="91" y="177"/>
                    </a:moveTo>
                    <a:lnTo>
                      <a:pt x="45" y="187"/>
                    </a:lnTo>
                    <a:lnTo>
                      <a:pt x="96" y="187"/>
                    </a:lnTo>
                    <a:lnTo>
                      <a:pt x="9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7" name="Freeform 370"/>
              <p:cNvSpPr>
                <a:spLocks/>
              </p:cNvSpPr>
              <p:nvPr/>
            </p:nvSpPr>
            <p:spPr bwMode="auto">
              <a:xfrm>
                <a:off x="2647" y="1828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89" y="213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89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8" name="Freeform 371"/>
              <p:cNvSpPr>
                <a:spLocks/>
              </p:cNvSpPr>
              <p:nvPr/>
            </p:nvSpPr>
            <p:spPr bwMode="auto">
              <a:xfrm>
                <a:off x="2638" y="183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19" name="Freeform 372"/>
              <p:cNvSpPr>
                <a:spLocks/>
              </p:cNvSpPr>
              <p:nvPr/>
            </p:nvSpPr>
            <p:spPr bwMode="auto">
              <a:xfrm>
                <a:off x="2621" y="183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0" name="Freeform 373"/>
              <p:cNvSpPr>
                <a:spLocks/>
              </p:cNvSpPr>
              <p:nvPr/>
            </p:nvSpPr>
            <p:spPr bwMode="auto">
              <a:xfrm>
                <a:off x="2596" y="1833"/>
                <a:ext cx="25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0" y="176"/>
                    </a:moveTo>
                    <a:lnTo>
                      <a:pt x="44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9"/>
                    </a:lnTo>
                    <a:lnTo>
                      <a:pt x="44" y="0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1" name="Freeform 374"/>
              <p:cNvSpPr>
                <a:spLocks/>
              </p:cNvSpPr>
              <p:nvPr/>
            </p:nvSpPr>
            <p:spPr bwMode="auto">
              <a:xfrm>
                <a:off x="2579" y="1834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8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1" y="214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2" name="Freeform 375"/>
              <p:cNvSpPr>
                <a:spLocks/>
              </p:cNvSpPr>
              <p:nvPr/>
            </p:nvSpPr>
            <p:spPr bwMode="auto">
              <a:xfrm>
                <a:off x="2570" y="1840"/>
                <a:ext cx="17" cy="26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3" name="Freeform 376"/>
              <p:cNvSpPr>
                <a:spLocks/>
              </p:cNvSpPr>
              <p:nvPr/>
            </p:nvSpPr>
            <p:spPr bwMode="auto">
              <a:xfrm>
                <a:off x="2562" y="1840"/>
                <a:ext cx="8" cy="26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4" name="Freeform 377"/>
              <p:cNvSpPr>
                <a:spLocks/>
              </p:cNvSpPr>
              <p:nvPr/>
            </p:nvSpPr>
            <p:spPr bwMode="auto">
              <a:xfrm>
                <a:off x="2537" y="1840"/>
                <a:ext cx="25" cy="26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90" y="176"/>
                    </a:moveTo>
                    <a:lnTo>
                      <a:pt x="45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9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5" name="Freeform 378"/>
              <p:cNvSpPr>
                <a:spLocks/>
              </p:cNvSpPr>
              <p:nvPr/>
            </p:nvSpPr>
            <p:spPr bwMode="auto">
              <a:xfrm>
                <a:off x="2520" y="1841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91" y="213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1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6" name="Freeform 379"/>
              <p:cNvSpPr>
                <a:spLocks/>
              </p:cNvSpPr>
              <p:nvPr/>
            </p:nvSpPr>
            <p:spPr bwMode="auto">
              <a:xfrm>
                <a:off x="2511" y="1846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7" name="Freeform 380"/>
              <p:cNvSpPr>
                <a:spLocks/>
              </p:cNvSpPr>
              <p:nvPr/>
            </p:nvSpPr>
            <p:spPr bwMode="auto">
              <a:xfrm>
                <a:off x="2494" y="1846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8" name="Freeform 381"/>
              <p:cNvSpPr>
                <a:spLocks/>
              </p:cNvSpPr>
              <p:nvPr/>
            </p:nvSpPr>
            <p:spPr bwMode="auto">
              <a:xfrm>
                <a:off x="2470" y="1846"/>
                <a:ext cx="24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1" y="177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29" name="Freeform 382"/>
              <p:cNvSpPr>
                <a:spLocks/>
              </p:cNvSpPr>
              <p:nvPr/>
            </p:nvSpPr>
            <p:spPr bwMode="auto">
              <a:xfrm>
                <a:off x="2453" y="1848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90" y="213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0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0" name="Freeform 383"/>
              <p:cNvSpPr>
                <a:spLocks/>
              </p:cNvSpPr>
              <p:nvPr/>
            </p:nvSpPr>
            <p:spPr bwMode="auto">
              <a:xfrm>
                <a:off x="2443" y="185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1" name="Freeform 384"/>
              <p:cNvSpPr>
                <a:spLocks/>
              </p:cNvSpPr>
              <p:nvPr/>
            </p:nvSpPr>
            <p:spPr bwMode="auto">
              <a:xfrm>
                <a:off x="2419" y="1853"/>
                <a:ext cx="24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1" y="176"/>
                    </a:moveTo>
                    <a:lnTo>
                      <a:pt x="46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6" y="0"/>
                    </a:lnTo>
                    <a:lnTo>
                      <a:pt x="0" y="9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2" name="Freeform 385"/>
              <p:cNvSpPr>
                <a:spLocks/>
              </p:cNvSpPr>
              <p:nvPr/>
            </p:nvSpPr>
            <p:spPr bwMode="auto">
              <a:xfrm>
                <a:off x="2402" y="1854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4" y="224"/>
                    </a:moveTo>
                    <a:lnTo>
                      <a:pt x="90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4" y="38"/>
                    </a:lnTo>
                    <a:lnTo>
                      <a:pt x="44" y="224"/>
                    </a:lnTo>
                    <a:lnTo>
                      <a:pt x="68" y="224"/>
                    </a:lnTo>
                    <a:lnTo>
                      <a:pt x="90" y="214"/>
                    </a:lnTo>
                    <a:lnTo>
                      <a:pt x="44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3" name="Freeform 386"/>
              <p:cNvSpPr>
                <a:spLocks/>
              </p:cNvSpPr>
              <p:nvPr/>
            </p:nvSpPr>
            <p:spPr bwMode="auto">
              <a:xfrm>
                <a:off x="2401" y="1860"/>
                <a:ext cx="9" cy="26"/>
              </a:xfrm>
              <a:custGeom>
                <a:avLst/>
                <a:gdLst>
                  <a:gd name="T0" fmla="*/ 0 w 49"/>
                  <a:gd name="T1" fmla="*/ 0 h 186"/>
                  <a:gd name="T2" fmla="*/ 0 w 49"/>
                  <a:gd name="T3" fmla="*/ 0 h 186"/>
                  <a:gd name="T4" fmla="*/ 0 w 49"/>
                  <a:gd name="T5" fmla="*/ 0 h 186"/>
                  <a:gd name="T6" fmla="*/ 0 w 49"/>
                  <a:gd name="T7" fmla="*/ 0 h 186"/>
                  <a:gd name="T8" fmla="*/ 0 w 49"/>
                  <a:gd name="T9" fmla="*/ 0 h 186"/>
                  <a:gd name="T10" fmla="*/ 0 w 49"/>
                  <a:gd name="T11" fmla="*/ 0 h 186"/>
                  <a:gd name="T12" fmla="*/ 0 w 49"/>
                  <a:gd name="T13" fmla="*/ 0 h 186"/>
                  <a:gd name="T14" fmla="*/ 0 w 49"/>
                  <a:gd name="T15" fmla="*/ 0 h 186"/>
                  <a:gd name="T16" fmla="*/ 0 w 49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49" y="186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4" name="Freeform 387"/>
              <p:cNvSpPr>
                <a:spLocks/>
              </p:cNvSpPr>
              <p:nvPr/>
            </p:nvSpPr>
            <p:spPr bwMode="auto">
              <a:xfrm>
                <a:off x="2377" y="1860"/>
                <a:ext cx="24" cy="26"/>
              </a:xfrm>
              <a:custGeom>
                <a:avLst/>
                <a:gdLst>
                  <a:gd name="T0" fmla="*/ 0 w 147"/>
                  <a:gd name="T1" fmla="*/ 0 h 186"/>
                  <a:gd name="T2" fmla="*/ 0 w 147"/>
                  <a:gd name="T3" fmla="*/ 0 h 186"/>
                  <a:gd name="T4" fmla="*/ 0 w 147"/>
                  <a:gd name="T5" fmla="*/ 0 h 186"/>
                  <a:gd name="T6" fmla="*/ 0 w 147"/>
                  <a:gd name="T7" fmla="*/ 0 h 186"/>
                  <a:gd name="T8" fmla="*/ 0 w 147"/>
                  <a:gd name="T9" fmla="*/ 0 h 186"/>
                  <a:gd name="T10" fmla="*/ 0 w 147"/>
                  <a:gd name="T11" fmla="*/ 0 h 186"/>
                  <a:gd name="T12" fmla="*/ 0 w 147"/>
                  <a:gd name="T13" fmla="*/ 0 h 186"/>
                  <a:gd name="T14" fmla="*/ 0 w 147"/>
                  <a:gd name="T15" fmla="*/ 0 h 186"/>
                  <a:gd name="T16" fmla="*/ 0 w 147"/>
                  <a:gd name="T17" fmla="*/ 0 h 186"/>
                  <a:gd name="T18" fmla="*/ 0 w 147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6">
                    <a:moveTo>
                      <a:pt x="90" y="176"/>
                    </a:moveTo>
                    <a:lnTo>
                      <a:pt x="44" y="186"/>
                    </a:lnTo>
                    <a:lnTo>
                      <a:pt x="147" y="186"/>
                    </a:lnTo>
                    <a:lnTo>
                      <a:pt x="147" y="0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5" name="Freeform 388"/>
              <p:cNvSpPr>
                <a:spLocks/>
              </p:cNvSpPr>
              <p:nvPr/>
            </p:nvSpPr>
            <p:spPr bwMode="auto">
              <a:xfrm>
                <a:off x="2360" y="1861"/>
                <a:ext cx="32" cy="32"/>
              </a:xfrm>
              <a:custGeom>
                <a:avLst/>
                <a:gdLst>
                  <a:gd name="T0" fmla="*/ 0 w 192"/>
                  <a:gd name="T1" fmla="*/ 0 h 222"/>
                  <a:gd name="T2" fmla="*/ 0 w 192"/>
                  <a:gd name="T3" fmla="*/ 0 h 222"/>
                  <a:gd name="T4" fmla="*/ 0 w 192"/>
                  <a:gd name="T5" fmla="*/ 0 h 222"/>
                  <a:gd name="T6" fmla="*/ 0 w 192"/>
                  <a:gd name="T7" fmla="*/ 0 h 222"/>
                  <a:gd name="T8" fmla="*/ 0 w 192"/>
                  <a:gd name="T9" fmla="*/ 0 h 222"/>
                  <a:gd name="T10" fmla="*/ 0 w 192"/>
                  <a:gd name="T11" fmla="*/ 0 h 222"/>
                  <a:gd name="T12" fmla="*/ 0 w 192"/>
                  <a:gd name="T13" fmla="*/ 0 h 222"/>
                  <a:gd name="T14" fmla="*/ 0 w 192"/>
                  <a:gd name="T15" fmla="*/ 0 h 222"/>
                  <a:gd name="T16" fmla="*/ 0 w 192"/>
                  <a:gd name="T17" fmla="*/ 0 h 222"/>
                  <a:gd name="T18" fmla="*/ 0 w 192"/>
                  <a:gd name="T19" fmla="*/ 0 h 2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2">
                    <a:moveTo>
                      <a:pt x="46" y="222"/>
                    </a:moveTo>
                    <a:lnTo>
                      <a:pt x="91" y="212"/>
                    </a:lnTo>
                    <a:lnTo>
                      <a:pt x="192" y="166"/>
                    </a:lnTo>
                    <a:lnTo>
                      <a:pt x="102" y="0"/>
                    </a:lnTo>
                    <a:lnTo>
                      <a:pt x="0" y="46"/>
                    </a:lnTo>
                    <a:lnTo>
                      <a:pt x="46" y="36"/>
                    </a:lnTo>
                    <a:lnTo>
                      <a:pt x="46" y="222"/>
                    </a:lnTo>
                    <a:lnTo>
                      <a:pt x="69" y="222"/>
                    </a:lnTo>
                    <a:lnTo>
                      <a:pt x="91" y="212"/>
                    </a:lnTo>
                    <a:lnTo>
                      <a:pt x="46" y="22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6" name="Freeform 389"/>
              <p:cNvSpPr>
                <a:spLocks/>
              </p:cNvSpPr>
              <p:nvPr/>
            </p:nvSpPr>
            <p:spPr bwMode="auto">
              <a:xfrm>
                <a:off x="2351" y="1866"/>
                <a:ext cx="16" cy="27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7" name="Freeform 390"/>
              <p:cNvSpPr>
                <a:spLocks/>
              </p:cNvSpPr>
              <p:nvPr/>
            </p:nvSpPr>
            <p:spPr bwMode="auto">
              <a:xfrm>
                <a:off x="2326" y="1866"/>
                <a:ext cx="25" cy="27"/>
              </a:xfrm>
              <a:custGeom>
                <a:avLst/>
                <a:gdLst>
                  <a:gd name="T0" fmla="*/ 0 w 148"/>
                  <a:gd name="T1" fmla="*/ 0 h 186"/>
                  <a:gd name="T2" fmla="*/ 0 w 148"/>
                  <a:gd name="T3" fmla="*/ 0 h 186"/>
                  <a:gd name="T4" fmla="*/ 0 w 148"/>
                  <a:gd name="T5" fmla="*/ 0 h 186"/>
                  <a:gd name="T6" fmla="*/ 0 w 148"/>
                  <a:gd name="T7" fmla="*/ 0 h 186"/>
                  <a:gd name="T8" fmla="*/ 0 w 148"/>
                  <a:gd name="T9" fmla="*/ 0 h 186"/>
                  <a:gd name="T10" fmla="*/ 0 w 148"/>
                  <a:gd name="T11" fmla="*/ 0 h 186"/>
                  <a:gd name="T12" fmla="*/ 0 w 148"/>
                  <a:gd name="T13" fmla="*/ 0 h 186"/>
                  <a:gd name="T14" fmla="*/ 0 w 148"/>
                  <a:gd name="T15" fmla="*/ 0 h 186"/>
                  <a:gd name="T16" fmla="*/ 0 w 148"/>
                  <a:gd name="T17" fmla="*/ 0 h 186"/>
                  <a:gd name="T18" fmla="*/ 0 w 148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186">
                    <a:moveTo>
                      <a:pt x="91" y="177"/>
                    </a:moveTo>
                    <a:lnTo>
                      <a:pt x="46" y="186"/>
                    </a:lnTo>
                    <a:lnTo>
                      <a:pt x="148" y="186"/>
                    </a:lnTo>
                    <a:lnTo>
                      <a:pt x="148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8" name="Freeform 391"/>
              <p:cNvSpPr>
                <a:spLocks/>
              </p:cNvSpPr>
              <p:nvPr/>
            </p:nvSpPr>
            <p:spPr bwMode="auto">
              <a:xfrm>
                <a:off x="2309" y="186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3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6" y="37"/>
                    </a:lnTo>
                    <a:lnTo>
                      <a:pt x="46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9" name="Freeform 392"/>
              <p:cNvSpPr>
                <a:spLocks/>
              </p:cNvSpPr>
              <p:nvPr/>
            </p:nvSpPr>
            <p:spPr bwMode="auto">
              <a:xfrm>
                <a:off x="2300" y="1873"/>
                <a:ext cx="17" cy="27"/>
              </a:xfrm>
              <a:custGeom>
                <a:avLst/>
                <a:gdLst>
                  <a:gd name="T0" fmla="*/ 0 w 102"/>
                  <a:gd name="T1" fmla="*/ 0 h 186"/>
                  <a:gd name="T2" fmla="*/ 0 w 102"/>
                  <a:gd name="T3" fmla="*/ 0 h 186"/>
                  <a:gd name="T4" fmla="*/ 0 w 102"/>
                  <a:gd name="T5" fmla="*/ 0 h 186"/>
                  <a:gd name="T6" fmla="*/ 0 w 102"/>
                  <a:gd name="T7" fmla="*/ 0 h 186"/>
                  <a:gd name="T8" fmla="*/ 0 w 102"/>
                  <a:gd name="T9" fmla="*/ 0 h 186"/>
                  <a:gd name="T10" fmla="*/ 0 w 102"/>
                  <a:gd name="T11" fmla="*/ 0 h 186"/>
                  <a:gd name="T12" fmla="*/ 0 w 102"/>
                  <a:gd name="T13" fmla="*/ 0 h 186"/>
                  <a:gd name="T14" fmla="*/ 0 w 102"/>
                  <a:gd name="T15" fmla="*/ 0 h 186"/>
                  <a:gd name="T16" fmla="*/ 0 w 10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2" y="18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0" name="Freeform 393"/>
              <p:cNvSpPr>
                <a:spLocks/>
              </p:cNvSpPr>
              <p:nvPr/>
            </p:nvSpPr>
            <p:spPr bwMode="auto">
              <a:xfrm>
                <a:off x="2275" y="1873"/>
                <a:ext cx="25" cy="27"/>
              </a:xfrm>
              <a:custGeom>
                <a:avLst/>
                <a:gdLst>
                  <a:gd name="T0" fmla="*/ 0 w 147"/>
                  <a:gd name="T1" fmla="*/ 0 h 186"/>
                  <a:gd name="T2" fmla="*/ 0 w 147"/>
                  <a:gd name="T3" fmla="*/ 0 h 186"/>
                  <a:gd name="T4" fmla="*/ 0 w 147"/>
                  <a:gd name="T5" fmla="*/ 0 h 186"/>
                  <a:gd name="T6" fmla="*/ 0 w 147"/>
                  <a:gd name="T7" fmla="*/ 0 h 186"/>
                  <a:gd name="T8" fmla="*/ 0 w 147"/>
                  <a:gd name="T9" fmla="*/ 0 h 186"/>
                  <a:gd name="T10" fmla="*/ 0 w 147"/>
                  <a:gd name="T11" fmla="*/ 0 h 186"/>
                  <a:gd name="T12" fmla="*/ 0 w 147"/>
                  <a:gd name="T13" fmla="*/ 0 h 186"/>
                  <a:gd name="T14" fmla="*/ 0 w 147"/>
                  <a:gd name="T15" fmla="*/ 0 h 186"/>
                  <a:gd name="T16" fmla="*/ 0 w 147"/>
                  <a:gd name="T17" fmla="*/ 0 h 186"/>
                  <a:gd name="T18" fmla="*/ 0 w 147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6">
                    <a:moveTo>
                      <a:pt x="91" y="176"/>
                    </a:moveTo>
                    <a:lnTo>
                      <a:pt x="46" y="186"/>
                    </a:lnTo>
                    <a:lnTo>
                      <a:pt x="147" y="186"/>
                    </a:lnTo>
                    <a:lnTo>
                      <a:pt x="147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1" name="Freeform 394"/>
              <p:cNvSpPr>
                <a:spLocks/>
              </p:cNvSpPr>
              <p:nvPr/>
            </p:nvSpPr>
            <p:spPr bwMode="auto">
              <a:xfrm>
                <a:off x="2259" y="187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46" y="37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2" name="Freeform 395"/>
              <p:cNvSpPr>
                <a:spLocks/>
              </p:cNvSpPr>
              <p:nvPr/>
            </p:nvSpPr>
            <p:spPr bwMode="auto">
              <a:xfrm>
                <a:off x="2242" y="1880"/>
                <a:ext cx="24" cy="26"/>
              </a:xfrm>
              <a:custGeom>
                <a:avLst/>
                <a:gdLst>
                  <a:gd name="T0" fmla="*/ 0 w 147"/>
                  <a:gd name="T1" fmla="*/ 0 h 186"/>
                  <a:gd name="T2" fmla="*/ 0 w 147"/>
                  <a:gd name="T3" fmla="*/ 0 h 186"/>
                  <a:gd name="T4" fmla="*/ 0 w 147"/>
                  <a:gd name="T5" fmla="*/ 0 h 186"/>
                  <a:gd name="T6" fmla="*/ 0 w 147"/>
                  <a:gd name="T7" fmla="*/ 0 h 186"/>
                  <a:gd name="T8" fmla="*/ 0 w 147"/>
                  <a:gd name="T9" fmla="*/ 0 h 186"/>
                  <a:gd name="T10" fmla="*/ 0 w 147"/>
                  <a:gd name="T11" fmla="*/ 0 h 186"/>
                  <a:gd name="T12" fmla="*/ 0 w 147"/>
                  <a:gd name="T13" fmla="*/ 0 h 186"/>
                  <a:gd name="T14" fmla="*/ 0 w 147"/>
                  <a:gd name="T15" fmla="*/ 0 h 186"/>
                  <a:gd name="T16" fmla="*/ 0 w 147"/>
                  <a:gd name="T17" fmla="*/ 0 h 186"/>
                  <a:gd name="T18" fmla="*/ 0 w 147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6">
                    <a:moveTo>
                      <a:pt x="90" y="176"/>
                    </a:moveTo>
                    <a:lnTo>
                      <a:pt x="45" y="186"/>
                    </a:lnTo>
                    <a:lnTo>
                      <a:pt x="147" y="186"/>
                    </a:lnTo>
                    <a:lnTo>
                      <a:pt x="147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3" name="Freeform 396"/>
              <p:cNvSpPr>
                <a:spLocks/>
              </p:cNvSpPr>
              <p:nvPr/>
            </p:nvSpPr>
            <p:spPr bwMode="auto">
              <a:xfrm>
                <a:off x="2225" y="1881"/>
                <a:ext cx="32" cy="32"/>
              </a:xfrm>
              <a:custGeom>
                <a:avLst/>
                <a:gdLst>
                  <a:gd name="T0" fmla="*/ 0 w 192"/>
                  <a:gd name="T1" fmla="*/ 0 h 222"/>
                  <a:gd name="T2" fmla="*/ 0 w 192"/>
                  <a:gd name="T3" fmla="*/ 0 h 222"/>
                  <a:gd name="T4" fmla="*/ 0 w 192"/>
                  <a:gd name="T5" fmla="*/ 0 h 222"/>
                  <a:gd name="T6" fmla="*/ 0 w 192"/>
                  <a:gd name="T7" fmla="*/ 0 h 222"/>
                  <a:gd name="T8" fmla="*/ 0 w 192"/>
                  <a:gd name="T9" fmla="*/ 0 h 222"/>
                  <a:gd name="T10" fmla="*/ 0 w 192"/>
                  <a:gd name="T11" fmla="*/ 0 h 222"/>
                  <a:gd name="T12" fmla="*/ 0 w 192"/>
                  <a:gd name="T13" fmla="*/ 0 h 222"/>
                  <a:gd name="T14" fmla="*/ 0 w 192"/>
                  <a:gd name="T15" fmla="*/ 0 h 222"/>
                  <a:gd name="T16" fmla="*/ 0 w 192"/>
                  <a:gd name="T17" fmla="*/ 0 h 222"/>
                  <a:gd name="T18" fmla="*/ 0 w 192"/>
                  <a:gd name="T19" fmla="*/ 0 h 2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2">
                    <a:moveTo>
                      <a:pt x="46" y="222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2" y="0"/>
                    </a:lnTo>
                    <a:lnTo>
                      <a:pt x="0" y="46"/>
                    </a:lnTo>
                    <a:lnTo>
                      <a:pt x="46" y="36"/>
                    </a:lnTo>
                    <a:lnTo>
                      <a:pt x="46" y="222"/>
                    </a:lnTo>
                    <a:lnTo>
                      <a:pt x="70" y="222"/>
                    </a:lnTo>
                    <a:lnTo>
                      <a:pt x="91" y="213"/>
                    </a:lnTo>
                    <a:lnTo>
                      <a:pt x="46" y="22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4" name="Freeform 397"/>
              <p:cNvSpPr>
                <a:spLocks/>
              </p:cNvSpPr>
              <p:nvPr/>
            </p:nvSpPr>
            <p:spPr bwMode="auto">
              <a:xfrm>
                <a:off x="2215" y="1886"/>
                <a:ext cx="17" cy="27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5" name="Freeform 398"/>
              <p:cNvSpPr>
                <a:spLocks/>
              </p:cNvSpPr>
              <p:nvPr/>
            </p:nvSpPr>
            <p:spPr bwMode="auto">
              <a:xfrm>
                <a:off x="2191" y="1886"/>
                <a:ext cx="24" cy="27"/>
              </a:xfrm>
              <a:custGeom>
                <a:avLst/>
                <a:gdLst>
                  <a:gd name="T0" fmla="*/ 0 w 148"/>
                  <a:gd name="T1" fmla="*/ 0 h 186"/>
                  <a:gd name="T2" fmla="*/ 0 w 148"/>
                  <a:gd name="T3" fmla="*/ 0 h 186"/>
                  <a:gd name="T4" fmla="*/ 0 w 148"/>
                  <a:gd name="T5" fmla="*/ 0 h 186"/>
                  <a:gd name="T6" fmla="*/ 0 w 148"/>
                  <a:gd name="T7" fmla="*/ 0 h 186"/>
                  <a:gd name="T8" fmla="*/ 0 w 148"/>
                  <a:gd name="T9" fmla="*/ 0 h 186"/>
                  <a:gd name="T10" fmla="*/ 0 w 148"/>
                  <a:gd name="T11" fmla="*/ 0 h 186"/>
                  <a:gd name="T12" fmla="*/ 0 w 148"/>
                  <a:gd name="T13" fmla="*/ 0 h 186"/>
                  <a:gd name="T14" fmla="*/ 0 w 148"/>
                  <a:gd name="T15" fmla="*/ 0 h 186"/>
                  <a:gd name="T16" fmla="*/ 0 w 148"/>
                  <a:gd name="T17" fmla="*/ 0 h 186"/>
                  <a:gd name="T18" fmla="*/ 0 w 148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186">
                    <a:moveTo>
                      <a:pt x="91" y="177"/>
                    </a:moveTo>
                    <a:lnTo>
                      <a:pt x="46" y="186"/>
                    </a:lnTo>
                    <a:lnTo>
                      <a:pt x="148" y="186"/>
                    </a:lnTo>
                    <a:lnTo>
                      <a:pt x="148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6" name="Freeform 399"/>
              <p:cNvSpPr>
                <a:spLocks/>
              </p:cNvSpPr>
              <p:nvPr/>
            </p:nvSpPr>
            <p:spPr bwMode="auto">
              <a:xfrm>
                <a:off x="2174" y="188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7" name="Freeform 400"/>
              <p:cNvSpPr>
                <a:spLocks/>
              </p:cNvSpPr>
              <p:nvPr/>
            </p:nvSpPr>
            <p:spPr bwMode="auto">
              <a:xfrm>
                <a:off x="2166" y="1893"/>
                <a:ext cx="16" cy="27"/>
              </a:xfrm>
              <a:custGeom>
                <a:avLst/>
                <a:gdLst>
                  <a:gd name="T0" fmla="*/ 0 w 97"/>
                  <a:gd name="T1" fmla="*/ 0 h 187"/>
                  <a:gd name="T2" fmla="*/ 0 w 97"/>
                  <a:gd name="T3" fmla="*/ 0 h 187"/>
                  <a:gd name="T4" fmla="*/ 0 w 97"/>
                  <a:gd name="T5" fmla="*/ 0 h 187"/>
                  <a:gd name="T6" fmla="*/ 0 w 97"/>
                  <a:gd name="T7" fmla="*/ 0 h 187"/>
                  <a:gd name="T8" fmla="*/ 0 w 97"/>
                  <a:gd name="T9" fmla="*/ 0 h 187"/>
                  <a:gd name="T10" fmla="*/ 0 w 97"/>
                  <a:gd name="T11" fmla="*/ 0 h 187"/>
                  <a:gd name="T12" fmla="*/ 0 w 97"/>
                  <a:gd name="T13" fmla="*/ 0 h 187"/>
                  <a:gd name="T14" fmla="*/ 0 w 97"/>
                  <a:gd name="T15" fmla="*/ 0 h 187"/>
                  <a:gd name="T16" fmla="*/ 0 w 97"/>
                  <a:gd name="T17" fmla="*/ 0 h 187"/>
                  <a:gd name="T18" fmla="*/ 0 w 9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187">
                    <a:moveTo>
                      <a:pt x="91" y="178"/>
                    </a:moveTo>
                    <a:lnTo>
                      <a:pt x="46" y="187"/>
                    </a:lnTo>
                    <a:lnTo>
                      <a:pt x="97" y="187"/>
                    </a:lnTo>
                    <a:lnTo>
                      <a:pt x="97" y="0"/>
                    </a:lnTo>
                    <a:lnTo>
                      <a:pt x="46" y="0"/>
                    </a:lnTo>
                    <a:lnTo>
                      <a:pt x="0" y="11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1"/>
                    </a:lnTo>
                    <a:lnTo>
                      <a:pt x="91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8" name="Freeform 401"/>
              <p:cNvSpPr>
                <a:spLocks/>
              </p:cNvSpPr>
              <p:nvPr/>
            </p:nvSpPr>
            <p:spPr bwMode="auto">
              <a:xfrm>
                <a:off x="2149" y="1894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0" y="213"/>
                    </a:lnTo>
                    <a:lnTo>
                      <a:pt x="191" y="167"/>
                    </a:lnTo>
                    <a:lnTo>
                      <a:pt x="100" y="0"/>
                    </a:lnTo>
                    <a:lnTo>
                      <a:pt x="0" y="46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0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9" name="Freeform 402"/>
              <p:cNvSpPr>
                <a:spLocks/>
              </p:cNvSpPr>
              <p:nvPr/>
            </p:nvSpPr>
            <p:spPr bwMode="auto">
              <a:xfrm>
                <a:off x="2132" y="1900"/>
                <a:ext cx="24" cy="26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7"/>
                    </a:moveTo>
                    <a:lnTo>
                      <a:pt x="44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11"/>
                    </a:lnTo>
                    <a:lnTo>
                      <a:pt x="44" y="0"/>
                    </a:lnTo>
                    <a:lnTo>
                      <a:pt x="20" y="0"/>
                    </a:lnTo>
                    <a:lnTo>
                      <a:pt x="0" y="11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0" name="Freeform 403"/>
              <p:cNvSpPr>
                <a:spLocks/>
              </p:cNvSpPr>
              <p:nvPr/>
            </p:nvSpPr>
            <p:spPr bwMode="auto">
              <a:xfrm>
                <a:off x="2115" y="1901"/>
                <a:ext cx="32" cy="32"/>
              </a:xfrm>
              <a:custGeom>
                <a:avLst/>
                <a:gdLst>
                  <a:gd name="T0" fmla="*/ 0 w 191"/>
                  <a:gd name="T1" fmla="*/ 0 h 222"/>
                  <a:gd name="T2" fmla="*/ 0 w 191"/>
                  <a:gd name="T3" fmla="*/ 0 h 222"/>
                  <a:gd name="T4" fmla="*/ 0 w 191"/>
                  <a:gd name="T5" fmla="*/ 0 h 222"/>
                  <a:gd name="T6" fmla="*/ 0 w 191"/>
                  <a:gd name="T7" fmla="*/ 0 h 222"/>
                  <a:gd name="T8" fmla="*/ 0 w 191"/>
                  <a:gd name="T9" fmla="*/ 0 h 222"/>
                  <a:gd name="T10" fmla="*/ 0 w 191"/>
                  <a:gd name="T11" fmla="*/ 0 h 222"/>
                  <a:gd name="T12" fmla="*/ 0 w 191"/>
                  <a:gd name="T13" fmla="*/ 0 h 222"/>
                  <a:gd name="T14" fmla="*/ 0 w 191"/>
                  <a:gd name="T15" fmla="*/ 0 h 222"/>
                  <a:gd name="T16" fmla="*/ 0 w 191"/>
                  <a:gd name="T17" fmla="*/ 0 h 222"/>
                  <a:gd name="T18" fmla="*/ 0 w 191"/>
                  <a:gd name="T19" fmla="*/ 0 h 2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2">
                    <a:moveTo>
                      <a:pt x="45" y="222"/>
                    </a:moveTo>
                    <a:lnTo>
                      <a:pt x="90" y="213"/>
                    </a:lnTo>
                    <a:lnTo>
                      <a:pt x="191" y="166"/>
                    </a:lnTo>
                    <a:lnTo>
                      <a:pt x="102" y="0"/>
                    </a:lnTo>
                    <a:lnTo>
                      <a:pt x="0" y="46"/>
                    </a:lnTo>
                    <a:lnTo>
                      <a:pt x="45" y="36"/>
                    </a:lnTo>
                    <a:lnTo>
                      <a:pt x="45" y="222"/>
                    </a:lnTo>
                    <a:lnTo>
                      <a:pt x="69" y="222"/>
                    </a:lnTo>
                    <a:lnTo>
                      <a:pt x="90" y="213"/>
                    </a:lnTo>
                    <a:lnTo>
                      <a:pt x="45" y="22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1" name="Freeform 404"/>
              <p:cNvSpPr>
                <a:spLocks/>
              </p:cNvSpPr>
              <p:nvPr/>
            </p:nvSpPr>
            <p:spPr bwMode="auto">
              <a:xfrm>
                <a:off x="2098" y="1906"/>
                <a:ext cx="24" cy="27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89" y="177"/>
                    </a:moveTo>
                    <a:lnTo>
                      <a:pt x="45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2" name="Freeform 405"/>
              <p:cNvSpPr>
                <a:spLocks/>
              </p:cNvSpPr>
              <p:nvPr/>
            </p:nvSpPr>
            <p:spPr bwMode="auto">
              <a:xfrm>
                <a:off x="2081" y="1908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0" y="214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0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3" name="Freeform 406"/>
              <p:cNvSpPr>
                <a:spLocks/>
              </p:cNvSpPr>
              <p:nvPr/>
            </p:nvSpPr>
            <p:spPr bwMode="auto">
              <a:xfrm>
                <a:off x="2072" y="191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4" name="Freeform 407"/>
              <p:cNvSpPr>
                <a:spLocks/>
              </p:cNvSpPr>
              <p:nvPr/>
            </p:nvSpPr>
            <p:spPr bwMode="auto">
              <a:xfrm>
                <a:off x="2047" y="1913"/>
                <a:ext cx="25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8"/>
                    </a:moveTo>
                    <a:lnTo>
                      <a:pt x="44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11"/>
                    </a:lnTo>
                    <a:lnTo>
                      <a:pt x="44" y="0"/>
                    </a:lnTo>
                    <a:lnTo>
                      <a:pt x="20" y="0"/>
                    </a:lnTo>
                    <a:lnTo>
                      <a:pt x="0" y="11"/>
                    </a:lnTo>
                    <a:lnTo>
                      <a:pt x="89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5" name="Freeform 408"/>
              <p:cNvSpPr>
                <a:spLocks/>
              </p:cNvSpPr>
              <p:nvPr/>
            </p:nvSpPr>
            <p:spPr bwMode="auto">
              <a:xfrm>
                <a:off x="2030" y="1914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0" y="213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6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0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64" name="Group 409"/>
            <p:cNvGrpSpPr>
              <a:grpSpLocks/>
            </p:cNvGrpSpPr>
            <p:nvPr/>
          </p:nvGrpSpPr>
          <p:grpSpPr bwMode="auto">
            <a:xfrm>
              <a:off x="393" y="1527"/>
              <a:ext cx="1929" cy="1305"/>
              <a:chOff x="636" y="1653"/>
              <a:chExt cx="2805" cy="1653"/>
            </a:xfrm>
          </p:grpSpPr>
          <p:sp>
            <p:nvSpPr>
              <p:cNvPr id="91456" name="Freeform 410"/>
              <p:cNvSpPr>
                <a:spLocks/>
              </p:cNvSpPr>
              <p:nvPr/>
            </p:nvSpPr>
            <p:spPr bwMode="auto">
              <a:xfrm>
                <a:off x="2014" y="1920"/>
                <a:ext cx="24" cy="26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7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7" name="Freeform 411"/>
              <p:cNvSpPr>
                <a:spLocks/>
              </p:cNvSpPr>
              <p:nvPr/>
            </p:nvSpPr>
            <p:spPr bwMode="auto">
              <a:xfrm>
                <a:off x="1997" y="1921"/>
                <a:ext cx="32" cy="32"/>
              </a:xfrm>
              <a:custGeom>
                <a:avLst/>
                <a:gdLst>
                  <a:gd name="T0" fmla="*/ 0 w 191"/>
                  <a:gd name="T1" fmla="*/ 0 h 222"/>
                  <a:gd name="T2" fmla="*/ 0 w 191"/>
                  <a:gd name="T3" fmla="*/ 0 h 222"/>
                  <a:gd name="T4" fmla="*/ 0 w 191"/>
                  <a:gd name="T5" fmla="*/ 0 h 222"/>
                  <a:gd name="T6" fmla="*/ 0 w 191"/>
                  <a:gd name="T7" fmla="*/ 0 h 222"/>
                  <a:gd name="T8" fmla="*/ 0 w 191"/>
                  <a:gd name="T9" fmla="*/ 0 h 222"/>
                  <a:gd name="T10" fmla="*/ 0 w 191"/>
                  <a:gd name="T11" fmla="*/ 0 h 222"/>
                  <a:gd name="T12" fmla="*/ 0 w 191"/>
                  <a:gd name="T13" fmla="*/ 0 h 222"/>
                  <a:gd name="T14" fmla="*/ 0 w 191"/>
                  <a:gd name="T15" fmla="*/ 0 h 222"/>
                  <a:gd name="T16" fmla="*/ 0 w 191"/>
                  <a:gd name="T17" fmla="*/ 0 h 222"/>
                  <a:gd name="T18" fmla="*/ 0 w 191"/>
                  <a:gd name="T19" fmla="*/ 0 h 2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2">
                    <a:moveTo>
                      <a:pt x="45" y="222"/>
                    </a:moveTo>
                    <a:lnTo>
                      <a:pt x="90" y="213"/>
                    </a:lnTo>
                    <a:lnTo>
                      <a:pt x="191" y="166"/>
                    </a:lnTo>
                    <a:lnTo>
                      <a:pt x="102" y="0"/>
                    </a:lnTo>
                    <a:lnTo>
                      <a:pt x="0" y="46"/>
                    </a:lnTo>
                    <a:lnTo>
                      <a:pt x="45" y="36"/>
                    </a:lnTo>
                    <a:lnTo>
                      <a:pt x="45" y="222"/>
                    </a:lnTo>
                    <a:lnTo>
                      <a:pt x="69" y="222"/>
                    </a:lnTo>
                    <a:lnTo>
                      <a:pt x="90" y="213"/>
                    </a:lnTo>
                    <a:lnTo>
                      <a:pt x="45" y="22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8" name="Freeform 412"/>
              <p:cNvSpPr>
                <a:spLocks/>
              </p:cNvSpPr>
              <p:nvPr/>
            </p:nvSpPr>
            <p:spPr bwMode="auto">
              <a:xfrm>
                <a:off x="1980" y="1926"/>
                <a:ext cx="24" cy="27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90" y="177"/>
                    </a:moveTo>
                    <a:lnTo>
                      <a:pt x="45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0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9" name="Freeform 413"/>
              <p:cNvSpPr>
                <a:spLocks/>
              </p:cNvSpPr>
              <p:nvPr/>
            </p:nvSpPr>
            <p:spPr bwMode="auto">
              <a:xfrm>
                <a:off x="1963" y="1928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4" y="223"/>
                    </a:moveTo>
                    <a:lnTo>
                      <a:pt x="89" y="214"/>
                    </a:lnTo>
                    <a:lnTo>
                      <a:pt x="191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4" y="36"/>
                    </a:lnTo>
                    <a:lnTo>
                      <a:pt x="44" y="223"/>
                    </a:lnTo>
                    <a:lnTo>
                      <a:pt x="68" y="223"/>
                    </a:lnTo>
                    <a:lnTo>
                      <a:pt x="89" y="213"/>
                    </a:lnTo>
                    <a:lnTo>
                      <a:pt x="44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0" name="Freeform 414"/>
              <p:cNvSpPr>
                <a:spLocks/>
              </p:cNvSpPr>
              <p:nvPr/>
            </p:nvSpPr>
            <p:spPr bwMode="auto">
              <a:xfrm>
                <a:off x="1954" y="1933"/>
                <a:ext cx="16" cy="27"/>
              </a:xfrm>
              <a:custGeom>
                <a:avLst/>
                <a:gdLst>
                  <a:gd name="T0" fmla="*/ 0 w 95"/>
                  <a:gd name="T1" fmla="*/ 0 h 187"/>
                  <a:gd name="T2" fmla="*/ 0 w 95"/>
                  <a:gd name="T3" fmla="*/ 0 h 187"/>
                  <a:gd name="T4" fmla="*/ 0 w 95"/>
                  <a:gd name="T5" fmla="*/ 0 h 187"/>
                  <a:gd name="T6" fmla="*/ 0 w 95"/>
                  <a:gd name="T7" fmla="*/ 0 h 187"/>
                  <a:gd name="T8" fmla="*/ 0 w 95"/>
                  <a:gd name="T9" fmla="*/ 0 h 187"/>
                  <a:gd name="T10" fmla="*/ 0 w 95"/>
                  <a:gd name="T11" fmla="*/ 0 h 187"/>
                  <a:gd name="T12" fmla="*/ 0 w 95"/>
                  <a:gd name="T13" fmla="*/ 0 h 187"/>
                  <a:gd name="T14" fmla="*/ 0 w 95"/>
                  <a:gd name="T15" fmla="*/ 0 h 187"/>
                  <a:gd name="T16" fmla="*/ 0 w 95"/>
                  <a:gd name="T17" fmla="*/ 0 h 187"/>
                  <a:gd name="T18" fmla="*/ 0 w 95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187">
                    <a:moveTo>
                      <a:pt x="90" y="178"/>
                    </a:moveTo>
                    <a:lnTo>
                      <a:pt x="45" y="187"/>
                    </a:lnTo>
                    <a:lnTo>
                      <a:pt x="95" y="187"/>
                    </a:lnTo>
                    <a:lnTo>
                      <a:pt x="95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0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1" name="Freeform 415"/>
              <p:cNvSpPr>
                <a:spLocks/>
              </p:cNvSpPr>
              <p:nvPr/>
            </p:nvSpPr>
            <p:spPr bwMode="auto">
              <a:xfrm>
                <a:off x="1938" y="1934"/>
                <a:ext cx="32" cy="31"/>
              </a:xfrm>
              <a:custGeom>
                <a:avLst/>
                <a:gdLst>
                  <a:gd name="T0" fmla="*/ 0 w 191"/>
                  <a:gd name="T1" fmla="*/ 0 h 213"/>
                  <a:gd name="T2" fmla="*/ 0 w 191"/>
                  <a:gd name="T3" fmla="*/ 0 h 213"/>
                  <a:gd name="T4" fmla="*/ 0 w 191"/>
                  <a:gd name="T5" fmla="*/ 0 h 213"/>
                  <a:gd name="T6" fmla="*/ 0 w 191"/>
                  <a:gd name="T7" fmla="*/ 0 h 213"/>
                  <a:gd name="T8" fmla="*/ 0 w 191"/>
                  <a:gd name="T9" fmla="*/ 0 h 213"/>
                  <a:gd name="T10" fmla="*/ 0 w 191"/>
                  <a:gd name="T11" fmla="*/ 0 h 213"/>
                  <a:gd name="T12" fmla="*/ 0 w 191"/>
                  <a:gd name="T13" fmla="*/ 0 h 213"/>
                  <a:gd name="T14" fmla="*/ 0 w 191"/>
                  <a:gd name="T15" fmla="*/ 0 h 213"/>
                  <a:gd name="T16" fmla="*/ 0 w 191"/>
                  <a:gd name="T17" fmla="*/ 0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" h="213">
                    <a:moveTo>
                      <a:pt x="89" y="213"/>
                    </a:moveTo>
                    <a:lnTo>
                      <a:pt x="89" y="213"/>
                    </a:lnTo>
                    <a:lnTo>
                      <a:pt x="191" y="167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89" y="2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2" name="Freeform 416"/>
              <p:cNvSpPr>
                <a:spLocks/>
              </p:cNvSpPr>
              <p:nvPr/>
            </p:nvSpPr>
            <p:spPr bwMode="auto">
              <a:xfrm>
                <a:off x="1921" y="1941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1" y="213"/>
                    </a:lnTo>
                    <a:lnTo>
                      <a:pt x="191" y="166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3" name="Freeform 417"/>
              <p:cNvSpPr>
                <a:spLocks/>
              </p:cNvSpPr>
              <p:nvPr/>
            </p:nvSpPr>
            <p:spPr bwMode="auto">
              <a:xfrm>
                <a:off x="1904" y="1946"/>
                <a:ext cx="24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7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4" name="Freeform 418"/>
              <p:cNvSpPr>
                <a:spLocks/>
              </p:cNvSpPr>
              <p:nvPr/>
            </p:nvSpPr>
            <p:spPr bwMode="auto">
              <a:xfrm>
                <a:off x="1887" y="1948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1" y="214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5" name="Freeform 419"/>
              <p:cNvSpPr>
                <a:spLocks/>
              </p:cNvSpPr>
              <p:nvPr/>
            </p:nvSpPr>
            <p:spPr bwMode="auto">
              <a:xfrm>
                <a:off x="1870" y="1953"/>
                <a:ext cx="24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1" y="178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1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6" name="Freeform 420"/>
              <p:cNvSpPr>
                <a:spLocks/>
              </p:cNvSpPr>
              <p:nvPr/>
            </p:nvSpPr>
            <p:spPr bwMode="auto">
              <a:xfrm>
                <a:off x="1853" y="195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4" y="223"/>
                    </a:moveTo>
                    <a:lnTo>
                      <a:pt x="90" y="213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4" y="36"/>
                    </a:lnTo>
                    <a:lnTo>
                      <a:pt x="44" y="223"/>
                    </a:lnTo>
                    <a:lnTo>
                      <a:pt x="68" y="223"/>
                    </a:lnTo>
                    <a:lnTo>
                      <a:pt x="90" y="213"/>
                    </a:lnTo>
                    <a:lnTo>
                      <a:pt x="44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7" name="Freeform 421"/>
              <p:cNvSpPr>
                <a:spLocks/>
              </p:cNvSpPr>
              <p:nvPr/>
            </p:nvSpPr>
            <p:spPr bwMode="auto">
              <a:xfrm>
                <a:off x="1832" y="1960"/>
                <a:ext cx="29" cy="26"/>
              </a:xfrm>
              <a:custGeom>
                <a:avLst/>
                <a:gdLst>
                  <a:gd name="T0" fmla="*/ 0 w 172"/>
                  <a:gd name="T1" fmla="*/ 0 h 187"/>
                  <a:gd name="T2" fmla="*/ 0 w 172"/>
                  <a:gd name="T3" fmla="*/ 0 h 187"/>
                  <a:gd name="T4" fmla="*/ 0 w 172"/>
                  <a:gd name="T5" fmla="*/ 0 h 187"/>
                  <a:gd name="T6" fmla="*/ 0 w 172"/>
                  <a:gd name="T7" fmla="*/ 0 h 187"/>
                  <a:gd name="T8" fmla="*/ 0 w 172"/>
                  <a:gd name="T9" fmla="*/ 0 h 187"/>
                  <a:gd name="T10" fmla="*/ 0 w 172"/>
                  <a:gd name="T11" fmla="*/ 0 h 187"/>
                  <a:gd name="T12" fmla="*/ 0 w 172"/>
                  <a:gd name="T13" fmla="*/ 0 h 187"/>
                  <a:gd name="T14" fmla="*/ 0 w 172"/>
                  <a:gd name="T15" fmla="*/ 0 h 187"/>
                  <a:gd name="T16" fmla="*/ 0 w 172"/>
                  <a:gd name="T17" fmla="*/ 0 h 187"/>
                  <a:gd name="T18" fmla="*/ 0 w 172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87">
                    <a:moveTo>
                      <a:pt x="143" y="160"/>
                    </a:moveTo>
                    <a:lnTo>
                      <a:pt x="71" y="187"/>
                    </a:lnTo>
                    <a:lnTo>
                      <a:pt x="172" y="187"/>
                    </a:lnTo>
                    <a:lnTo>
                      <a:pt x="172" y="0"/>
                    </a:lnTo>
                    <a:lnTo>
                      <a:pt x="71" y="0"/>
                    </a:lnTo>
                    <a:lnTo>
                      <a:pt x="0" y="27"/>
                    </a:lnTo>
                    <a:lnTo>
                      <a:pt x="71" y="0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143" y="160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8" name="Freeform 422"/>
              <p:cNvSpPr>
                <a:spLocks/>
              </p:cNvSpPr>
              <p:nvPr/>
            </p:nvSpPr>
            <p:spPr bwMode="auto">
              <a:xfrm>
                <a:off x="1823" y="1963"/>
                <a:ext cx="33" cy="28"/>
              </a:xfrm>
              <a:custGeom>
                <a:avLst/>
                <a:gdLst>
                  <a:gd name="T0" fmla="*/ 0 w 194"/>
                  <a:gd name="T1" fmla="*/ 0 h 196"/>
                  <a:gd name="T2" fmla="*/ 0 w 194"/>
                  <a:gd name="T3" fmla="*/ 0 h 196"/>
                  <a:gd name="T4" fmla="*/ 0 w 194"/>
                  <a:gd name="T5" fmla="*/ 0 h 196"/>
                  <a:gd name="T6" fmla="*/ 0 w 194"/>
                  <a:gd name="T7" fmla="*/ 0 h 196"/>
                  <a:gd name="T8" fmla="*/ 0 w 194"/>
                  <a:gd name="T9" fmla="*/ 0 h 196"/>
                  <a:gd name="T10" fmla="*/ 0 w 194"/>
                  <a:gd name="T11" fmla="*/ 0 h 196"/>
                  <a:gd name="T12" fmla="*/ 0 w 194"/>
                  <a:gd name="T13" fmla="*/ 0 h 196"/>
                  <a:gd name="T14" fmla="*/ 0 w 194"/>
                  <a:gd name="T15" fmla="*/ 0 h 196"/>
                  <a:gd name="T16" fmla="*/ 0 w 194"/>
                  <a:gd name="T17" fmla="*/ 0 h 196"/>
                  <a:gd name="T18" fmla="*/ 0 w 194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6">
                    <a:moveTo>
                      <a:pt x="117" y="196"/>
                    </a:moveTo>
                    <a:lnTo>
                      <a:pt x="144" y="179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7" y="30"/>
                    </a:lnTo>
                    <a:lnTo>
                      <a:pt x="117" y="196"/>
                    </a:lnTo>
                    <a:lnTo>
                      <a:pt x="131" y="190"/>
                    </a:lnTo>
                    <a:lnTo>
                      <a:pt x="144" y="179"/>
                    </a:lnTo>
                    <a:lnTo>
                      <a:pt x="117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9" name="Freeform 423"/>
              <p:cNvSpPr>
                <a:spLocks/>
              </p:cNvSpPr>
              <p:nvPr/>
            </p:nvSpPr>
            <p:spPr bwMode="auto">
              <a:xfrm>
                <a:off x="1811" y="196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5" y="223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2" y="0"/>
                    </a:lnTo>
                    <a:lnTo>
                      <a:pt x="0" y="46"/>
                    </a:lnTo>
                    <a:lnTo>
                      <a:pt x="45" y="37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0" name="Freeform 424"/>
              <p:cNvSpPr>
                <a:spLocks/>
              </p:cNvSpPr>
              <p:nvPr/>
            </p:nvSpPr>
            <p:spPr bwMode="auto">
              <a:xfrm>
                <a:off x="1794" y="1973"/>
                <a:ext cx="24" cy="27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90" y="176"/>
                    </a:moveTo>
                    <a:lnTo>
                      <a:pt x="45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9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1" name="Freeform 425"/>
              <p:cNvSpPr>
                <a:spLocks/>
              </p:cNvSpPr>
              <p:nvPr/>
            </p:nvSpPr>
            <p:spPr bwMode="auto">
              <a:xfrm>
                <a:off x="1777" y="1974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5" y="224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4"/>
                    </a:lnTo>
                    <a:lnTo>
                      <a:pt x="69" y="224"/>
                    </a:lnTo>
                    <a:lnTo>
                      <a:pt x="91" y="213"/>
                    </a:lnTo>
                    <a:lnTo>
                      <a:pt x="45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2" name="Freeform 426"/>
              <p:cNvSpPr>
                <a:spLocks/>
              </p:cNvSpPr>
              <p:nvPr/>
            </p:nvSpPr>
            <p:spPr bwMode="auto">
              <a:xfrm>
                <a:off x="1756" y="1980"/>
                <a:ext cx="29" cy="26"/>
              </a:xfrm>
              <a:custGeom>
                <a:avLst/>
                <a:gdLst>
                  <a:gd name="T0" fmla="*/ 0 w 172"/>
                  <a:gd name="T1" fmla="*/ 0 h 187"/>
                  <a:gd name="T2" fmla="*/ 0 w 172"/>
                  <a:gd name="T3" fmla="*/ 0 h 187"/>
                  <a:gd name="T4" fmla="*/ 0 w 172"/>
                  <a:gd name="T5" fmla="*/ 0 h 187"/>
                  <a:gd name="T6" fmla="*/ 0 w 172"/>
                  <a:gd name="T7" fmla="*/ 0 h 187"/>
                  <a:gd name="T8" fmla="*/ 0 w 172"/>
                  <a:gd name="T9" fmla="*/ 0 h 187"/>
                  <a:gd name="T10" fmla="*/ 0 w 172"/>
                  <a:gd name="T11" fmla="*/ 0 h 187"/>
                  <a:gd name="T12" fmla="*/ 0 w 172"/>
                  <a:gd name="T13" fmla="*/ 0 h 187"/>
                  <a:gd name="T14" fmla="*/ 0 w 172"/>
                  <a:gd name="T15" fmla="*/ 0 h 187"/>
                  <a:gd name="T16" fmla="*/ 0 w 172"/>
                  <a:gd name="T17" fmla="*/ 0 h 187"/>
                  <a:gd name="T18" fmla="*/ 0 w 172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87">
                    <a:moveTo>
                      <a:pt x="143" y="160"/>
                    </a:moveTo>
                    <a:lnTo>
                      <a:pt x="71" y="187"/>
                    </a:lnTo>
                    <a:lnTo>
                      <a:pt x="172" y="187"/>
                    </a:lnTo>
                    <a:lnTo>
                      <a:pt x="172" y="0"/>
                    </a:lnTo>
                    <a:lnTo>
                      <a:pt x="71" y="0"/>
                    </a:lnTo>
                    <a:lnTo>
                      <a:pt x="0" y="27"/>
                    </a:lnTo>
                    <a:lnTo>
                      <a:pt x="71" y="0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143" y="160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3" name="Freeform 427"/>
              <p:cNvSpPr>
                <a:spLocks/>
              </p:cNvSpPr>
              <p:nvPr/>
            </p:nvSpPr>
            <p:spPr bwMode="auto">
              <a:xfrm>
                <a:off x="1747" y="1983"/>
                <a:ext cx="33" cy="28"/>
              </a:xfrm>
              <a:custGeom>
                <a:avLst/>
                <a:gdLst>
                  <a:gd name="T0" fmla="*/ 0 w 194"/>
                  <a:gd name="T1" fmla="*/ 0 h 196"/>
                  <a:gd name="T2" fmla="*/ 0 w 194"/>
                  <a:gd name="T3" fmla="*/ 0 h 196"/>
                  <a:gd name="T4" fmla="*/ 0 w 194"/>
                  <a:gd name="T5" fmla="*/ 0 h 196"/>
                  <a:gd name="T6" fmla="*/ 0 w 194"/>
                  <a:gd name="T7" fmla="*/ 0 h 196"/>
                  <a:gd name="T8" fmla="*/ 0 w 194"/>
                  <a:gd name="T9" fmla="*/ 0 h 196"/>
                  <a:gd name="T10" fmla="*/ 0 w 194"/>
                  <a:gd name="T11" fmla="*/ 0 h 196"/>
                  <a:gd name="T12" fmla="*/ 0 w 194"/>
                  <a:gd name="T13" fmla="*/ 0 h 196"/>
                  <a:gd name="T14" fmla="*/ 0 w 194"/>
                  <a:gd name="T15" fmla="*/ 0 h 196"/>
                  <a:gd name="T16" fmla="*/ 0 w 194"/>
                  <a:gd name="T17" fmla="*/ 0 h 196"/>
                  <a:gd name="T18" fmla="*/ 0 w 194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6">
                    <a:moveTo>
                      <a:pt x="117" y="196"/>
                    </a:moveTo>
                    <a:lnTo>
                      <a:pt x="143" y="179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6" y="30"/>
                    </a:lnTo>
                    <a:lnTo>
                      <a:pt x="117" y="196"/>
                    </a:lnTo>
                    <a:lnTo>
                      <a:pt x="131" y="190"/>
                    </a:lnTo>
                    <a:lnTo>
                      <a:pt x="143" y="179"/>
                    </a:lnTo>
                    <a:lnTo>
                      <a:pt x="117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4" name="Freeform 428"/>
              <p:cNvSpPr>
                <a:spLocks/>
              </p:cNvSpPr>
              <p:nvPr/>
            </p:nvSpPr>
            <p:spPr bwMode="auto">
              <a:xfrm>
                <a:off x="1735" y="198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5" y="223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45" y="37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5" name="Freeform 429"/>
              <p:cNvSpPr>
                <a:spLocks/>
              </p:cNvSpPr>
              <p:nvPr/>
            </p:nvSpPr>
            <p:spPr bwMode="auto">
              <a:xfrm>
                <a:off x="1718" y="1993"/>
                <a:ext cx="24" cy="27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90" y="176"/>
                    </a:moveTo>
                    <a:lnTo>
                      <a:pt x="44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9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9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6" name="Freeform 430"/>
              <p:cNvSpPr>
                <a:spLocks/>
              </p:cNvSpPr>
              <p:nvPr/>
            </p:nvSpPr>
            <p:spPr bwMode="auto">
              <a:xfrm>
                <a:off x="1701" y="1994"/>
                <a:ext cx="32" cy="31"/>
              </a:xfrm>
              <a:custGeom>
                <a:avLst/>
                <a:gdLst>
                  <a:gd name="T0" fmla="*/ 0 w 192"/>
                  <a:gd name="T1" fmla="*/ 0 h 214"/>
                  <a:gd name="T2" fmla="*/ 0 w 192"/>
                  <a:gd name="T3" fmla="*/ 0 h 214"/>
                  <a:gd name="T4" fmla="*/ 0 w 192"/>
                  <a:gd name="T5" fmla="*/ 0 h 214"/>
                  <a:gd name="T6" fmla="*/ 0 w 192"/>
                  <a:gd name="T7" fmla="*/ 0 h 214"/>
                  <a:gd name="T8" fmla="*/ 0 w 192"/>
                  <a:gd name="T9" fmla="*/ 0 h 214"/>
                  <a:gd name="T10" fmla="*/ 0 w 192"/>
                  <a:gd name="T11" fmla="*/ 0 h 214"/>
                  <a:gd name="T12" fmla="*/ 0 w 192"/>
                  <a:gd name="T13" fmla="*/ 0 h 214"/>
                  <a:gd name="T14" fmla="*/ 0 w 192"/>
                  <a:gd name="T15" fmla="*/ 0 h 214"/>
                  <a:gd name="T16" fmla="*/ 0 w 192"/>
                  <a:gd name="T17" fmla="*/ 0 h 214"/>
                  <a:gd name="T18" fmla="*/ 0 w 192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14">
                    <a:moveTo>
                      <a:pt x="91" y="214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91" y="213"/>
                    </a:lnTo>
                    <a:lnTo>
                      <a:pt x="91" y="21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7" name="Freeform 431"/>
              <p:cNvSpPr>
                <a:spLocks/>
              </p:cNvSpPr>
              <p:nvPr/>
            </p:nvSpPr>
            <p:spPr bwMode="auto">
              <a:xfrm>
                <a:off x="1684" y="2001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6" y="224"/>
                    </a:moveTo>
                    <a:lnTo>
                      <a:pt x="90" y="213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46" y="37"/>
                    </a:lnTo>
                    <a:lnTo>
                      <a:pt x="46" y="224"/>
                    </a:lnTo>
                    <a:lnTo>
                      <a:pt x="69" y="224"/>
                    </a:lnTo>
                    <a:lnTo>
                      <a:pt x="90" y="213"/>
                    </a:lnTo>
                    <a:lnTo>
                      <a:pt x="46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8" name="Freeform 432"/>
              <p:cNvSpPr>
                <a:spLocks/>
              </p:cNvSpPr>
              <p:nvPr/>
            </p:nvSpPr>
            <p:spPr bwMode="auto">
              <a:xfrm>
                <a:off x="1676" y="2006"/>
                <a:ext cx="16" cy="27"/>
              </a:xfrm>
              <a:custGeom>
                <a:avLst/>
                <a:gdLst>
                  <a:gd name="T0" fmla="*/ 0 w 97"/>
                  <a:gd name="T1" fmla="*/ 0 h 187"/>
                  <a:gd name="T2" fmla="*/ 0 w 97"/>
                  <a:gd name="T3" fmla="*/ 0 h 187"/>
                  <a:gd name="T4" fmla="*/ 0 w 97"/>
                  <a:gd name="T5" fmla="*/ 0 h 187"/>
                  <a:gd name="T6" fmla="*/ 0 w 97"/>
                  <a:gd name="T7" fmla="*/ 0 h 187"/>
                  <a:gd name="T8" fmla="*/ 0 w 97"/>
                  <a:gd name="T9" fmla="*/ 0 h 187"/>
                  <a:gd name="T10" fmla="*/ 0 w 97"/>
                  <a:gd name="T11" fmla="*/ 0 h 187"/>
                  <a:gd name="T12" fmla="*/ 0 w 97"/>
                  <a:gd name="T13" fmla="*/ 0 h 187"/>
                  <a:gd name="T14" fmla="*/ 0 w 97"/>
                  <a:gd name="T15" fmla="*/ 0 h 187"/>
                  <a:gd name="T16" fmla="*/ 0 w 97"/>
                  <a:gd name="T17" fmla="*/ 0 h 187"/>
                  <a:gd name="T18" fmla="*/ 0 w 9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187">
                    <a:moveTo>
                      <a:pt x="91" y="176"/>
                    </a:moveTo>
                    <a:lnTo>
                      <a:pt x="45" y="187"/>
                    </a:lnTo>
                    <a:lnTo>
                      <a:pt x="97" y="187"/>
                    </a:lnTo>
                    <a:lnTo>
                      <a:pt x="97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9" name="Freeform 433"/>
              <p:cNvSpPr>
                <a:spLocks/>
              </p:cNvSpPr>
              <p:nvPr/>
            </p:nvSpPr>
            <p:spPr bwMode="auto">
              <a:xfrm>
                <a:off x="1659" y="2008"/>
                <a:ext cx="32" cy="30"/>
              </a:xfrm>
              <a:custGeom>
                <a:avLst/>
                <a:gdLst>
                  <a:gd name="T0" fmla="*/ 0 w 192"/>
                  <a:gd name="T1" fmla="*/ 0 h 213"/>
                  <a:gd name="T2" fmla="*/ 0 w 192"/>
                  <a:gd name="T3" fmla="*/ 0 h 213"/>
                  <a:gd name="T4" fmla="*/ 0 w 192"/>
                  <a:gd name="T5" fmla="*/ 0 h 213"/>
                  <a:gd name="T6" fmla="*/ 0 w 192"/>
                  <a:gd name="T7" fmla="*/ 0 h 213"/>
                  <a:gd name="T8" fmla="*/ 0 w 192"/>
                  <a:gd name="T9" fmla="*/ 0 h 213"/>
                  <a:gd name="T10" fmla="*/ 0 w 192"/>
                  <a:gd name="T11" fmla="*/ 0 h 213"/>
                  <a:gd name="T12" fmla="*/ 0 w 192"/>
                  <a:gd name="T13" fmla="*/ 0 h 213"/>
                  <a:gd name="T14" fmla="*/ 0 w 192"/>
                  <a:gd name="T15" fmla="*/ 0 h 213"/>
                  <a:gd name="T16" fmla="*/ 0 w 192"/>
                  <a:gd name="T17" fmla="*/ 0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2" h="213">
                    <a:moveTo>
                      <a:pt x="90" y="213"/>
                    </a:moveTo>
                    <a:lnTo>
                      <a:pt x="90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90" y="2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0" name="Freeform 434"/>
              <p:cNvSpPr>
                <a:spLocks/>
              </p:cNvSpPr>
              <p:nvPr/>
            </p:nvSpPr>
            <p:spPr bwMode="auto">
              <a:xfrm>
                <a:off x="1642" y="2014"/>
                <a:ext cx="32" cy="31"/>
              </a:xfrm>
              <a:custGeom>
                <a:avLst/>
                <a:gdLst>
                  <a:gd name="T0" fmla="*/ 0 w 192"/>
                  <a:gd name="T1" fmla="*/ 0 h 214"/>
                  <a:gd name="T2" fmla="*/ 0 w 192"/>
                  <a:gd name="T3" fmla="*/ 0 h 214"/>
                  <a:gd name="T4" fmla="*/ 0 w 192"/>
                  <a:gd name="T5" fmla="*/ 0 h 214"/>
                  <a:gd name="T6" fmla="*/ 0 w 192"/>
                  <a:gd name="T7" fmla="*/ 0 h 214"/>
                  <a:gd name="T8" fmla="*/ 0 w 192"/>
                  <a:gd name="T9" fmla="*/ 0 h 214"/>
                  <a:gd name="T10" fmla="*/ 0 w 192"/>
                  <a:gd name="T11" fmla="*/ 0 h 214"/>
                  <a:gd name="T12" fmla="*/ 0 w 192"/>
                  <a:gd name="T13" fmla="*/ 0 h 214"/>
                  <a:gd name="T14" fmla="*/ 0 w 192"/>
                  <a:gd name="T15" fmla="*/ 0 h 214"/>
                  <a:gd name="T16" fmla="*/ 0 w 192"/>
                  <a:gd name="T17" fmla="*/ 0 h 214"/>
                  <a:gd name="T18" fmla="*/ 0 w 192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14">
                    <a:moveTo>
                      <a:pt x="91" y="214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91" y="213"/>
                    </a:lnTo>
                    <a:lnTo>
                      <a:pt x="91" y="21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1" name="Freeform 435"/>
              <p:cNvSpPr>
                <a:spLocks/>
              </p:cNvSpPr>
              <p:nvPr/>
            </p:nvSpPr>
            <p:spPr bwMode="auto">
              <a:xfrm>
                <a:off x="1625" y="2021"/>
                <a:ext cx="32" cy="32"/>
              </a:xfrm>
              <a:custGeom>
                <a:avLst/>
                <a:gdLst>
                  <a:gd name="T0" fmla="*/ 0 w 192"/>
                  <a:gd name="T1" fmla="*/ 0 h 224"/>
                  <a:gd name="T2" fmla="*/ 0 w 192"/>
                  <a:gd name="T3" fmla="*/ 0 h 224"/>
                  <a:gd name="T4" fmla="*/ 0 w 192"/>
                  <a:gd name="T5" fmla="*/ 0 h 224"/>
                  <a:gd name="T6" fmla="*/ 0 w 192"/>
                  <a:gd name="T7" fmla="*/ 0 h 224"/>
                  <a:gd name="T8" fmla="*/ 0 w 192"/>
                  <a:gd name="T9" fmla="*/ 0 h 224"/>
                  <a:gd name="T10" fmla="*/ 0 w 192"/>
                  <a:gd name="T11" fmla="*/ 0 h 224"/>
                  <a:gd name="T12" fmla="*/ 0 w 192"/>
                  <a:gd name="T13" fmla="*/ 0 h 224"/>
                  <a:gd name="T14" fmla="*/ 0 w 192"/>
                  <a:gd name="T15" fmla="*/ 0 h 224"/>
                  <a:gd name="T16" fmla="*/ 0 w 192"/>
                  <a:gd name="T17" fmla="*/ 0 h 224"/>
                  <a:gd name="T18" fmla="*/ 0 w 192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4">
                    <a:moveTo>
                      <a:pt x="46" y="224"/>
                    </a:moveTo>
                    <a:lnTo>
                      <a:pt x="91" y="213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46" y="37"/>
                    </a:lnTo>
                    <a:lnTo>
                      <a:pt x="46" y="224"/>
                    </a:lnTo>
                    <a:lnTo>
                      <a:pt x="69" y="224"/>
                    </a:lnTo>
                    <a:lnTo>
                      <a:pt x="91" y="213"/>
                    </a:lnTo>
                    <a:lnTo>
                      <a:pt x="46" y="22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2" name="Freeform 436"/>
              <p:cNvSpPr>
                <a:spLocks/>
              </p:cNvSpPr>
              <p:nvPr/>
            </p:nvSpPr>
            <p:spPr bwMode="auto">
              <a:xfrm>
                <a:off x="1617" y="2026"/>
                <a:ext cx="16" cy="27"/>
              </a:xfrm>
              <a:custGeom>
                <a:avLst/>
                <a:gdLst>
                  <a:gd name="T0" fmla="*/ 0 w 97"/>
                  <a:gd name="T1" fmla="*/ 0 h 187"/>
                  <a:gd name="T2" fmla="*/ 0 w 97"/>
                  <a:gd name="T3" fmla="*/ 0 h 187"/>
                  <a:gd name="T4" fmla="*/ 0 w 97"/>
                  <a:gd name="T5" fmla="*/ 0 h 187"/>
                  <a:gd name="T6" fmla="*/ 0 w 97"/>
                  <a:gd name="T7" fmla="*/ 0 h 187"/>
                  <a:gd name="T8" fmla="*/ 0 w 97"/>
                  <a:gd name="T9" fmla="*/ 0 h 187"/>
                  <a:gd name="T10" fmla="*/ 0 w 97"/>
                  <a:gd name="T11" fmla="*/ 0 h 187"/>
                  <a:gd name="T12" fmla="*/ 0 w 97"/>
                  <a:gd name="T13" fmla="*/ 0 h 187"/>
                  <a:gd name="T14" fmla="*/ 0 w 97"/>
                  <a:gd name="T15" fmla="*/ 0 h 187"/>
                  <a:gd name="T16" fmla="*/ 0 w 97"/>
                  <a:gd name="T17" fmla="*/ 0 h 187"/>
                  <a:gd name="T18" fmla="*/ 0 w 9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187">
                    <a:moveTo>
                      <a:pt x="91" y="176"/>
                    </a:moveTo>
                    <a:lnTo>
                      <a:pt x="46" y="187"/>
                    </a:lnTo>
                    <a:lnTo>
                      <a:pt x="97" y="187"/>
                    </a:lnTo>
                    <a:lnTo>
                      <a:pt x="97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3" name="Freeform 437"/>
              <p:cNvSpPr>
                <a:spLocks/>
              </p:cNvSpPr>
              <p:nvPr/>
            </p:nvSpPr>
            <p:spPr bwMode="auto">
              <a:xfrm>
                <a:off x="1600" y="2028"/>
                <a:ext cx="32" cy="30"/>
              </a:xfrm>
              <a:custGeom>
                <a:avLst/>
                <a:gdLst>
                  <a:gd name="T0" fmla="*/ 0 w 192"/>
                  <a:gd name="T1" fmla="*/ 0 h 213"/>
                  <a:gd name="T2" fmla="*/ 0 w 192"/>
                  <a:gd name="T3" fmla="*/ 0 h 213"/>
                  <a:gd name="T4" fmla="*/ 0 w 192"/>
                  <a:gd name="T5" fmla="*/ 0 h 213"/>
                  <a:gd name="T6" fmla="*/ 0 w 192"/>
                  <a:gd name="T7" fmla="*/ 0 h 213"/>
                  <a:gd name="T8" fmla="*/ 0 w 192"/>
                  <a:gd name="T9" fmla="*/ 0 h 213"/>
                  <a:gd name="T10" fmla="*/ 0 w 192"/>
                  <a:gd name="T11" fmla="*/ 0 h 213"/>
                  <a:gd name="T12" fmla="*/ 0 w 192"/>
                  <a:gd name="T13" fmla="*/ 0 h 213"/>
                  <a:gd name="T14" fmla="*/ 0 w 192"/>
                  <a:gd name="T15" fmla="*/ 0 h 213"/>
                  <a:gd name="T16" fmla="*/ 0 w 192"/>
                  <a:gd name="T17" fmla="*/ 0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2" h="213">
                    <a:moveTo>
                      <a:pt x="90" y="213"/>
                    </a:moveTo>
                    <a:lnTo>
                      <a:pt x="90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90" y="2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4" name="Freeform 438"/>
              <p:cNvSpPr>
                <a:spLocks/>
              </p:cNvSpPr>
              <p:nvPr/>
            </p:nvSpPr>
            <p:spPr bwMode="auto">
              <a:xfrm>
                <a:off x="1578" y="2034"/>
                <a:ext cx="37" cy="31"/>
              </a:xfrm>
              <a:custGeom>
                <a:avLst/>
                <a:gdLst>
                  <a:gd name="T0" fmla="*/ 0 w 218"/>
                  <a:gd name="T1" fmla="*/ 0 h 214"/>
                  <a:gd name="T2" fmla="*/ 0 w 218"/>
                  <a:gd name="T3" fmla="*/ 0 h 214"/>
                  <a:gd name="T4" fmla="*/ 0 w 218"/>
                  <a:gd name="T5" fmla="*/ 0 h 214"/>
                  <a:gd name="T6" fmla="*/ 0 w 218"/>
                  <a:gd name="T7" fmla="*/ 0 h 214"/>
                  <a:gd name="T8" fmla="*/ 0 w 218"/>
                  <a:gd name="T9" fmla="*/ 0 h 214"/>
                  <a:gd name="T10" fmla="*/ 0 w 218"/>
                  <a:gd name="T11" fmla="*/ 0 h 214"/>
                  <a:gd name="T12" fmla="*/ 0 w 218"/>
                  <a:gd name="T13" fmla="*/ 0 h 214"/>
                  <a:gd name="T14" fmla="*/ 0 w 218"/>
                  <a:gd name="T15" fmla="*/ 0 h 214"/>
                  <a:gd name="T16" fmla="*/ 0 w 218"/>
                  <a:gd name="T17" fmla="*/ 0 h 214"/>
                  <a:gd name="T18" fmla="*/ 0 w 218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4">
                    <a:moveTo>
                      <a:pt x="143" y="196"/>
                    </a:moveTo>
                    <a:lnTo>
                      <a:pt x="117" y="214"/>
                    </a:lnTo>
                    <a:lnTo>
                      <a:pt x="218" y="167"/>
                    </a:lnTo>
                    <a:lnTo>
                      <a:pt x="128" y="0"/>
                    </a:lnTo>
                    <a:lnTo>
                      <a:pt x="26" y="47"/>
                    </a:lnTo>
                    <a:lnTo>
                      <a:pt x="0" y="65"/>
                    </a:lnTo>
                    <a:lnTo>
                      <a:pt x="26" y="47"/>
                    </a:lnTo>
                    <a:lnTo>
                      <a:pt x="13" y="54"/>
                    </a:lnTo>
                    <a:lnTo>
                      <a:pt x="0" y="65"/>
                    </a:lnTo>
                    <a:lnTo>
                      <a:pt x="143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5" name="Freeform 439"/>
              <p:cNvSpPr>
                <a:spLocks/>
              </p:cNvSpPr>
              <p:nvPr/>
            </p:nvSpPr>
            <p:spPr bwMode="auto">
              <a:xfrm>
                <a:off x="1570" y="2044"/>
                <a:ext cx="32" cy="29"/>
              </a:xfrm>
              <a:custGeom>
                <a:avLst/>
                <a:gdLst>
                  <a:gd name="T0" fmla="*/ 0 w 194"/>
                  <a:gd name="T1" fmla="*/ 0 h 205"/>
                  <a:gd name="T2" fmla="*/ 0 w 194"/>
                  <a:gd name="T3" fmla="*/ 0 h 205"/>
                  <a:gd name="T4" fmla="*/ 0 w 194"/>
                  <a:gd name="T5" fmla="*/ 0 h 205"/>
                  <a:gd name="T6" fmla="*/ 0 w 194"/>
                  <a:gd name="T7" fmla="*/ 0 h 205"/>
                  <a:gd name="T8" fmla="*/ 0 w 194"/>
                  <a:gd name="T9" fmla="*/ 0 h 205"/>
                  <a:gd name="T10" fmla="*/ 0 w 194"/>
                  <a:gd name="T11" fmla="*/ 0 h 205"/>
                  <a:gd name="T12" fmla="*/ 0 w 194"/>
                  <a:gd name="T13" fmla="*/ 0 h 205"/>
                  <a:gd name="T14" fmla="*/ 0 w 194"/>
                  <a:gd name="T15" fmla="*/ 0 h 205"/>
                  <a:gd name="T16" fmla="*/ 0 w 194"/>
                  <a:gd name="T17" fmla="*/ 0 h 205"/>
                  <a:gd name="T18" fmla="*/ 0 w 194"/>
                  <a:gd name="T19" fmla="*/ 0 h 2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5">
                    <a:moveTo>
                      <a:pt x="73" y="205"/>
                    </a:moveTo>
                    <a:lnTo>
                      <a:pt x="144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73" y="19"/>
                    </a:lnTo>
                    <a:lnTo>
                      <a:pt x="73" y="205"/>
                    </a:lnTo>
                    <a:lnTo>
                      <a:pt x="115" y="205"/>
                    </a:lnTo>
                    <a:lnTo>
                      <a:pt x="144" y="178"/>
                    </a:lnTo>
                    <a:lnTo>
                      <a:pt x="73" y="205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6" name="Freeform 440"/>
              <p:cNvSpPr>
                <a:spLocks/>
              </p:cNvSpPr>
              <p:nvPr/>
            </p:nvSpPr>
            <p:spPr bwMode="auto">
              <a:xfrm>
                <a:off x="1557" y="2046"/>
                <a:ext cx="25" cy="27"/>
              </a:xfrm>
              <a:custGeom>
                <a:avLst/>
                <a:gdLst>
                  <a:gd name="T0" fmla="*/ 0 w 148"/>
                  <a:gd name="T1" fmla="*/ 0 h 186"/>
                  <a:gd name="T2" fmla="*/ 0 w 148"/>
                  <a:gd name="T3" fmla="*/ 0 h 186"/>
                  <a:gd name="T4" fmla="*/ 0 w 148"/>
                  <a:gd name="T5" fmla="*/ 0 h 186"/>
                  <a:gd name="T6" fmla="*/ 0 w 148"/>
                  <a:gd name="T7" fmla="*/ 0 h 186"/>
                  <a:gd name="T8" fmla="*/ 0 w 148"/>
                  <a:gd name="T9" fmla="*/ 0 h 186"/>
                  <a:gd name="T10" fmla="*/ 0 w 148"/>
                  <a:gd name="T11" fmla="*/ 0 h 186"/>
                  <a:gd name="T12" fmla="*/ 0 w 148"/>
                  <a:gd name="T13" fmla="*/ 0 h 186"/>
                  <a:gd name="T14" fmla="*/ 0 w 148"/>
                  <a:gd name="T15" fmla="*/ 0 h 186"/>
                  <a:gd name="T16" fmla="*/ 0 w 148"/>
                  <a:gd name="T17" fmla="*/ 0 h 186"/>
                  <a:gd name="T18" fmla="*/ 0 w 148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186">
                    <a:moveTo>
                      <a:pt x="91" y="176"/>
                    </a:moveTo>
                    <a:lnTo>
                      <a:pt x="46" y="186"/>
                    </a:lnTo>
                    <a:lnTo>
                      <a:pt x="148" y="186"/>
                    </a:lnTo>
                    <a:lnTo>
                      <a:pt x="148" y="0"/>
                    </a:lnTo>
                    <a:lnTo>
                      <a:pt x="46" y="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7" name="Freeform 441"/>
              <p:cNvSpPr>
                <a:spLocks/>
              </p:cNvSpPr>
              <p:nvPr/>
            </p:nvSpPr>
            <p:spPr bwMode="auto">
              <a:xfrm>
                <a:off x="1536" y="2048"/>
                <a:ext cx="36" cy="30"/>
              </a:xfrm>
              <a:custGeom>
                <a:avLst/>
                <a:gdLst>
                  <a:gd name="T0" fmla="*/ 0 w 218"/>
                  <a:gd name="T1" fmla="*/ 0 h 213"/>
                  <a:gd name="T2" fmla="*/ 0 w 218"/>
                  <a:gd name="T3" fmla="*/ 0 h 213"/>
                  <a:gd name="T4" fmla="*/ 0 w 218"/>
                  <a:gd name="T5" fmla="*/ 0 h 213"/>
                  <a:gd name="T6" fmla="*/ 0 w 218"/>
                  <a:gd name="T7" fmla="*/ 0 h 213"/>
                  <a:gd name="T8" fmla="*/ 0 w 218"/>
                  <a:gd name="T9" fmla="*/ 0 h 213"/>
                  <a:gd name="T10" fmla="*/ 0 w 218"/>
                  <a:gd name="T11" fmla="*/ 0 h 213"/>
                  <a:gd name="T12" fmla="*/ 0 w 218"/>
                  <a:gd name="T13" fmla="*/ 0 h 213"/>
                  <a:gd name="T14" fmla="*/ 0 w 218"/>
                  <a:gd name="T15" fmla="*/ 0 h 213"/>
                  <a:gd name="T16" fmla="*/ 0 w 218"/>
                  <a:gd name="T17" fmla="*/ 0 h 213"/>
                  <a:gd name="T18" fmla="*/ 0 w 218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3">
                    <a:moveTo>
                      <a:pt x="143" y="195"/>
                    </a:moveTo>
                    <a:lnTo>
                      <a:pt x="117" y="213"/>
                    </a:lnTo>
                    <a:lnTo>
                      <a:pt x="218" y="166"/>
                    </a:lnTo>
                    <a:lnTo>
                      <a:pt x="127" y="0"/>
                    </a:lnTo>
                    <a:lnTo>
                      <a:pt x="26" y="47"/>
                    </a:lnTo>
                    <a:lnTo>
                      <a:pt x="0" y="64"/>
                    </a:lnTo>
                    <a:lnTo>
                      <a:pt x="26" y="47"/>
                    </a:lnTo>
                    <a:lnTo>
                      <a:pt x="12" y="53"/>
                    </a:lnTo>
                    <a:lnTo>
                      <a:pt x="0" y="64"/>
                    </a:lnTo>
                    <a:lnTo>
                      <a:pt x="143" y="195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8" name="Freeform 442"/>
              <p:cNvSpPr>
                <a:spLocks/>
              </p:cNvSpPr>
              <p:nvPr/>
            </p:nvSpPr>
            <p:spPr bwMode="auto">
              <a:xfrm>
                <a:off x="1528" y="2057"/>
                <a:ext cx="32" cy="28"/>
              </a:xfrm>
              <a:custGeom>
                <a:avLst/>
                <a:gdLst>
                  <a:gd name="T0" fmla="*/ 0 w 194"/>
                  <a:gd name="T1" fmla="*/ 0 h 196"/>
                  <a:gd name="T2" fmla="*/ 0 w 194"/>
                  <a:gd name="T3" fmla="*/ 0 h 196"/>
                  <a:gd name="T4" fmla="*/ 0 w 194"/>
                  <a:gd name="T5" fmla="*/ 0 h 196"/>
                  <a:gd name="T6" fmla="*/ 0 w 194"/>
                  <a:gd name="T7" fmla="*/ 0 h 196"/>
                  <a:gd name="T8" fmla="*/ 0 w 194"/>
                  <a:gd name="T9" fmla="*/ 0 h 196"/>
                  <a:gd name="T10" fmla="*/ 0 w 194"/>
                  <a:gd name="T11" fmla="*/ 0 h 196"/>
                  <a:gd name="T12" fmla="*/ 0 w 194"/>
                  <a:gd name="T13" fmla="*/ 0 h 196"/>
                  <a:gd name="T14" fmla="*/ 0 w 194"/>
                  <a:gd name="T15" fmla="*/ 0 h 196"/>
                  <a:gd name="T16" fmla="*/ 0 w 194"/>
                  <a:gd name="T17" fmla="*/ 0 h 196"/>
                  <a:gd name="T18" fmla="*/ 0 w 194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6">
                    <a:moveTo>
                      <a:pt x="117" y="196"/>
                    </a:moveTo>
                    <a:lnTo>
                      <a:pt x="143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6" y="29"/>
                    </a:lnTo>
                    <a:lnTo>
                      <a:pt x="117" y="196"/>
                    </a:lnTo>
                    <a:lnTo>
                      <a:pt x="132" y="189"/>
                    </a:lnTo>
                    <a:lnTo>
                      <a:pt x="143" y="178"/>
                    </a:lnTo>
                    <a:lnTo>
                      <a:pt x="117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9" name="Freeform 443"/>
              <p:cNvSpPr>
                <a:spLocks/>
              </p:cNvSpPr>
              <p:nvPr/>
            </p:nvSpPr>
            <p:spPr bwMode="auto">
              <a:xfrm>
                <a:off x="1515" y="2061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6" y="37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0" name="Freeform 444"/>
              <p:cNvSpPr>
                <a:spLocks/>
              </p:cNvSpPr>
              <p:nvPr/>
            </p:nvSpPr>
            <p:spPr bwMode="auto">
              <a:xfrm>
                <a:off x="1494" y="2066"/>
                <a:ext cx="29" cy="27"/>
              </a:xfrm>
              <a:custGeom>
                <a:avLst/>
                <a:gdLst>
                  <a:gd name="T0" fmla="*/ 0 w 174"/>
                  <a:gd name="T1" fmla="*/ 0 h 186"/>
                  <a:gd name="T2" fmla="*/ 0 w 174"/>
                  <a:gd name="T3" fmla="*/ 0 h 186"/>
                  <a:gd name="T4" fmla="*/ 0 w 174"/>
                  <a:gd name="T5" fmla="*/ 0 h 186"/>
                  <a:gd name="T6" fmla="*/ 0 w 174"/>
                  <a:gd name="T7" fmla="*/ 0 h 186"/>
                  <a:gd name="T8" fmla="*/ 0 w 174"/>
                  <a:gd name="T9" fmla="*/ 0 h 186"/>
                  <a:gd name="T10" fmla="*/ 0 w 174"/>
                  <a:gd name="T11" fmla="*/ 0 h 186"/>
                  <a:gd name="T12" fmla="*/ 0 w 174"/>
                  <a:gd name="T13" fmla="*/ 0 h 186"/>
                  <a:gd name="T14" fmla="*/ 0 w 174"/>
                  <a:gd name="T15" fmla="*/ 0 h 186"/>
                  <a:gd name="T16" fmla="*/ 0 w 174"/>
                  <a:gd name="T17" fmla="*/ 0 h 186"/>
                  <a:gd name="T18" fmla="*/ 0 w 174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4" h="186">
                    <a:moveTo>
                      <a:pt x="144" y="159"/>
                    </a:moveTo>
                    <a:lnTo>
                      <a:pt x="72" y="186"/>
                    </a:lnTo>
                    <a:lnTo>
                      <a:pt x="174" y="186"/>
                    </a:lnTo>
                    <a:lnTo>
                      <a:pt x="174" y="0"/>
                    </a:lnTo>
                    <a:lnTo>
                      <a:pt x="72" y="0"/>
                    </a:lnTo>
                    <a:lnTo>
                      <a:pt x="0" y="27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7"/>
                    </a:lnTo>
                    <a:lnTo>
                      <a:pt x="144" y="15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1" name="Freeform 445"/>
              <p:cNvSpPr>
                <a:spLocks/>
              </p:cNvSpPr>
              <p:nvPr/>
            </p:nvSpPr>
            <p:spPr bwMode="auto">
              <a:xfrm>
                <a:off x="1485" y="2070"/>
                <a:ext cx="33" cy="28"/>
              </a:xfrm>
              <a:custGeom>
                <a:avLst/>
                <a:gdLst>
                  <a:gd name="T0" fmla="*/ 0 w 195"/>
                  <a:gd name="T1" fmla="*/ 0 h 196"/>
                  <a:gd name="T2" fmla="*/ 0 w 195"/>
                  <a:gd name="T3" fmla="*/ 0 h 196"/>
                  <a:gd name="T4" fmla="*/ 0 w 195"/>
                  <a:gd name="T5" fmla="*/ 0 h 196"/>
                  <a:gd name="T6" fmla="*/ 0 w 195"/>
                  <a:gd name="T7" fmla="*/ 0 h 196"/>
                  <a:gd name="T8" fmla="*/ 0 w 195"/>
                  <a:gd name="T9" fmla="*/ 0 h 196"/>
                  <a:gd name="T10" fmla="*/ 0 w 195"/>
                  <a:gd name="T11" fmla="*/ 0 h 196"/>
                  <a:gd name="T12" fmla="*/ 0 w 195"/>
                  <a:gd name="T13" fmla="*/ 0 h 196"/>
                  <a:gd name="T14" fmla="*/ 0 w 195"/>
                  <a:gd name="T15" fmla="*/ 0 h 196"/>
                  <a:gd name="T16" fmla="*/ 0 w 195"/>
                  <a:gd name="T17" fmla="*/ 0 h 196"/>
                  <a:gd name="T18" fmla="*/ 0 w 195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5" h="196">
                    <a:moveTo>
                      <a:pt x="117" y="196"/>
                    </a:moveTo>
                    <a:lnTo>
                      <a:pt x="144" y="179"/>
                    </a:lnTo>
                    <a:lnTo>
                      <a:pt x="195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7" y="29"/>
                    </a:lnTo>
                    <a:lnTo>
                      <a:pt x="117" y="196"/>
                    </a:lnTo>
                    <a:lnTo>
                      <a:pt x="132" y="190"/>
                    </a:lnTo>
                    <a:lnTo>
                      <a:pt x="144" y="179"/>
                    </a:lnTo>
                    <a:lnTo>
                      <a:pt x="117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2" name="Freeform 446"/>
              <p:cNvSpPr>
                <a:spLocks/>
              </p:cNvSpPr>
              <p:nvPr/>
            </p:nvSpPr>
            <p:spPr bwMode="auto">
              <a:xfrm>
                <a:off x="1469" y="2074"/>
                <a:ext cx="36" cy="31"/>
              </a:xfrm>
              <a:custGeom>
                <a:avLst/>
                <a:gdLst>
                  <a:gd name="T0" fmla="*/ 0 w 218"/>
                  <a:gd name="T1" fmla="*/ 0 h 214"/>
                  <a:gd name="T2" fmla="*/ 0 w 218"/>
                  <a:gd name="T3" fmla="*/ 0 h 214"/>
                  <a:gd name="T4" fmla="*/ 0 w 218"/>
                  <a:gd name="T5" fmla="*/ 0 h 214"/>
                  <a:gd name="T6" fmla="*/ 0 w 218"/>
                  <a:gd name="T7" fmla="*/ 0 h 214"/>
                  <a:gd name="T8" fmla="*/ 0 w 218"/>
                  <a:gd name="T9" fmla="*/ 0 h 214"/>
                  <a:gd name="T10" fmla="*/ 0 w 218"/>
                  <a:gd name="T11" fmla="*/ 0 h 214"/>
                  <a:gd name="T12" fmla="*/ 0 w 218"/>
                  <a:gd name="T13" fmla="*/ 0 h 214"/>
                  <a:gd name="T14" fmla="*/ 0 w 218"/>
                  <a:gd name="T15" fmla="*/ 0 h 214"/>
                  <a:gd name="T16" fmla="*/ 0 w 218"/>
                  <a:gd name="T17" fmla="*/ 0 h 214"/>
                  <a:gd name="T18" fmla="*/ 0 w 218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4">
                    <a:moveTo>
                      <a:pt x="143" y="196"/>
                    </a:moveTo>
                    <a:lnTo>
                      <a:pt x="117" y="214"/>
                    </a:lnTo>
                    <a:lnTo>
                      <a:pt x="218" y="167"/>
                    </a:lnTo>
                    <a:lnTo>
                      <a:pt x="128" y="0"/>
                    </a:lnTo>
                    <a:lnTo>
                      <a:pt x="26" y="47"/>
                    </a:lnTo>
                    <a:lnTo>
                      <a:pt x="0" y="65"/>
                    </a:lnTo>
                    <a:lnTo>
                      <a:pt x="26" y="47"/>
                    </a:lnTo>
                    <a:lnTo>
                      <a:pt x="13" y="54"/>
                    </a:lnTo>
                    <a:lnTo>
                      <a:pt x="0" y="65"/>
                    </a:lnTo>
                    <a:lnTo>
                      <a:pt x="143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3" name="Freeform 447"/>
              <p:cNvSpPr>
                <a:spLocks/>
              </p:cNvSpPr>
              <p:nvPr/>
            </p:nvSpPr>
            <p:spPr bwMode="auto">
              <a:xfrm>
                <a:off x="1460" y="2084"/>
                <a:ext cx="32" cy="28"/>
              </a:xfrm>
              <a:custGeom>
                <a:avLst/>
                <a:gdLst>
                  <a:gd name="T0" fmla="*/ 0 w 194"/>
                  <a:gd name="T1" fmla="*/ 0 h 196"/>
                  <a:gd name="T2" fmla="*/ 0 w 194"/>
                  <a:gd name="T3" fmla="*/ 0 h 196"/>
                  <a:gd name="T4" fmla="*/ 0 w 194"/>
                  <a:gd name="T5" fmla="*/ 0 h 196"/>
                  <a:gd name="T6" fmla="*/ 0 w 194"/>
                  <a:gd name="T7" fmla="*/ 0 h 196"/>
                  <a:gd name="T8" fmla="*/ 0 w 194"/>
                  <a:gd name="T9" fmla="*/ 0 h 196"/>
                  <a:gd name="T10" fmla="*/ 0 w 194"/>
                  <a:gd name="T11" fmla="*/ 0 h 196"/>
                  <a:gd name="T12" fmla="*/ 0 w 194"/>
                  <a:gd name="T13" fmla="*/ 0 h 196"/>
                  <a:gd name="T14" fmla="*/ 0 w 194"/>
                  <a:gd name="T15" fmla="*/ 0 h 196"/>
                  <a:gd name="T16" fmla="*/ 0 w 194"/>
                  <a:gd name="T17" fmla="*/ 0 h 196"/>
                  <a:gd name="T18" fmla="*/ 0 w 194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6">
                    <a:moveTo>
                      <a:pt x="117" y="196"/>
                    </a:moveTo>
                    <a:lnTo>
                      <a:pt x="144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7" y="29"/>
                    </a:lnTo>
                    <a:lnTo>
                      <a:pt x="117" y="195"/>
                    </a:lnTo>
                    <a:lnTo>
                      <a:pt x="132" y="189"/>
                    </a:lnTo>
                    <a:lnTo>
                      <a:pt x="144" y="178"/>
                    </a:lnTo>
                    <a:lnTo>
                      <a:pt x="117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4" name="Freeform 448"/>
              <p:cNvSpPr>
                <a:spLocks/>
              </p:cNvSpPr>
              <p:nvPr/>
            </p:nvSpPr>
            <p:spPr bwMode="auto">
              <a:xfrm>
                <a:off x="1443" y="2088"/>
                <a:ext cx="37" cy="30"/>
              </a:xfrm>
              <a:custGeom>
                <a:avLst/>
                <a:gdLst>
                  <a:gd name="T0" fmla="*/ 0 w 218"/>
                  <a:gd name="T1" fmla="*/ 0 h 213"/>
                  <a:gd name="T2" fmla="*/ 0 w 218"/>
                  <a:gd name="T3" fmla="*/ 0 h 213"/>
                  <a:gd name="T4" fmla="*/ 0 w 218"/>
                  <a:gd name="T5" fmla="*/ 0 h 213"/>
                  <a:gd name="T6" fmla="*/ 0 w 218"/>
                  <a:gd name="T7" fmla="*/ 0 h 213"/>
                  <a:gd name="T8" fmla="*/ 0 w 218"/>
                  <a:gd name="T9" fmla="*/ 0 h 213"/>
                  <a:gd name="T10" fmla="*/ 0 w 218"/>
                  <a:gd name="T11" fmla="*/ 0 h 213"/>
                  <a:gd name="T12" fmla="*/ 0 w 218"/>
                  <a:gd name="T13" fmla="*/ 0 h 213"/>
                  <a:gd name="T14" fmla="*/ 0 w 218"/>
                  <a:gd name="T15" fmla="*/ 0 h 213"/>
                  <a:gd name="T16" fmla="*/ 0 w 218"/>
                  <a:gd name="T17" fmla="*/ 0 h 213"/>
                  <a:gd name="T18" fmla="*/ 0 w 218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3">
                    <a:moveTo>
                      <a:pt x="143" y="196"/>
                    </a:moveTo>
                    <a:lnTo>
                      <a:pt x="117" y="213"/>
                    </a:lnTo>
                    <a:lnTo>
                      <a:pt x="218" y="167"/>
                    </a:lnTo>
                    <a:lnTo>
                      <a:pt x="128" y="0"/>
                    </a:lnTo>
                    <a:lnTo>
                      <a:pt x="26" y="46"/>
                    </a:lnTo>
                    <a:lnTo>
                      <a:pt x="0" y="64"/>
                    </a:lnTo>
                    <a:lnTo>
                      <a:pt x="26" y="47"/>
                    </a:lnTo>
                    <a:lnTo>
                      <a:pt x="12" y="53"/>
                    </a:lnTo>
                    <a:lnTo>
                      <a:pt x="0" y="64"/>
                    </a:lnTo>
                    <a:lnTo>
                      <a:pt x="143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5" name="Freeform 449"/>
              <p:cNvSpPr>
                <a:spLocks/>
              </p:cNvSpPr>
              <p:nvPr/>
            </p:nvSpPr>
            <p:spPr bwMode="auto">
              <a:xfrm>
                <a:off x="1435" y="2097"/>
                <a:ext cx="32" cy="28"/>
              </a:xfrm>
              <a:custGeom>
                <a:avLst/>
                <a:gdLst>
                  <a:gd name="T0" fmla="*/ 0 w 194"/>
                  <a:gd name="T1" fmla="*/ 0 h 196"/>
                  <a:gd name="T2" fmla="*/ 0 w 194"/>
                  <a:gd name="T3" fmla="*/ 0 h 196"/>
                  <a:gd name="T4" fmla="*/ 0 w 194"/>
                  <a:gd name="T5" fmla="*/ 0 h 196"/>
                  <a:gd name="T6" fmla="*/ 0 w 194"/>
                  <a:gd name="T7" fmla="*/ 0 h 196"/>
                  <a:gd name="T8" fmla="*/ 0 w 194"/>
                  <a:gd name="T9" fmla="*/ 0 h 196"/>
                  <a:gd name="T10" fmla="*/ 0 w 194"/>
                  <a:gd name="T11" fmla="*/ 0 h 196"/>
                  <a:gd name="T12" fmla="*/ 0 w 194"/>
                  <a:gd name="T13" fmla="*/ 0 h 196"/>
                  <a:gd name="T14" fmla="*/ 0 w 194"/>
                  <a:gd name="T15" fmla="*/ 0 h 196"/>
                  <a:gd name="T16" fmla="*/ 0 w 194"/>
                  <a:gd name="T17" fmla="*/ 0 h 196"/>
                  <a:gd name="T18" fmla="*/ 0 w 194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6">
                    <a:moveTo>
                      <a:pt x="117" y="196"/>
                    </a:moveTo>
                    <a:lnTo>
                      <a:pt x="144" y="178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7" y="29"/>
                    </a:lnTo>
                    <a:lnTo>
                      <a:pt x="117" y="196"/>
                    </a:lnTo>
                    <a:lnTo>
                      <a:pt x="132" y="188"/>
                    </a:lnTo>
                    <a:lnTo>
                      <a:pt x="144" y="178"/>
                    </a:lnTo>
                    <a:lnTo>
                      <a:pt x="117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6" name="Freeform 450"/>
              <p:cNvSpPr>
                <a:spLocks/>
              </p:cNvSpPr>
              <p:nvPr/>
            </p:nvSpPr>
            <p:spPr bwMode="auto">
              <a:xfrm>
                <a:off x="1422" y="2101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7" name="Freeform 451"/>
              <p:cNvSpPr>
                <a:spLocks/>
              </p:cNvSpPr>
              <p:nvPr/>
            </p:nvSpPr>
            <p:spPr bwMode="auto">
              <a:xfrm>
                <a:off x="1414" y="2106"/>
                <a:ext cx="16" cy="27"/>
              </a:xfrm>
              <a:custGeom>
                <a:avLst/>
                <a:gdLst>
                  <a:gd name="T0" fmla="*/ 0 w 95"/>
                  <a:gd name="T1" fmla="*/ 0 h 187"/>
                  <a:gd name="T2" fmla="*/ 0 w 95"/>
                  <a:gd name="T3" fmla="*/ 0 h 187"/>
                  <a:gd name="T4" fmla="*/ 0 w 95"/>
                  <a:gd name="T5" fmla="*/ 0 h 187"/>
                  <a:gd name="T6" fmla="*/ 0 w 95"/>
                  <a:gd name="T7" fmla="*/ 0 h 187"/>
                  <a:gd name="T8" fmla="*/ 0 w 95"/>
                  <a:gd name="T9" fmla="*/ 0 h 187"/>
                  <a:gd name="T10" fmla="*/ 0 w 95"/>
                  <a:gd name="T11" fmla="*/ 0 h 187"/>
                  <a:gd name="T12" fmla="*/ 0 w 95"/>
                  <a:gd name="T13" fmla="*/ 0 h 187"/>
                  <a:gd name="T14" fmla="*/ 0 w 95"/>
                  <a:gd name="T15" fmla="*/ 0 h 187"/>
                  <a:gd name="T16" fmla="*/ 0 w 95"/>
                  <a:gd name="T17" fmla="*/ 0 h 187"/>
                  <a:gd name="T18" fmla="*/ 0 w 95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187">
                    <a:moveTo>
                      <a:pt x="89" y="178"/>
                    </a:moveTo>
                    <a:lnTo>
                      <a:pt x="44" y="187"/>
                    </a:lnTo>
                    <a:lnTo>
                      <a:pt x="95" y="187"/>
                    </a:lnTo>
                    <a:lnTo>
                      <a:pt x="95" y="0"/>
                    </a:lnTo>
                    <a:lnTo>
                      <a:pt x="44" y="0"/>
                    </a:lnTo>
                    <a:lnTo>
                      <a:pt x="0" y="11"/>
                    </a:lnTo>
                    <a:lnTo>
                      <a:pt x="44" y="0"/>
                    </a:lnTo>
                    <a:lnTo>
                      <a:pt x="20" y="0"/>
                    </a:lnTo>
                    <a:lnTo>
                      <a:pt x="0" y="11"/>
                    </a:lnTo>
                    <a:lnTo>
                      <a:pt x="89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8" name="Freeform 452"/>
              <p:cNvSpPr>
                <a:spLocks/>
              </p:cNvSpPr>
              <p:nvPr/>
            </p:nvSpPr>
            <p:spPr bwMode="auto">
              <a:xfrm>
                <a:off x="1393" y="2108"/>
                <a:ext cx="36" cy="30"/>
              </a:xfrm>
              <a:custGeom>
                <a:avLst/>
                <a:gdLst>
                  <a:gd name="T0" fmla="*/ 0 w 218"/>
                  <a:gd name="T1" fmla="*/ 0 h 213"/>
                  <a:gd name="T2" fmla="*/ 0 w 218"/>
                  <a:gd name="T3" fmla="*/ 0 h 213"/>
                  <a:gd name="T4" fmla="*/ 0 w 218"/>
                  <a:gd name="T5" fmla="*/ 0 h 213"/>
                  <a:gd name="T6" fmla="*/ 0 w 218"/>
                  <a:gd name="T7" fmla="*/ 0 h 213"/>
                  <a:gd name="T8" fmla="*/ 0 w 218"/>
                  <a:gd name="T9" fmla="*/ 0 h 213"/>
                  <a:gd name="T10" fmla="*/ 0 w 218"/>
                  <a:gd name="T11" fmla="*/ 0 h 213"/>
                  <a:gd name="T12" fmla="*/ 0 w 218"/>
                  <a:gd name="T13" fmla="*/ 0 h 213"/>
                  <a:gd name="T14" fmla="*/ 0 w 218"/>
                  <a:gd name="T15" fmla="*/ 0 h 213"/>
                  <a:gd name="T16" fmla="*/ 0 w 218"/>
                  <a:gd name="T17" fmla="*/ 0 h 213"/>
                  <a:gd name="T18" fmla="*/ 0 w 218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3">
                    <a:moveTo>
                      <a:pt x="143" y="196"/>
                    </a:moveTo>
                    <a:lnTo>
                      <a:pt x="117" y="213"/>
                    </a:lnTo>
                    <a:lnTo>
                      <a:pt x="218" y="167"/>
                    </a:lnTo>
                    <a:lnTo>
                      <a:pt x="129" y="0"/>
                    </a:lnTo>
                    <a:lnTo>
                      <a:pt x="26" y="47"/>
                    </a:lnTo>
                    <a:lnTo>
                      <a:pt x="0" y="63"/>
                    </a:lnTo>
                    <a:lnTo>
                      <a:pt x="26" y="47"/>
                    </a:lnTo>
                    <a:lnTo>
                      <a:pt x="12" y="53"/>
                    </a:lnTo>
                    <a:lnTo>
                      <a:pt x="0" y="63"/>
                    </a:lnTo>
                    <a:lnTo>
                      <a:pt x="143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9" name="Freeform 453"/>
              <p:cNvSpPr>
                <a:spLocks/>
              </p:cNvSpPr>
              <p:nvPr/>
            </p:nvSpPr>
            <p:spPr bwMode="auto">
              <a:xfrm>
                <a:off x="1384" y="2117"/>
                <a:ext cx="32" cy="28"/>
              </a:xfrm>
              <a:custGeom>
                <a:avLst/>
                <a:gdLst>
                  <a:gd name="T0" fmla="*/ 0 w 194"/>
                  <a:gd name="T1" fmla="*/ 0 h 197"/>
                  <a:gd name="T2" fmla="*/ 0 w 194"/>
                  <a:gd name="T3" fmla="*/ 0 h 197"/>
                  <a:gd name="T4" fmla="*/ 0 w 194"/>
                  <a:gd name="T5" fmla="*/ 0 h 197"/>
                  <a:gd name="T6" fmla="*/ 0 w 194"/>
                  <a:gd name="T7" fmla="*/ 0 h 197"/>
                  <a:gd name="T8" fmla="*/ 0 w 194"/>
                  <a:gd name="T9" fmla="*/ 0 h 197"/>
                  <a:gd name="T10" fmla="*/ 0 w 194"/>
                  <a:gd name="T11" fmla="*/ 0 h 197"/>
                  <a:gd name="T12" fmla="*/ 0 w 194"/>
                  <a:gd name="T13" fmla="*/ 0 h 197"/>
                  <a:gd name="T14" fmla="*/ 0 w 194"/>
                  <a:gd name="T15" fmla="*/ 0 h 197"/>
                  <a:gd name="T16" fmla="*/ 0 w 194"/>
                  <a:gd name="T17" fmla="*/ 0 h 197"/>
                  <a:gd name="T18" fmla="*/ 0 w 194"/>
                  <a:gd name="T19" fmla="*/ 0 h 1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7">
                    <a:moveTo>
                      <a:pt x="117" y="197"/>
                    </a:moveTo>
                    <a:lnTo>
                      <a:pt x="144" y="179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8" y="30"/>
                    </a:lnTo>
                    <a:lnTo>
                      <a:pt x="117" y="197"/>
                    </a:lnTo>
                    <a:lnTo>
                      <a:pt x="132" y="189"/>
                    </a:lnTo>
                    <a:lnTo>
                      <a:pt x="144" y="179"/>
                    </a:lnTo>
                    <a:lnTo>
                      <a:pt x="117" y="19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0" name="Freeform 454"/>
              <p:cNvSpPr>
                <a:spLocks/>
              </p:cNvSpPr>
              <p:nvPr/>
            </p:nvSpPr>
            <p:spPr bwMode="auto">
              <a:xfrm>
                <a:off x="1367" y="2121"/>
                <a:ext cx="37" cy="31"/>
              </a:xfrm>
              <a:custGeom>
                <a:avLst/>
                <a:gdLst>
                  <a:gd name="T0" fmla="*/ 0 w 218"/>
                  <a:gd name="T1" fmla="*/ 0 h 214"/>
                  <a:gd name="T2" fmla="*/ 0 w 218"/>
                  <a:gd name="T3" fmla="*/ 0 h 214"/>
                  <a:gd name="T4" fmla="*/ 0 w 218"/>
                  <a:gd name="T5" fmla="*/ 0 h 214"/>
                  <a:gd name="T6" fmla="*/ 0 w 218"/>
                  <a:gd name="T7" fmla="*/ 0 h 214"/>
                  <a:gd name="T8" fmla="*/ 0 w 218"/>
                  <a:gd name="T9" fmla="*/ 0 h 214"/>
                  <a:gd name="T10" fmla="*/ 0 w 218"/>
                  <a:gd name="T11" fmla="*/ 0 h 214"/>
                  <a:gd name="T12" fmla="*/ 0 w 218"/>
                  <a:gd name="T13" fmla="*/ 0 h 214"/>
                  <a:gd name="T14" fmla="*/ 0 w 218"/>
                  <a:gd name="T15" fmla="*/ 0 h 214"/>
                  <a:gd name="T16" fmla="*/ 0 w 218"/>
                  <a:gd name="T17" fmla="*/ 0 h 214"/>
                  <a:gd name="T18" fmla="*/ 0 w 218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4">
                    <a:moveTo>
                      <a:pt x="143" y="196"/>
                    </a:moveTo>
                    <a:lnTo>
                      <a:pt x="117" y="214"/>
                    </a:lnTo>
                    <a:lnTo>
                      <a:pt x="218" y="167"/>
                    </a:lnTo>
                    <a:lnTo>
                      <a:pt x="129" y="0"/>
                    </a:lnTo>
                    <a:lnTo>
                      <a:pt x="27" y="47"/>
                    </a:lnTo>
                    <a:lnTo>
                      <a:pt x="0" y="64"/>
                    </a:lnTo>
                    <a:lnTo>
                      <a:pt x="27" y="47"/>
                    </a:lnTo>
                    <a:lnTo>
                      <a:pt x="12" y="54"/>
                    </a:lnTo>
                    <a:lnTo>
                      <a:pt x="0" y="64"/>
                    </a:lnTo>
                    <a:lnTo>
                      <a:pt x="143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1" name="Freeform 455"/>
              <p:cNvSpPr>
                <a:spLocks/>
              </p:cNvSpPr>
              <p:nvPr/>
            </p:nvSpPr>
            <p:spPr bwMode="auto">
              <a:xfrm>
                <a:off x="1359" y="2130"/>
                <a:ext cx="32" cy="28"/>
              </a:xfrm>
              <a:custGeom>
                <a:avLst/>
                <a:gdLst>
                  <a:gd name="T0" fmla="*/ 0 w 194"/>
                  <a:gd name="T1" fmla="*/ 0 h 196"/>
                  <a:gd name="T2" fmla="*/ 0 w 194"/>
                  <a:gd name="T3" fmla="*/ 0 h 196"/>
                  <a:gd name="T4" fmla="*/ 0 w 194"/>
                  <a:gd name="T5" fmla="*/ 0 h 196"/>
                  <a:gd name="T6" fmla="*/ 0 w 194"/>
                  <a:gd name="T7" fmla="*/ 0 h 196"/>
                  <a:gd name="T8" fmla="*/ 0 w 194"/>
                  <a:gd name="T9" fmla="*/ 0 h 196"/>
                  <a:gd name="T10" fmla="*/ 0 w 194"/>
                  <a:gd name="T11" fmla="*/ 0 h 196"/>
                  <a:gd name="T12" fmla="*/ 0 w 194"/>
                  <a:gd name="T13" fmla="*/ 0 h 196"/>
                  <a:gd name="T14" fmla="*/ 0 w 194"/>
                  <a:gd name="T15" fmla="*/ 0 h 196"/>
                  <a:gd name="T16" fmla="*/ 0 w 194"/>
                  <a:gd name="T17" fmla="*/ 0 h 196"/>
                  <a:gd name="T18" fmla="*/ 0 w 194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6">
                    <a:moveTo>
                      <a:pt x="117" y="196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26" y="30"/>
                    </a:lnTo>
                    <a:lnTo>
                      <a:pt x="117" y="196"/>
                    </a:lnTo>
                    <a:lnTo>
                      <a:pt x="132" y="189"/>
                    </a:lnTo>
                    <a:lnTo>
                      <a:pt x="143" y="179"/>
                    </a:lnTo>
                    <a:lnTo>
                      <a:pt x="117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2" name="Freeform 456"/>
              <p:cNvSpPr>
                <a:spLocks/>
              </p:cNvSpPr>
              <p:nvPr/>
            </p:nvSpPr>
            <p:spPr bwMode="auto">
              <a:xfrm>
                <a:off x="1342" y="2134"/>
                <a:ext cx="36" cy="31"/>
              </a:xfrm>
              <a:custGeom>
                <a:avLst/>
                <a:gdLst>
                  <a:gd name="T0" fmla="*/ 0 w 218"/>
                  <a:gd name="T1" fmla="*/ 0 h 213"/>
                  <a:gd name="T2" fmla="*/ 0 w 218"/>
                  <a:gd name="T3" fmla="*/ 0 h 213"/>
                  <a:gd name="T4" fmla="*/ 0 w 218"/>
                  <a:gd name="T5" fmla="*/ 0 h 213"/>
                  <a:gd name="T6" fmla="*/ 0 w 218"/>
                  <a:gd name="T7" fmla="*/ 0 h 213"/>
                  <a:gd name="T8" fmla="*/ 0 w 218"/>
                  <a:gd name="T9" fmla="*/ 0 h 213"/>
                  <a:gd name="T10" fmla="*/ 0 w 218"/>
                  <a:gd name="T11" fmla="*/ 0 h 213"/>
                  <a:gd name="T12" fmla="*/ 0 w 218"/>
                  <a:gd name="T13" fmla="*/ 0 h 213"/>
                  <a:gd name="T14" fmla="*/ 0 w 218"/>
                  <a:gd name="T15" fmla="*/ 0 h 213"/>
                  <a:gd name="T16" fmla="*/ 0 w 218"/>
                  <a:gd name="T17" fmla="*/ 0 h 213"/>
                  <a:gd name="T18" fmla="*/ 0 w 218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3">
                    <a:moveTo>
                      <a:pt x="143" y="195"/>
                    </a:moveTo>
                    <a:lnTo>
                      <a:pt x="117" y="213"/>
                    </a:lnTo>
                    <a:lnTo>
                      <a:pt x="218" y="166"/>
                    </a:lnTo>
                    <a:lnTo>
                      <a:pt x="127" y="0"/>
                    </a:lnTo>
                    <a:lnTo>
                      <a:pt x="27" y="47"/>
                    </a:lnTo>
                    <a:lnTo>
                      <a:pt x="0" y="63"/>
                    </a:lnTo>
                    <a:lnTo>
                      <a:pt x="27" y="47"/>
                    </a:lnTo>
                    <a:lnTo>
                      <a:pt x="12" y="53"/>
                    </a:lnTo>
                    <a:lnTo>
                      <a:pt x="0" y="63"/>
                    </a:lnTo>
                    <a:lnTo>
                      <a:pt x="143" y="195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3" name="Freeform 457"/>
              <p:cNvSpPr>
                <a:spLocks/>
              </p:cNvSpPr>
              <p:nvPr/>
            </p:nvSpPr>
            <p:spPr bwMode="auto">
              <a:xfrm>
                <a:off x="1333" y="2143"/>
                <a:ext cx="33" cy="26"/>
              </a:xfrm>
              <a:custGeom>
                <a:avLst/>
                <a:gdLst>
                  <a:gd name="T0" fmla="*/ 0 w 194"/>
                  <a:gd name="T1" fmla="*/ 0 h 179"/>
                  <a:gd name="T2" fmla="*/ 0 w 194"/>
                  <a:gd name="T3" fmla="*/ 0 h 179"/>
                  <a:gd name="T4" fmla="*/ 0 w 194"/>
                  <a:gd name="T5" fmla="*/ 0 h 179"/>
                  <a:gd name="T6" fmla="*/ 0 w 194"/>
                  <a:gd name="T7" fmla="*/ 0 h 179"/>
                  <a:gd name="T8" fmla="*/ 0 w 194"/>
                  <a:gd name="T9" fmla="*/ 0 h 179"/>
                  <a:gd name="T10" fmla="*/ 0 w 194"/>
                  <a:gd name="T11" fmla="*/ 0 h 179"/>
                  <a:gd name="T12" fmla="*/ 0 w 194"/>
                  <a:gd name="T13" fmla="*/ 0 h 179"/>
                  <a:gd name="T14" fmla="*/ 0 w 194"/>
                  <a:gd name="T15" fmla="*/ 0 h 179"/>
                  <a:gd name="T16" fmla="*/ 0 w 194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9">
                    <a:moveTo>
                      <a:pt x="143" y="179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3" y="17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4" name="Freeform 458"/>
              <p:cNvSpPr>
                <a:spLocks/>
              </p:cNvSpPr>
              <p:nvPr/>
            </p:nvSpPr>
            <p:spPr bwMode="auto">
              <a:xfrm>
                <a:off x="1325" y="2150"/>
                <a:ext cx="32" cy="28"/>
              </a:xfrm>
              <a:custGeom>
                <a:avLst/>
                <a:gdLst>
                  <a:gd name="T0" fmla="*/ 0 w 194"/>
                  <a:gd name="T1" fmla="*/ 0 h 195"/>
                  <a:gd name="T2" fmla="*/ 0 w 194"/>
                  <a:gd name="T3" fmla="*/ 0 h 195"/>
                  <a:gd name="T4" fmla="*/ 0 w 194"/>
                  <a:gd name="T5" fmla="*/ 0 h 195"/>
                  <a:gd name="T6" fmla="*/ 0 w 194"/>
                  <a:gd name="T7" fmla="*/ 0 h 195"/>
                  <a:gd name="T8" fmla="*/ 0 w 194"/>
                  <a:gd name="T9" fmla="*/ 0 h 195"/>
                  <a:gd name="T10" fmla="*/ 0 w 194"/>
                  <a:gd name="T11" fmla="*/ 0 h 195"/>
                  <a:gd name="T12" fmla="*/ 0 w 194"/>
                  <a:gd name="T13" fmla="*/ 0 h 195"/>
                  <a:gd name="T14" fmla="*/ 0 w 194"/>
                  <a:gd name="T15" fmla="*/ 0 h 195"/>
                  <a:gd name="T16" fmla="*/ 0 w 194"/>
                  <a:gd name="T17" fmla="*/ 0 h 195"/>
                  <a:gd name="T18" fmla="*/ 0 w 194"/>
                  <a:gd name="T19" fmla="*/ 0 h 1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5">
                    <a:moveTo>
                      <a:pt x="117" y="195"/>
                    </a:moveTo>
                    <a:lnTo>
                      <a:pt x="144" y="179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28" y="30"/>
                    </a:lnTo>
                    <a:lnTo>
                      <a:pt x="117" y="195"/>
                    </a:lnTo>
                    <a:lnTo>
                      <a:pt x="132" y="189"/>
                    </a:lnTo>
                    <a:lnTo>
                      <a:pt x="144" y="179"/>
                    </a:lnTo>
                    <a:lnTo>
                      <a:pt x="117" y="195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5" name="Freeform 459"/>
              <p:cNvSpPr>
                <a:spLocks/>
              </p:cNvSpPr>
              <p:nvPr/>
            </p:nvSpPr>
            <p:spPr bwMode="auto">
              <a:xfrm>
                <a:off x="1308" y="2154"/>
                <a:ext cx="36" cy="31"/>
              </a:xfrm>
              <a:custGeom>
                <a:avLst/>
                <a:gdLst>
                  <a:gd name="T0" fmla="*/ 0 w 218"/>
                  <a:gd name="T1" fmla="*/ 0 h 212"/>
                  <a:gd name="T2" fmla="*/ 0 w 218"/>
                  <a:gd name="T3" fmla="*/ 0 h 212"/>
                  <a:gd name="T4" fmla="*/ 0 w 218"/>
                  <a:gd name="T5" fmla="*/ 0 h 212"/>
                  <a:gd name="T6" fmla="*/ 0 w 218"/>
                  <a:gd name="T7" fmla="*/ 0 h 212"/>
                  <a:gd name="T8" fmla="*/ 0 w 218"/>
                  <a:gd name="T9" fmla="*/ 0 h 212"/>
                  <a:gd name="T10" fmla="*/ 0 w 218"/>
                  <a:gd name="T11" fmla="*/ 0 h 212"/>
                  <a:gd name="T12" fmla="*/ 0 w 218"/>
                  <a:gd name="T13" fmla="*/ 0 h 212"/>
                  <a:gd name="T14" fmla="*/ 0 w 218"/>
                  <a:gd name="T15" fmla="*/ 0 h 212"/>
                  <a:gd name="T16" fmla="*/ 0 w 218"/>
                  <a:gd name="T17" fmla="*/ 0 h 212"/>
                  <a:gd name="T18" fmla="*/ 0 w 218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2">
                    <a:moveTo>
                      <a:pt x="143" y="196"/>
                    </a:moveTo>
                    <a:lnTo>
                      <a:pt x="117" y="212"/>
                    </a:lnTo>
                    <a:lnTo>
                      <a:pt x="218" y="165"/>
                    </a:lnTo>
                    <a:lnTo>
                      <a:pt x="129" y="0"/>
                    </a:lnTo>
                    <a:lnTo>
                      <a:pt x="27" y="46"/>
                    </a:lnTo>
                    <a:lnTo>
                      <a:pt x="0" y="63"/>
                    </a:lnTo>
                    <a:lnTo>
                      <a:pt x="27" y="46"/>
                    </a:lnTo>
                    <a:lnTo>
                      <a:pt x="12" y="53"/>
                    </a:lnTo>
                    <a:lnTo>
                      <a:pt x="0" y="63"/>
                    </a:lnTo>
                    <a:lnTo>
                      <a:pt x="143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6" name="Freeform 460"/>
              <p:cNvSpPr>
                <a:spLocks/>
              </p:cNvSpPr>
              <p:nvPr/>
            </p:nvSpPr>
            <p:spPr bwMode="auto">
              <a:xfrm>
                <a:off x="1300" y="2163"/>
                <a:ext cx="32" cy="28"/>
              </a:xfrm>
              <a:custGeom>
                <a:avLst/>
                <a:gdLst>
                  <a:gd name="T0" fmla="*/ 0 w 194"/>
                  <a:gd name="T1" fmla="*/ 0 h 196"/>
                  <a:gd name="T2" fmla="*/ 0 w 194"/>
                  <a:gd name="T3" fmla="*/ 0 h 196"/>
                  <a:gd name="T4" fmla="*/ 0 w 194"/>
                  <a:gd name="T5" fmla="*/ 0 h 196"/>
                  <a:gd name="T6" fmla="*/ 0 w 194"/>
                  <a:gd name="T7" fmla="*/ 0 h 196"/>
                  <a:gd name="T8" fmla="*/ 0 w 194"/>
                  <a:gd name="T9" fmla="*/ 0 h 196"/>
                  <a:gd name="T10" fmla="*/ 0 w 194"/>
                  <a:gd name="T11" fmla="*/ 0 h 196"/>
                  <a:gd name="T12" fmla="*/ 0 w 194"/>
                  <a:gd name="T13" fmla="*/ 0 h 196"/>
                  <a:gd name="T14" fmla="*/ 0 w 194"/>
                  <a:gd name="T15" fmla="*/ 0 h 196"/>
                  <a:gd name="T16" fmla="*/ 0 w 194"/>
                  <a:gd name="T17" fmla="*/ 0 h 196"/>
                  <a:gd name="T18" fmla="*/ 0 w 194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6">
                    <a:moveTo>
                      <a:pt x="117" y="196"/>
                    </a:moveTo>
                    <a:lnTo>
                      <a:pt x="144" y="179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28" y="29"/>
                    </a:lnTo>
                    <a:lnTo>
                      <a:pt x="117" y="196"/>
                    </a:lnTo>
                    <a:lnTo>
                      <a:pt x="132" y="189"/>
                    </a:lnTo>
                    <a:lnTo>
                      <a:pt x="144" y="179"/>
                    </a:lnTo>
                    <a:lnTo>
                      <a:pt x="117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7" name="Freeform 461"/>
              <p:cNvSpPr>
                <a:spLocks/>
              </p:cNvSpPr>
              <p:nvPr/>
            </p:nvSpPr>
            <p:spPr bwMode="auto">
              <a:xfrm>
                <a:off x="1283" y="2168"/>
                <a:ext cx="36" cy="30"/>
              </a:xfrm>
              <a:custGeom>
                <a:avLst/>
                <a:gdLst>
                  <a:gd name="T0" fmla="*/ 0 w 217"/>
                  <a:gd name="T1" fmla="*/ 0 h 214"/>
                  <a:gd name="T2" fmla="*/ 0 w 217"/>
                  <a:gd name="T3" fmla="*/ 0 h 214"/>
                  <a:gd name="T4" fmla="*/ 0 w 217"/>
                  <a:gd name="T5" fmla="*/ 0 h 214"/>
                  <a:gd name="T6" fmla="*/ 0 w 217"/>
                  <a:gd name="T7" fmla="*/ 0 h 214"/>
                  <a:gd name="T8" fmla="*/ 0 w 217"/>
                  <a:gd name="T9" fmla="*/ 0 h 214"/>
                  <a:gd name="T10" fmla="*/ 0 w 217"/>
                  <a:gd name="T11" fmla="*/ 0 h 214"/>
                  <a:gd name="T12" fmla="*/ 0 w 217"/>
                  <a:gd name="T13" fmla="*/ 0 h 214"/>
                  <a:gd name="T14" fmla="*/ 0 w 217"/>
                  <a:gd name="T15" fmla="*/ 0 h 214"/>
                  <a:gd name="T16" fmla="*/ 0 w 217"/>
                  <a:gd name="T17" fmla="*/ 0 h 214"/>
                  <a:gd name="T18" fmla="*/ 0 w 217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7" h="214">
                    <a:moveTo>
                      <a:pt x="142" y="197"/>
                    </a:moveTo>
                    <a:lnTo>
                      <a:pt x="116" y="214"/>
                    </a:lnTo>
                    <a:lnTo>
                      <a:pt x="217" y="167"/>
                    </a:lnTo>
                    <a:lnTo>
                      <a:pt x="128" y="0"/>
                    </a:lnTo>
                    <a:lnTo>
                      <a:pt x="26" y="47"/>
                    </a:lnTo>
                    <a:lnTo>
                      <a:pt x="0" y="65"/>
                    </a:lnTo>
                    <a:lnTo>
                      <a:pt x="26" y="47"/>
                    </a:lnTo>
                    <a:lnTo>
                      <a:pt x="11" y="54"/>
                    </a:lnTo>
                    <a:lnTo>
                      <a:pt x="0" y="65"/>
                    </a:lnTo>
                    <a:lnTo>
                      <a:pt x="142" y="19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8" name="Freeform 462"/>
              <p:cNvSpPr>
                <a:spLocks/>
              </p:cNvSpPr>
              <p:nvPr/>
            </p:nvSpPr>
            <p:spPr bwMode="auto">
              <a:xfrm>
                <a:off x="1274" y="2177"/>
                <a:ext cx="33" cy="25"/>
              </a:xfrm>
              <a:custGeom>
                <a:avLst/>
                <a:gdLst>
                  <a:gd name="T0" fmla="*/ 0 w 193"/>
                  <a:gd name="T1" fmla="*/ 0 h 179"/>
                  <a:gd name="T2" fmla="*/ 0 w 193"/>
                  <a:gd name="T3" fmla="*/ 0 h 179"/>
                  <a:gd name="T4" fmla="*/ 0 w 193"/>
                  <a:gd name="T5" fmla="*/ 0 h 179"/>
                  <a:gd name="T6" fmla="*/ 0 w 193"/>
                  <a:gd name="T7" fmla="*/ 0 h 179"/>
                  <a:gd name="T8" fmla="*/ 0 w 193"/>
                  <a:gd name="T9" fmla="*/ 0 h 179"/>
                  <a:gd name="T10" fmla="*/ 0 w 193"/>
                  <a:gd name="T11" fmla="*/ 0 h 179"/>
                  <a:gd name="T12" fmla="*/ 0 w 193"/>
                  <a:gd name="T13" fmla="*/ 0 h 179"/>
                  <a:gd name="T14" fmla="*/ 0 w 193"/>
                  <a:gd name="T15" fmla="*/ 0 h 179"/>
                  <a:gd name="T16" fmla="*/ 0 w 193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3" h="179">
                    <a:moveTo>
                      <a:pt x="144" y="179"/>
                    </a:moveTo>
                    <a:lnTo>
                      <a:pt x="144" y="179"/>
                    </a:lnTo>
                    <a:lnTo>
                      <a:pt x="193" y="132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144" y="17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9" name="Freeform 463"/>
              <p:cNvSpPr>
                <a:spLocks/>
              </p:cNvSpPr>
              <p:nvPr/>
            </p:nvSpPr>
            <p:spPr bwMode="auto">
              <a:xfrm>
                <a:off x="1266" y="2183"/>
                <a:ext cx="32" cy="26"/>
              </a:xfrm>
              <a:custGeom>
                <a:avLst/>
                <a:gdLst>
                  <a:gd name="T0" fmla="*/ 0 w 196"/>
                  <a:gd name="T1" fmla="*/ 0 h 179"/>
                  <a:gd name="T2" fmla="*/ 0 w 196"/>
                  <a:gd name="T3" fmla="*/ 0 h 179"/>
                  <a:gd name="T4" fmla="*/ 0 w 196"/>
                  <a:gd name="T5" fmla="*/ 0 h 179"/>
                  <a:gd name="T6" fmla="*/ 0 w 196"/>
                  <a:gd name="T7" fmla="*/ 0 h 179"/>
                  <a:gd name="T8" fmla="*/ 0 w 196"/>
                  <a:gd name="T9" fmla="*/ 0 h 179"/>
                  <a:gd name="T10" fmla="*/ 0 w 196"/>
                  <a:gd name="T11" fmla="*/ 0 h 179"/>
                  <a:gd name="T12" fmla="*/ 0 w 196"/>
                  <a:gd name="T13" fmla="*/ 0 h 179"/>
                  <a:gd name="T14" fmla="*/ 0 w 196"/>
                  <a:gd name="T15" fmla="*/ 0 h 179"/>
                  <a:gd name="T16" fmla="*/ 0 w 196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6" h="179">
                    <a:moveTo>
                      <a:pt x="144" y="179"/>
                    </a:moveTo>
                    <a:lnTo>
                      <a:pt x="144" y="179"/>
                    </a:lnTo>
                    <a:lnTo>
                      <a:pt x="196" y="133"/>
                    </a:lnTo>
                    <a:lnTo>
                      <a:pt x="52" y="0"/>
                    </a:lnTo>
                    <a:lnTo>
                      <a:pt x="0" y="47"/>
                    </a:lnTo>
                    <a:lnTo>
                      <a:pt x="144" y="17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0" name="Freeform 464"/>
              <p:cNvSpPr>
                <a:spLocks/>
              </p:cNvSpPr>
              <p:nvPr/>
            </p:nvSpPr>
            <p:spPr bwMode="auto">
              <a:xfrm>
                <a:off x="1257" y="2190"/>
                <a:ext cx="33" cy="28"/>
              </a:xfrm>
              <a:custGeom>
                <a:avLst/>
                <a:gdLst>
                  <a:gd name="T0" fmla="*/ 0 w 193"/>
                  <a:gd name="T1" fmla="*/ 0 h 195"/>
                  <a:gd name="T2" fmla="*/ 0 w 193"/>
                  <a:gd name="T3" fmla="*/ 0 h 195"/>
                  <a:gd name="T4" fmla="*/ 0 w 193"/>
                  <a:gd name="T5" fmla="*/ 0 h 195"/>
                  <a:gd name="T6" fmla="*/ 0 w 193"/>
                  <a:gd name="T7" fmla="*/ 0 h 195"/>
                  <a:gd name="T8" fmla="*/ 0 w 193"/>
                  <a:gd name="T9" fmla="*/ 0 h 195"/>
                  <a:gd name="T10" fmla="*/ 0 w 193"/>
                  <a:gd name="T11" fmla="*/ 0 h 195"/>
                  <a:gd name="T12" fmla="*/ 0 w 193"/>
                  <a:gd name="T13" fmla="*/ 0 h 195"/>
                  <a:gd name="T14" fmla="*/ 0 w 193"/>
                  <a:gd name="T15" fmla="*/ 0 h 195"/>
                  <a:gd name="T16" fmla="*/ 0 w 193"/>
                  <a:gd name="T17" fmla="*/ 0 h 195"/>
                  <a:gd name="T18" fmla="*/ 0 w 193"/>
                  <a:gd name="T19" fmla="*/ 0 h 1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3" h="195">
                    <a:moveTo>
                      <a:pt x="116" y="195"/>
                    </a:moveTo>
                    <a:lnTo>
                      <a:pt x="142" y="179"/>
                    </a:lnTo>
                    <a:lnTo>
                      <a:pt x="193" y="132"/>
                    </a:lnTo>
                    <a:lnTo>
                      <a:pt x="49" y="0"/>
                    </a:lnTo>
                    <a:lnTo>
                      <a:pt x="0" y="47"/>
                    </a:lnTo>
                    <a:lnTo>
                      <a:pt x="26" y="29"/>
                    </a:lnTo>
                    <a:lnTo>
                      <a:pt x="116" y="195"/>
                    </a:lnTo>
                    <a:lnTo>
                      <a:pt x="131" y="189"/>
                    </a:lnTo>
                    <a:lnTo>
                      <a:pt x="142" y="179"/>
                    </a:lnTo>
                    <a:lnTo>
                      <a:pt x="116" y="195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1" name="Freeform 465"/>
              <p:cNvSpPr>
                <a:spLocks/>
              </p:cNvSpPr>
              <p:nvPr/>
            </p:nvSpPr>
            <p:spPr bwMode="auto">
              <a:xfrm>
                <a:off x="1240" y="2194"/>
                <a:ext cx="37" cy="31"/>
              </a:xfrm>
              <a:custGeom>
                <a:avLst/>
                <a:gdLst>
                  <a:gd name="T0" fmla="*/ 0 w 218"/>
                  <a:gd name="T1" fmla="*/ 0 h 213"/>
                  <a:gd name="T2" fmla="*/ 0 w 218"/>
                  <a:gd name="T3" fmla="*/ 0 h 213"/>
                  <a:gd name="T4" fmla="*/ 0 w 218"/>
                  <a:gd name="T5" fmla="*/ 0 h 213"/>
                  <a:gd name="T6" fmla="*/ 0 w 218"/>
                  <a:gd name="T7" fmla="*/ 0 h 213"/>
                  <a:gd name="T8" fmla="*/ 0 w 218"/>
                  <a:gd name="T9" fmla="*/ 0 h 213"/>
                  <a:gd name="T10" fmla="*/ 0 w 218"/>
                  <a:gd name="T11" fmla="*/ 0 h 213"/>
                  <a:gd name="T12" fmla="*/ 0 w 218"/>
                  <a:gd name="T13" fmla="*/ 0 h 213"/>
                  <a:gd name="T14" fmla="*/ 0 w 218"/>
                  <a:gd name="T15" fmla="*/ 0 h 213"/>
                  <a:gd name="T16" fmla="*/ 0 w 218"/>
                  <a:gd name="T17" fmla="*/ 0 h 213"/>
                  <a:gd name="T18" fmla="*/ 0 w 218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8" h="213">
                    <a:moveTo>
                      <a:pt x="144" y="197"/>
                    </a:moveTo>
                    <a:lnTo>
                      <a:pt x="116" y="213"/>
                    </a:lnTo>
                    <a:lnTo>
                      <a:pt x="218" y="166"/>
                    </a:lnTo>
                    <a:lnTo>
                      <a:pt x="128" y="0"/>
                    </a:lnTo>
                    <a:lnTo>
                      <a:pt x="27" y="47"/>
                    </a:lnTo>
                    <a:lnTo>
                      <a:pt x="0" y="64"/>
                    </a:lnTo>
                    <a:lnTo>
                      <a:pt x="27" y="47"/>
                    </a:lnTo>
                    <a:lnTo>
                      <a:pt x="12" y="54"/>
                    </a:lnTo>
                    <a:lnTo>
                      <a:pt x="0" y="64"/>
                    </a:lnTo>
                    <a:lnTo>
                      <a:pt x="144" y="19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2" name="Freeform 466"/>
              <p:cNvSpPr>
                <a:spLocks/>
              </p:cNvSpPr>
              <p:nvPr/>
            </p:nvSpPr>
            <p:spPr bwMode="auto">
              <a:xfrm>
                <a:off x="1232" y="2203"/>
                <a:ext cx="32" cy="26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3" y="178"/>
                    </a:moveTo>
                    <a:lnTo>
                      <a:pt x="143" y="178"/>
                    </a:lnTo>
                    <a:lnTo>
                      <a:pt x="194" y="133"/>
                    </a:lnTo>
                    <a:lnTo>
                      <a:pt x="50" y="0"/>
                    </a:lnTo>
                    <a:lnTo>
                      <a:pt x="0" y="47"/>
                    </a:lnTo>
                    <a:lnTo>
                      <a:pt x="143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3" name="Freeform 467"/>
              <p:cNvSpPr>
                <a:spLocks/>
              </p:cNvSpPr>
              <p:nvPr/>
            </p:nvSpPr>
            <p:spPr bwMode="auto">
              <a:xfrm>
                <a:off x="1224" y="2210"/>
                <a:ext cx="32" cy="26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2" y="178"/>
                    </a:moveTo>
                    <a:lnTo>
                      <a:pt x="142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2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4" name="Freeform 468"/>
              <p:cNvSpPr>
                <a:spLocks/>
              </p:cNvSpPr>
              <p:nvPr/>
            </p:nvSpPr>
            <p:spPr bwMode="auto">
              <a:xfrm>
                <a:off x="1215" y="2217"/>
                <a:ext cx="32" cy="25"/>
              </a:xfrm>
              <a:custGeom>
                <a:avLst/>
                <a:gdLst>
                  <a:gd name="T0" fmla="*/ 0 w 193"/>
                  <a:gd name="T1" fmla="*/ 0 h 178"/>
                  <a:gd name="T2" fmla="*/ 0 w 193"/>
                  <a:gd name="T3" fmla="*/ 0 h 178"/>
                  <a:gd name="T4" fmla="*/ 0 w 193"/>
                  <a:gd name="T5" fmla="*/ 0 h 178"/>
                  <a:gd name="T6" fmla="*/ 0 w 193"/>
                  <a:gd name="T7" fmla="*/ 0 h 178"/>
                  <a:gd name="T8" fmla="*/ 0 w 193"/>
                  <a:gd name="T9" fmla="*/ 0 h 178"/>
                  <a:gd name="T10" fmla="*/ 0 w 193"/>
                  <a:gd name="T11" fmla="*/ 0 h 178"/>
                  <a:gd name="T12" fmla="*/ 0 w 193"/>
                  <a:gd name="T13" fmla="*/ 0 h 178"/>
                  <a:gd name="T14" fmla="*/ 0 w 193"/>
                  <a:gd name="T15" fmla="*/ 0 h 178"/>
                  <a:gd name="T16" fmla="*/ 0 w 1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3" h="178">
                    <a:moveTo>
                      <a:pt x="144" y="178"/>
                    </a:moveTo>
                    <a:lnTo>
                      <a:pt x="144" y="178"/>
                    </a:lnTo>
                    <a:lnTo>
                      <a:pt x="193" y="131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144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5" name="Freeform 469"/>
              <p:cNvSpPr>
                <a:spLocks/>
              </p:cNvSpPr>
              <p:nvPr/>
            </p:nvSpPr>
            <p:spPr bwMode="auto">
              <a:xfrm>
                <a:off x="1207" y="2223"/>
                <a:ext cx="32" cy="28"/>
              </a:xfrm>
              <a:custGeom>
                <a:avLst/>
                <a:gdLst>
                  <a:gd name="T0" fmla="*/ 0 w 194"/>
                  <a:gd name="T1" fmla="*/ 0 h 196"/>
                  <a:gd name="T2" fmla="*/ 0 w 194"/>
                  <a:gd name="T3" fmla="*/ 0 h 196"/>
                  <a:gd name="T4" fmla="*/ 0 w 194"/>
                  <a:gd name="T5" fmla="*/ 0 h 196"/>
                  <a:gd name="T6" fmla="*/ 0 w 194"/>
                  <a:gd name="T7" fmla="*/ 0 h 196"/>
                  <a:gd name="T8" fmla="*/ 0 w 194"/>
                  <a:gd name="T9" fmla="*/ 0 h 196"/>
                  <a:gd name="T10" fmla="*/ 0 w 194"/>
                  <a:gd name="T11" fmla="*/ 0 h 196"/>
                  <a:gd name="T12" fmla="*/ 0 w 194"/>
                  <a:gd name="T13" fmla="*/ 0 h 196"/>
                  <a:gd name="T14" fmla="*/ 0 w 194"/>
                  <a:gd name="T15" fmla="*/ 0 h 196"/>
                  <a:gd name="T16" fmla="*/ 0 w 194"/>
                  <a:gd name="T17" fmla="*/ 0 h 196"/>
                  <a:gd name="T18" fmla="*/ 0 w 194"/>
                  <a:gd name="T19" fmla="*/ 0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196">
                    <a:moveTo>
                      <a:pt x="116" y="196"/>
                    </a:moveTo>
                    <a:lnTo>
                      <a:pt x="143" y="178"/>
                    </a:lnTo>
                    <a:lnTo>
                      <a:pt x="194" y="132"/>
                    </a:lnTo>
                    <a:lnTo>
                      <a:pt x="50" y="0"/>
                    </a:lnTo>
                    <a:lnTo>
                      <a:pt x="0" y="47"/>
                    </a:lnTo>
                    <a:lnTo>
                      <a:pt x="26" y="29"/>
                    </a:lnTo>
                    <a:lnTo>
                      <a:pt x="116" y="196"/>
                    </a:lnTo>
                    <a:lnTo>
                      <a:pt x="131" y="190"/>
                    </a:lnTo>
                    <a:lnTo>
                      <a:pt x="143" y="178"/>
                    </a:lnTo>
                    <a:lnTo>
                      <a:pt x="116" y="19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6" name="Freeform 470"/>
              <p:cNvSpPr>
                <a:spLocks/>
              </p:cNvSpPr>
              <p:nvPr/>
            </p:nvSpPr>
            <p:spPr bwMode="auto">
              <a:xfrm>
                <a:off x="1187" y="2228"/>
                <a:ext cx="39" cy="30"/>
              </a:xfrm>
              <a:custGeom>
                <a:avLst/>
                <a:gdLst>
                  <a:gd name="T0" fmla="*/ 0 w 238"/>
                  <a:gd name="T1" fmla="*/ 0 h 214"/>
                  <a:gd name="T2" fmla="*/ 0 w 238"/>
                  <a:gd name="T3" fmla="*/ 0 h 214"/>
                  <a:gd name="T4" fmla="*/ 0 w 238"/>
                  <a:gd name="T5" fmla="*/ 0 h 214"/>
                  <a:gd name="T6" fmla="*/ 0 w 238"/>
                  <a:gd name="T7" fmla="*/ 0 h 214"/>
                  <a:gd name="T8" fmla="*/ 0 w 238"/>
                  <a:gd name="T9" fmla="*/ 0 h 214"/>
                  <a:gd name="T10" fmla="*/ 0 w 238"/>
                  <a:gd name="T11" fmla="*/ 0 h 214"/>
                  <a:gd name="T12" fmla="*/ 0 w 238"/>
                  <a:gd name="T13" fmla="*/ 0 h 214"/>
                  <a:gd name="T14" fmla="*/ 0 w 238"/>
                  <a:gd name="T15" fmla="*/ 0 h 214"/>
                  <a:gd name="T16" fmla="*/ 0 w 238"/>
                  <a:gd name="T17" fmla="*/ 0 h 214"/>
                  <a:gd name="T18" fmla="*/ 0 w 238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8" h="214">
                    <a:moveTo>
                      <a:pt x="182" y="172"/>
                    </a:moveTo>
                    <a:lnTo>
                      <a:pt x="136" y="214"/>
                    </a:lnTo>
                    <a:lnTo>
                      <a:pt x="238" y="167"/>
                    </a:lnTo>
                    <a:lnTo>
                      <a:pt x="148" y="0"/>
                    </a:lnTo>
                    <a:lnTo>
                      <a:pt x="47" y="47"/>
                    </a:lnTo>
                    <a:lnTo>
                      <a:pt x="0" y="89"/>
                    </a:lnTo>
                    <a:lnTo>
                      <a:pt x="47" y="47"/>
                    </a:lnTo>
                    <a:lnTo>
                      <a:pt x="16" y="62"/>
                    </a:lnTo>
                    <a:lnTo>
                      <a:pt x="1" y="89"/>
                    </a:lnTo>
                    <a:lnTo>
                      <a:pt x="182" y="17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7" name="Freeform 471"/>
              <p:cNvSpPr>
                <a:spLocks/>
              </p:cNvSpPr>
              <p:nvPr/>
            </p:nvSpPr>
            <p:spPr bwMode="auto">
              <a:xfrm>
                <a:off x="1178" y="2240"/>
                <a:ext cx="39" cy="29"/>
              </a:xfrm>
              <a:custGeom>
                <a:avLst/>
                <a:gdLst>
                  <a:gd name="T0" fmla="*/ 0 w 232"/>
                  <a:gd name="T1" fmla="*/ 0 h 201"/>
                  <a:gd name="T2" fmla="*/ 0 w 232"/>
                  <a:gd name="T3" fmla="*/ 0 h 201"/>
                  <a:gd name="T4" fmla="*/ 0 w 232"/>
                  <a:gd name="T5" fmla="*/ 0 h 201"/>
                  <a:gd name="T6" fmla="*/ 0 w 232"/>
                  <a:gd name="T7" fmla="*/ 0 h 201"/>
                  <a:gd name="T8" fmla="*/ 0 w 232"/>
                  <a:gd name="T9" fmla="*/ 0 h 201"/>
                  <a:gd name="T10" fmla="*/ 0 w 232"/>
                  <a:gd name="T11" fmla="*/ 0 h 201"/>
                  <a:gd name="T12" fmla="*/ 0 w 232"/>
                  <a:gd name="T13" fmla="*/ 0 h 201"/>
                  <a:gd name="T14" fmla="*/ 0 w 232"/>
                  <a:gd name="T15" fmla="*/ 0 h 201"/>
                  <a:gd name="T16" fmla="*/ 0 w 232"/>
                  <a:gd name="T17" fmla="*/ 0 h 201"/>
                  <a:gd name="T18" fmla="*/ 0 w 232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01">
                    <a:moveTo>
                      <a:pt x="163" y="201"/>
                    </a:moveTo>
                    <a:lnTo>
                      <a:pt x="182" y="176"/>
                    </a:lnTo>
                    <a:lnTo>
                      <a:pt x="232" y="83"/>
                    </a:lnTo>
                    <a:lnTo>
                      <a:pt x="50" y="0"/>
                    </a:lnTo>
                    <a:lnTo>
                      <a:pt x="0" y="94"/>
                    </a:lnTo>
                    <a:lnTo>
                      <a:pt x="20" y="69"/>
                    </a:lnTo>
                    <a:lnTo>
                      <a:pt x="163" y="201"/>
                    </a:lnTo>
                    <a:lnTo>
                      <a:pt x="174" y="190"/>
                    </a:lnTo>
                    <a:lnTo>
                      <a:pt x="181" y="176"/>
                    </a:lnTo>
                    <a:lnTo>
                      <a:pt x="163" y="201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8" name="Freeform 472"/>
              <p:cNvSpPr>
                <a:spLocks/>
              </p:cNvSpPr>
              <p:nvPr/>
            </p:nvSpPr>
            <p:spPr bwMode="auto">
              <a:xfrm>
                <a:off x="1173" y="2250"/>
                <a:ext cx="32" cy="26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3" y="178"/>
                    </a:moveTo>
                    <a:lnTo>
                      <a:pt x="143" y="178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3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9" name="Freeform 473"/>
              <p:cNvSpPr>
                <a:spLocks/>
              </p:cNvSpPr>
              <p:nvPr/>
            </p:nvSpPr>
            <p:spPr bwMode="auto">
              <a:xfrm>
                <a:off x="1164" y="2257"/>
                <a:ext cx="33" cy="25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4" y="178"/>
                    </a:moveTo>
                    <a:lnTo>
                      <a:pt x="144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4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0" name="Freeform 474"/>
              <p:cNvSpPr>
                <a:spLocks/>
              </p:cNvSpPr>
              <p:nvPr/>
            </p:nvSpPr>
            <p:spPr bwMode="auto">
              <a:xfrm>
                <a:off x="1156" y="2264"/>
                <a:ext cx="32" cy="25"/>
              </a:xfrm>
              <a:custGeom>
                <a:avLst/>
                <a:gdLst>
                  <a:gd name="T0" fmla="*/ 0 w 195"/>
                  <a:gd name="T1" fmla="*/ 0 h 178"/>
                  <a:gd name="T2" fmla="*/ 0 w 195"/>
                  <a:gd name="T3" fmla="*/ 0 h 178"/>
                  <a:gd name="T4" fmla="*/ 0 w 195"/>
                  <a:gd name="T5" fmla="*/ 0 h 178"/>
                  <a:gd name="T6" fmla="*/ 0 w 195"/>
                  <a:gd name="T7" fmla="*/ 0 h 178"/>
                  <a:gd name="T8" fmla="*/ 0 w 195"/>
                  <a:gd name="T9" fmla="*/ 0 h 178"/>
                  <a:gd name="T10" fmla="*/ 0 w 195"/>
                  <a:gd name="T11" fmla="*/ 0 h 178"/>
                  <a:gd name="T12" fmla="*/ 0 w 195"/>
                  <a:gd name="T13" fmla="*/ 0 h 178"/>
                  <a:gd name="T14" fmla="*/ 0 w 195"/>
                  <a:gd name="T15" fmla="*/ 0 h 178"/>
                  <a:gd name="T16" fmla="*/ 0 w 195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5" h="178">
                    <a:moveTo>
                      <a:pt x="144" y="178"/>
                    </a:moveTo>
                    <a:lnTo>
                      <a:pt x="144" y="178"/>
                    </a:lnTo>
                    <a:lnTo>
                      <a:pt x="195" y="131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144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1" name="Freeform 475"/>
              <p:cNvSpPr>
                <a:spLocks/>
              </p:cNvSpPr>
              <p:nvPr/>
            </p:nvSpPr>
            <p:spPr bwMode="auto">
              <a:xfrm>
                <a:off x="1148" y="2270"/>
                <a:ext cx="32" cy="26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3" y="178"/>
                    </a:moveTo>
                    <a:lnTo>
                      <a:pt x="143" y="178"/>
                    </a:lnTo>
                    <a:lnTo>
                      <a:pt x="194" y="132"/>
                    </a:lnTo>
                    <a:lnTo>
                      <a:pt x="50" y="0"/>
                    </a:lnTo>
                    <a:lnTo>
                      <a:pt x="0" y="47"/>
                    </a:lnTo>
                    <a:lnTo>
                      <a:pt x="143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2" name="Freeform 476"/>
              <p:cNvSpPr>
                <a:spLocks/>
              </p:cNvSpPr>
              <p:nvPr/>
            </p:nvSpPr>
            <p:spPr bwMode="auto">
              <a:xfrm>
                <a:off x="1139" y="2277"/>
                <a:ext cx="32" cy="25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3" y="178"/>
                    </a:moveTo>
                    <a:lnTo>
                      <a:pt x="143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3" y="17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3" name="Freeform 477"/>
              <p:cNvSpPr>
                <a:spLocks/>
              </p:cNvSpPr>
              <p:nvPr/>
            </p:nvSpPr>
            <p:spPr bwMode="auto">
              <a:xfrm>
                <a:off x="1128" y="2284"/>
                <a:ext cx="35" cy="25"/>
              </a:xfrm>
              <a:custGeom>
                <a:avLst/>
                <a:gdLst>
                  <a:gd name="T0" fmla="*/ 0 w 212"/>
                  <a:gd name="T1" fmla="*/ 0 h 178"/>
                  <a:gd name="T2" fmla="*/ 0 w 212"/>
                  <a:gd name="T3" fmla="*/ 0 h 178"/>
                  <a:gd name="T4" fmla="*/ 0 w 212"/>
                  <a:gd name="T5" fmla="*/ 0 h 178"/>
                  <a:gd name="T6" fmla="*/ 0 w 212"/>
                  <a:gd name="T7" fmla="*/ 0 h 178"/>
                  <a:gd name="T8" fmla="*/ 0 w 212"/>
                  <a:gd name="T9" fmla="*/ 0 h 178"/>
                  <a:gd name="T10" fmla="*/ 0 w 212"/>
                  <a:gd name="T11" fmla="*/ 0 h 178"/>
                  <a:gd name="T12" fmla="*/ 0 w 212"/>
                  <a:gd name="T13" fmla="*/ 0 h 178"/>
                  <a:gd name="T14" fmla="*/ 0 w 212"/>
                  <a:gd name="T15" fmla="*/ 0 h 178"/>
                  <a:gd name="T16" fmla="*/ 0 w 212"/>
                  <a:gd name="T17" fmla="*/ 0 h 178"/>
                  <a:gd name="T18" fmla="*/ 0 w 212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2" h="178">
                    <a:moveTo>
                      <a:pt x="181" y="153"/>
                    </a:moveTo>
                    <a:lnTo>
                      <a:pt x="162" y="178"/>
                    </a:lnTo>
                    <a:lnTo>
                      <a:pt x="212" y="131"/>
                    </a:lnTo>
                    <a:lnTo>
                      <a:pt x="69" y="0"/>
                    </a:lnTo>
                    <a:lnTo>
                      <a:pt x="18" y="46"/>
                    </a:lnTo>
                    <a:lnTo>
                      <a:pt x="0" y="71"/>
                    </a:lnTo>
                    <a:lnTo>
                      <a:pt x="18" y="46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181" y="15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4" name="Freeform 478"/>
              <p:cNvSpPr>
                <a:spLocks/>
              </p:cNvSpPr>
              <p:nvPr/>
            </p:nvSpPr>
            <p:spPr bwMode="auto">
              <a:xfrm>
                <a:off x="1119" y="2294"/>
                <a:ext cx="39" cy="28"/>
              </a:xfrm>
              <a:custGeom>
                <a:avLst/>
                <a:gdLst>
                  <a:gd name="T0" fmla="*/ 0 w 233"/>
                  <a:gd name="T1" fmla="*/ 0 h 200"/>
                  <a:gd name="T2" fmla="*/ 0 w 233"/>
                  <a:gd name="T3" fmla="*/ 0 h 200"/>
                  <a:gd name="T4" fmla="*/ 0 w 233"/>
                  <a:gd name="T5" fmla="*/ 0 h 200"/>
                  <a:gd name="T6" fmla="*/ 0 w 233"/>
                  <a:gd name="T7" fmla="*/ 0 h 200"/>
                  <a:gd name="T8" fmla="*/ 0 w 233"/>
                  <a:gd name="T9" fmla="*/ 0 h 200"/>
                  <a:gd name="T10" fmla="*/ 0 w 233"/>
                  <a:gd name="T11" fmla="*/ 0 h 200"/>
                  <a:gd name="T12" fmla="*/ 0 w 233"/>
                  <a:gd name="T13" fmla="*/ 0 h 200"/>
                  <a:gd name="T14" fmla="*/ 0 w 233"/>
                  <a:gd name="T15" fmla="*/ 0 h 200"/>
                  <a:gd name="T16" fmla="*/ 0 w 233"/>
                  <a:gd name="T17" fmla="*/ 0 h 200"/>
                  <a:gd name="T18" fmla="*/ 0 w 233"/>
                  <a:gd name="T19" fmla="*/ 0 h 2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3" h="200">
                    <a:moveTo>
                      <a:pt x="163" y="200"/>
                    </a:moveTo>
                    <a:lnTo>
                      <a:pt x="182" y="176"/>
                    </a:lnTo>
                    <a:lnTo>
                      <a:pt x="233" y="82"/>
                    </a:lnTo>
                    <a:lnTo>
                      <a:pt x="52" y="0"/>
                    </a:lnTo>
                    <a:lnTo>
                      <a:pt x="0" y="92"/>
                    </a:lnTo>
                    <a:lnTo>
                      <a:pt x="20" y="68"/>
                    </a:lnTo>
                    <a:lnTo>
                      <a:pt x="163" y="200"/>
                    </a:lnTo>
                    <a:lnTo>
                      <a:pt x="174" y="190"/>
                    </a:lnTo>
                    <a:lnTo>
                      <a:pt x="181" y="176"/>
                    </a:lnTo>
                    <a:lnTo>
                      <a:pt x="163" y="200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5" name="Freeform 479"/>
              <p:cNvSpPr>
                <a:spLocks/>
              </p:cNvSpPr>
              <p:nvPr/>
            </p:nvSpPr>
            <p:spPr bwMode="auto">
              <a:xfrm>
                <a:off x="1114" y="2303"/>
                <a:ext cx="32" cy="26"/>
              </a:xfrm>
              <a:custGeom>
                <a:avLst/>
                <a:gdLst>
                  <a:gd name="T0" fmla="*/ 0 w 194"/>
                  <a:gd name="T1" fmla="*/ 0 h 179"/>
                  <a:gd name="T2" fmla="*/ 0 w 194"/>
                  <a:gd name="T3" fmla="*/ 0 h 179"/>
                  <a:gd name="T4" fmla="*/ 0 w 194"/>
                  <a:gd name="T5" fmla="*/ 0 h 179"/>
                  <a:gd name="T6" fmla="*/ 0 w 194"/>
                  <a:gd name="T7" fmla="*/ 0 h 179"/>
                  <a:gd name="T8" fmla="*/ 0 w 194"/>
                  <a:gd name="T9" fmla="*/ 0 h 179"/>
                  <a:gd name="T10" fmla="*/ 0 w 194"/>
                  <a:gd name="T11" fmla="*/ 0 h 179"/>
                  <a:gd name="T12" fmla="*/ 0 w 194"/>
                  <a:gd name="T13" fmla="*/ 0 h 179"/>
                  <a:gd name="T14" fmla="*/ 0 w 194"/>
                  <a:gd name="T15" fmla="*/ 0 h 179"/>
                  <a:gd name="T16" fmla="*/ 0 w 194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9">
                    <a:moveTo>
                      <a:pt x="143" y="179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143" y="17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6" name="Freeform 480"/>
              <p:cNvSpPr>
                <a:spLocks/>
              </p:cNvSpPr>
              <p:nvPr/>
            </p:nvSpPr>
            <p:spPr bwMode="auto">
              <a:xfrm>
                <a:off x="1105" y="2310"/>
                <a:ext cx="33" cy="26"/>
              </a:xfrm>
              <a:custGeom>
                <a:avLst/>
                <a:gdLst>
                  <a:gd name="T0" fmla="*/ 0 w 194"/>
                  <a:gd name="T1" fmla="*/ 0 h 179"/>
                  <a:gd name="T2" fmla="*/ 0 w 194"/>
                  <a:gd name="T3" fmla="*/ 0 h 179"/>
                  <a:gd name="T4" fmla="*/ 0 w 194"/>
                  <a:gd name="T5" fmla="*/ 0 h 179"/>
                  <a:gd name="T6" fmla="*/ 0 w 194"/>
                  <a:gd name="T7" fmla="*/ 0 h 179"/>
                  <a:gd name="T8" fmla="*/ 0 w 194"/>
                  <a:gd name="T9" fmla="*/ 0 h 179"/>
                  <a:gd name="T10" fmla="*/ 0 w 194"/>
                  <a:gd name="T11" fmla="*/ 0 h 179"/>
                  <a:gd name="T12" fmla="*/ 0 w 194"/>
                  <a:gd name="T13" fmla="*/ 0 h 179"/>
                  <a:gd name="T14" fmla="*/ 0 w 194"/>
                  <a:gd name="T15" fmla="*/ 0 h 179"/>
                  <a:gd name="T16" fmla="*/ 0 w 194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9">
                    <a:moveTo>
                      <a:pt x="144" y="179"/>
                    </a:moveTo>
                    <a:lnTo>
                      <a:pt x="144" y="179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4" y="17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7" name="Freeform 481"/>
              <p:cNvSpPr>
                <a:spLocks/>
              </p:cNvSpPr>
              <p:nvPr/>
            </p:nvSpPr>
            <p:spPr bwMode="auto">
              <a:xfrm>
                <a:off x="1097" y="2317"/>
                <a:ext cx="32" cy="25"/>
              </a:xfrm>
              <a:custGeom>
                <a:avLst/>
                <a:gdLst>
                  <a:gd name="T0" fmla="*/ 0 w 194"/>
                  <a:gd name="T1" fmla="*/ 0 h 179"/>
                  <a:gd name="T2" fmla="*/ 0 w 194"/>
                  <a:gd name="T3" fmla="*/ 0 h 179"/>
                  <a:gd name="T4" fmla="*/ 0 w 194"/>
                  <a:gd name="T5" fmla="*/ 0 h 179"/>
                  <a:gd name="T6" fmla="*/ 0 w 194"/>
                  <a:gd name="T7" fmla="*/ 0 h 179"/>
                  <a:gd name="T8" fmla="*/ 0 w 194"/>
                  <a:gd name="T9" fmla="*/ 0 h 179"/>
                  <a:gd name="T10" fmla="*/ 0 w 194"/>
                  <a:gd name="T11" fmla="*/ 0 h 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179">
                    <a:moveTo>
                      <a:pt x="71" y="113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0" y="0"/>
                    </a:lnTo>
                    <a:lnTo>
                      <a:pt x="0" y="47"/>
                    </a:lnTo>
                    <a:lnTo>
                      <a:pt x="71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8" name="Freeform 482"/>
              <p:cNvSpPr>
                <a:spLocks/>
              </p:cNvSpPr>
              <p:nvPr/>
            </p:nvSpPr>
            <p:spPr bwMode="auto">
              <a:xfrm>
                <a:off x="1084" y="2329"/>
                <a:ext cx="41" cy="33"/>
              </a:xfrm>
              <a:custGeom>
                <a:avLst/>
                <a:gdLst>
                  <a:gd name="T0" fmla="*/ 0 w 242"/>
                  <a:gd name="T1" fmla="*/ 0 h 235"/>
                  <a:gd name="T2" fmla="*/ 0 w 242"/>
                  <a:gd name="T3" fmla="*/ 0 h 235"/>
                  <a:gd name="T4" fmla="*/ 0 w 242"/>
                  <a:gd name="T5" fmla="*/ 0 h 235"/>
                  <a:gd name="T6" fmla="*/ 0 w 242"/>
                  <a:gd name="T7" fmla="*/ 0 h 235"/>
                  <a:gd name="T8" fmla="*/ 0 w 242"/>
                  <a:gd name="T9" fmla="*/ 0 h 235"/>
                  <a:gd name="T10" fmla="*/ 0 w 242"/>
                  <a:gd name="T11" fmla="*/ 0 h 235"/>
                  <a:gd name="T12" fmla="*/ 0 w 242"/>
                  <a:gd name="T13" fmla="*/ 0 h 235"/>
                  <a:gd name="T14" fmla="*/ 0 w 242"/>
                  <a:gd name="T15" fmla="*/ 0 h 235"/>
                  <a:gd name="T16" fmla="*/ 0 w 242"/>
                  <a:gd name="T17" fmla="*/ 0 h 235"/>
                  <a:gd name="T18" fmla="*/ 0 w 242"/>
                  <a:gd name="T19" fmla="*/ 0 h 2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2" h="235">
                    <a:moveTo>
                      <a:pt x="167" y="235"/>
                    </a:moveTo>
                    <a:lnTo>
                      <a:pt x="192" y="198"/>
                    </a:lnTo>
                    <a:lnTo>
                      <a:pt x="242" y="58"/>
                    </a:lnTo>
                    <a:lnTo>
                      <a:pt x="50" y="0"/>
                    </a:lnTo>
                    <a:lnTo>
                      <a:pt x="0" y="140"/>
                    </a:lnTo>
                    <a:lnTo>
                      <a:pt x="24" y="103"/>
                    </a:lnTo>
                    <a:lnTo>
                      <a:pt x="167" y="235"/>
                    </a:lnTo>
                    <a:lnTo>
                      <a:pt x="184" y="219"/>
                    </a:lnTo>
                    <a:lnTo>
                      <a:pt x="192" y="198"/>
                    </a:lnTo>
                    <a:lnTo>
                      <a:pt x="167" y="235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9" name="Freeform 483"/>
              <p:cNvSpPr>
                <a:spLocks/>
              </p:cNvSpPr>
              <p:nvPr/>
            </p:nvSpPr>
            <p:spPr bwMode="auto">
              <a:xfrm>
                <a:off x="1069" y="2343"/>
                <a:ext cx="43" cy="33"/>
              </a:xfrm>
              <a:custGeom>
                <a:avLst/>
                <a:gdLst>
                  <a:gd name="T0" fmla="*/ 0 w 258"/>
                  <a:gd name="T1" fmla="*/ 0 h 226"/>
                  <a:gd name="T2" fmla="*/ 0 w 258"/>
                  <a:gd name="T3" fmla="*/ 0 h 226"/>
                  <a:gd name="T4" fmla="*/ 0 w 258"/>
                  <a:gd name="T5" fmla="*/ 0 h 226"/>
                  <a:gd name="T6" fmla="*/ 0 w 258"/>
                  <a:gd name="T7" fmla="*/ 0 h 226"/>
                  <a:gd name="T8" fmla="*/ 0 w 258"/>
                  <a:gd name="T9" fmla="*/ 0 h 226"/>
                  <a:gd name="T10" fmla="*/ 0 w 258"/>
                  <a:gd name="T11" fmla="*/ 0 h 226"/>
                  <a:gd name="T12" fmla="*/ 0 w 258"/>
                  <a:gd name="T13" fmla="*/ 0 h 226"/>
                  <a:gd name="T14" fmla="*/ 0 w 258"/>
                  <a:gd name="T15" fmla="*/ 0 h 226"/>
                  <a:gd name="T16" fmla="*/ 0 w 258"/>
                  <a:gd name="T17" fmla="*/ 0 h 226"/>
                  <a:gd name="T18" fmla="*/ 0 w 258"/>
                  <a:gd name="T19" fmla="*/ 0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8" h="226">
                    <a:moveTo>
                      <a:pt x="169" y="211"/>
                    </a:moveTo>
                    <a:lnTo>
                      <a:pt x="157" y="226"/>
                    </a:lnTo>
                    <a:lnTo>
                      <a:pt x="258" y="132"/>
                    </a:lnTo>
                    <a:lnTo>
                      <a:pt x="115" y="0"/>
                    </a:lnTo>
                    <a:lnTo>
                      <a:pt x="14" y="93"/>
                    </a:lnTo>
                    <a:lnTo>
                      <a:pt x="0" y="108"/>
                    </a:lnTo>
                    <a:lnTo>
                      <a:pt x="14" y="93"/>
                    </a:lnTo>
                    <a:lnTo>
                      <a:pt x="7" y="100"/>
                    </a:lnTo>
                    <a:lnTo>
                      <a:pt x="0" y="108"/>
                    </a:lnTo>
                    <a:lnTo>
                      <a:pt x="169" y="211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0" name="Freeform 484"/>
              <p:cNvSpPr>
                <a:spLocks/>
              </p:cNvSpPr>
              <p:nvPr/>
            </p:nvSpPr>
            <p:spPr bwMode="auto">
              <a:xfrm>
                <a:off x="1051" y="2359"/>
                <a:ext cx="47" cy="35"/>
              </a:xfrm>
              <a:custGeom>
                <a:avLst/>
                <a:gdLst>
                  <a:gd name="T0" fmla="*/ 0 w 276"/>
                  <a:gd name="T1" fmla="*/ 0 h 243"/>
                  <a:gd name="T2" fmla="*/ 0 w 276"/>
                  <a:gd name="T3" fmla="*/ 0 h 243"/>
                  <a:gd name="T4" fmla="*/ 0 w 276"/>
                  <a:gd name="T5" fmla="*/ 0 h 243"/>
                  <a:gd name="T6" fmla="*/ 0 w 276"/>
                  <a:gd name="T7" fmla="*/ 0 h 243"/>
                  <a:gd name="T8" fmla="*/ 0 w 276"/>
                  <a:gd name="T9" fmla="*/ 0 h 243"/>
                  <a:gd name="T10" fmla="*/ 0 w 276"/>
                  <a:gd name="T11" fmla="*/ 0 h 243"/>
                  <a:gd name="T12" fmla="*/ 0 w 276"/>
                  <a:gd name="T13" fmla="*/ 0 h 243"/>
                  <a:gd name="T14" fmla="*/ 0 w 276"/>
                  <a:gd name="T15" fmla="*/ 0 h 243"/>
                  <a:gd name="T16" fmla="*/ 0 w 276"/>
                  <a:gd name="T17" fmla="*/ 0 h 243"/>
                  <a:gd name="T18" fmla="*/ 0 w 276"/>
                  <a:gd name="T19" fmla="*/ 0 h 2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6" h="243">
                    <a:moveTo>
                      <a:pt x="181" y="233"/>
                    </a:moveTo>
                    <a:lnTo>
                      <a:pt x="175" y="243"/>
                    </a:lnTo>
                    <a:lnTo>
                      <a:pt x="276" y="103"/>
                    </a:lnTo>
                    <a:lnTo>
                      <a:pt x="107" y="0"/>
                    </a:lnTo>
                    <a:lnTo>
                      <a:pt x="6" y="140"/>
                    </a:lnTo>
                    <a:lnTo>
                      <a:pt x="0" y="150"/>
                    </a:lnTo>
                    <a:lnTo>
                      <a:pt x="6" y="140"/>
                    </a:lnTo>
                    <a:lnTo>
                      <a:pt x="3" y="145"/>
                    </a:lnTo>
                    <a:lnTo>
                      <a:pt x="1" y="150"/>
                    </a:lnTo>
                    <a:lnTo>
                      <a:pt x="181" y="23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1" name="Freeform 485"/>
              <p:cNvSpPr>
                <a:spLocks/>
              </p:cNvSpPr>
              <p:nvPr/>
            </p:nvSpPr>
            <p:spPr bwMode="auto">
              <a:xfrm>
                <a:off x="1043" y="2380"/>
                <a:ext cx="39" cy="29"/>
              </a:xfrm>
              <a:custGeom>
                <a:avLst/>
                <a:gdLst>
                  <a:gd name="T0" fmla="*/ 0 w 231"/>
                  <a:gd name="T1" fmla="*/ 0 h 201"/>
                  <a:gd name="T2" fmla="*/ 0 w 231"/>
                  <a:gd name="T3" fmla="*/ 0 h 201"/>
                  <a:gd name="T4" fmla="*/ 0 w 231"/>
                  <a:gd name="T5" fmla="*/ 0 h 201"/>
                  <a:gd name="T6" fmla="*/ 0 w 231"/>
                  <a:gd name="T7" fmla="*/ 0 h 201"/>
                  <a:gd name="T8" fmla="*/ 0 w 231"/>
                  <a:gd name="T9" fmla="*/ 0 h 201"/>
                  <a:gd name="T10" fmla="*/ 0 w 231"/>
                  <a:gd name="T11" fmla="*/ 0 h 201"/>
                  <a:gd name="T12" fmla="*/ 0 w 231"/>
                  <a:gd name="T13" fmla="*/ 0 h 201"/>
                  <a:gd name="T14" fmla="*/ 0 w 231"/>
                  <a:gd name="T15" fmla="*/ 0 h 201"/>
                  <a:gd name="T16" fmla="*/ 0 w 231"/>
                  <a:gd name="T17" fmla="*/ 0 h 201"/>
                  <a:gd name="T18" fmla="*/ 0 w 231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1">
                    <a:moveTo>
                      <a:pt x="162" y="201"/>
                    </a:moveTo>
                    <a:lnTo>
                      <a:pt x="181" y="177"/>
                    </a:lnTo>
                    <a:lnTo>
                      <a:pt x="231" y="83"/>
                    </a:lnTo>
                    <a:lnTo>
                      <a:pt x="50" y="0"/>
                    </a:lnTo>
                    <a:lnTo>
                      <a:pt x="0" y="93"/>
                    </a:lnTo>
                    <a:lnTo>
                      <a:pt x="18" y="69"/>
                    </a:lnTo>
                    <a:lnTo>
                      <a:pt x="162" y="201"/>
                    </a:lnTo>
                    <a:lnTo>
                      <a:pt x="173" y="190"/>
                    </a:lnTo>
                    <a:lnTo>
                      <a:pt x="180" y="177"/>
                    </a:lnTo>
                    <a:lnTo>
                      <a:pt x="162" y="201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2" name="Freeform 486"/>
              <p:cNvSpPr>
                <a:spLocks/>
              </p:cNvSpPr>
              <p:nvPr/>
            </p:nvSpPr>
            <p:spPr bwMode="auto">
              <a:xfrm>
                <a:off x="1026" y="2390"/>
                <a:ext cx="44" cy="32"/>
              </a:xfrm>
              <a:custGeom>
                <a:avLst/>
                <a:gdLst>
                  <a:gd name="T0" fmla="*/ 0 w 264"/>
                  <a:gd name="T1" fmla="*/ 0 h 224"/>
                  <a:gd name="T2" fmla="*/ 0 w 264"/>
                  <a:gd name="T3" fmla="*/ 0 h 224"/>
                  <a:gd name="T4" fmla="*/ 0 w 264"/>
                  <a:gd name="T5" fmla="*/ 0 h 224"/>
                  <a:gd name="T6" fmla="*/ 0 w 264"/>
                  <a:gd name="T7" fmla="*/ 0 h 224"/>
                  <a:gd name="T8" fmla="*/ 0 w 264"/>
                  <a:gd name="T9" fmla="*/ 0 h 224"/>
                  <a:gd name="T10" fmla="*/ 0 w 264"/>
                  <a:gd name="T11" fmla="*/ 0 h 224"/>
                  <a:gd name="T12" fmla="*/ 0 w 264"/>
                  <a:gd name="T13" fmla="*/ 0 h 224"/>
                  <a:gd name="T14" fmla="*/ 0 w 264"/>
                  <a:gd name="T15" fmla="*/ 0 h 224"/>
                  <a:gd name="T16" fmla="*/ 0 w 264"/>
                  <a:gd name="T17" fmla="*/ 0 h 224"/>
                  <a:gd name="T18" fmla="*/ 0 w 264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4" h="224">
                    <a:moveTo>
                      <a:pt x="181" y="200"/>
                    </a:moveTo>
                    <a:lnTo>
                      <a:pt x="162" y="224"/>
                    </a:lnTo>
                    <a:lnTo>
                      <a:pt x="264" y="132"/>
                    </a:lnTo>
                    <a:lnTo>
                      <a:pt x="120" y="0"/>
                    </a:lnTo>
                    <a:lnTo>
                      <a:pt x="19" y="93"/>
                    </a:lnTo>
                    <a:lnTo>
                      <a:pt x="0" y="117"/>
                    </a:lnTo>
                    <a:lnTo>
                      <a:pt x="19" y="93"/>
                    </a:lnTo>
                    <a:lnTo>
                      <a:pt x="8" y="104"/>
                    </a:lnTo>
                    <a:lnTo>
                      <a:pt x="1" y="117"/>
                    </a:lnTo>
                    <a:lnTo>
                      <a:pt x="181" y="200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3" name="Freeform 487"/>
              <p:cNvSpPr>
                <a:spLocks/>
              </p:cNvSpPr>
              <p:nvPr/>
            </p:nvSpPr>
            <p:spPr bwMode="auto">
              <a:xfrm>
                <a:off x="1018" y="2407"/>
                <a:ext cx="38" cy="27"/>
              </a:xfrm>
              <a:custGeom>
                <a:avLst/>
                <a:gdLst>
                  <a:gd name="T0" fmla="*/ 0 w 231"/>
                  <a:gd name="T1" fmla="*/ 0 h 187"/>
                  <a:gd name="T2" fmla="*/ 0 w 231"/>
                  <a:gd name="T3" fmla="*/ 0 h 187"/>
                  <a:gd name="T4" fmla="*/ 0 w 231"/>
                  <a:gd name="T5" fmla="*/ 0 h 187"/>
                  <a:gd name="T6" fmla="*/ 0 w 231"/>
                  <a:gd name="T7" fmla="*/ 0 h 187"/>
                  <a:gd name="T8" fmla="*/ 0 w 231"/>
                  <a:gd name="T9" fmla="*/ 0 h 187"/>
                  <a:gd name="T10" fmla="*/ 0 w 231"/>
                  <a:gd name="T11" fmla="*/ 0 h 187"/>
                  <a:gd name="T12" fmla="*/ 0 w 231"/>
                  <a:gd name="T13" fmla="*/ 0 h 187"/>
                  <a:gd name="T14" fmla="*/ 0 w 231"/>
                  <a:gd name="T15" fmla="*/ 0 h 187"/>
                  <a:gd name="T16" fmla="*/ 0 w 231"/>
                  <a:gd name="T17" fmla="*/ 0 h 187"/>
                  <a:gd name="T18" fmla="*/ 0 w 231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187">
                    <a:moveTo>
                      <a:pt x="174" y="187"/>
                    </a:moveTo>
                    <a:lnTo>
                      <a:pt x="181" y="176"/>
                    </a:lnTo>
                    <a:lnTo>
                      <a:pt x="231" y="83"/>
                    </a:lnTo>
                    <a:lnTo>
                      <a:pt x="50" y="0"/>
                    </a:lnTo>
                    <a:lnTo>
                      <a:pt x="0" y="94"/>
                    </a:lnTo>
                    <a:lnTo>
                      <a:pt x="5" y="83"/>
                    </a:lnTo>
                    <a:lnTo>
                      <a:pt x="174" y="187"/>
                    </a:lnTo>
                    <a:lnTo>
                      <a:pt x="178" y="182"/>
                    </a:lnTo>
                    <a:lnTo>
                      <a:pt x="180" y="176"/>
                    </a:lnTo>
                    <a:lnTo>
                      <a:pt x="174" y="18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4" name="Freeform 488"/>
              <p:cNvSpPr>
                <a:spLocks/>
              </p:cNvSpPr>
              <p:nvPr/>
            </p:nvSpPr>
            <p:spPr bwMode="auto">
              <a:xfrm>
                <a:off x="1001" y="2419"/>
                <a:ext cx="46" cy="35"/>
              </a:xfrm>
              <a:custGeom>
                <a:avLst/>
                <a:gdLst>
                  <a:gd name="T0" fmla="*/ 0 w 276"/>
                  <a:gd name="T1" fmla="*/ 0 h 244"/>
                  <a:gd name="T2" fmla="*/ 0 w 276"/>
                  <a:gd name="T3" fmla="*/ 0 h 244"/>
                  <a:gd name="T4" fmla="*/ 0 w 276"/>
                  <a:gd name="T5" fmla="*/ 0 h 244"/>
                  <a:gd name="T6" fmla="*/ 0 w 276"/>
                  <a:gd name="T7" fmla="*/ 0 h 244"/>
                  <a:gd name="T8" fmla="*/ 0 w 276"/>
                  <a:gd name="T9" fmla="*/ 0 h 244"/>
                  <a:gd name="T10" fmla="*/ 0 w 276"/>
                  <a:gd name="T11" fmla="*/ 0 h 244"/>
                  <a:gd name="T12" fmla="*/ 0 w 276"/>
                  <a:gd name="T13" fmla="*/ 0 h 244"/>
                  <a:gd name="T14" fmla="*/ 0 w 276"/>
                  <a:gd name="T15" fmla="*/ 0 h 244"/>
                  <a:gd name="T16" fmla="*/ 0 w 276"/>
                  <a:gd name="T17" fmla="*/ 0 h 244"/>
                  <a:gd name="T18" fmla="*/ 0 w 276"/>
                  <a:gd name="T19" fmla="*/ 0 h 2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6" h="244">
                    <a:moveTo>
                      <a:pt x="181" y="234"/>
                    </a:moveTo>
                    <a:lnTo>
                      <a:pt x="175" y="244"/>
                    </a:lnTo>
                    <a:lnTo>
                      <a:pt x="276" y="104"/>
                    </a:lnTo>
                    <a:lnTo>
                      <a:pt x="107" y="0"/>
                    </a:lnTo>
                    <a:lnTo>
                      <a:pt x="6" y="140"/>
                    </a:lnTo>
                    <a:lnTo>
                      <a:pt x="0" y="151"/>
                    </a:lnTo>
                    <a:lnTo>
                      <a:pt x="6" y="140"/>
                    </a:lnTo>
                    <a:lnTo>
                      <a:pt x="3" y="146"/>
                    </a:lnTo>
                    <a:lnTo>
                      <a:pt x="1" y="151"/>
                    </a:lnTo>
                    <a:lnTo>
                      <a:pt x="181" y="23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5" name="Freeform 489"/>
              <p:cNvSpPr>
                <a:spLocks/>
              </p:cNvSpPr>
              <p:nvPr/>
            </p:nvSpPr>
            <p:spPr bwMode="auto">
              <a:xfrm>
                <a:off x="992" y="2440"/>
                <a:ext cx="39" cy="25"/>
              </a:xfrm>
              <a:custGeom>
                <a:avLst/>
                <a:gdLst>
                  <a:gd name="T0" fmla="*/ 0 w 231"/>
                  <a:gd name="T1" fmla="*/ 0 h 176"/>
                  <a:gd name="T2" fmla="*/ 0 w 231"/>
                  <a:gd name="T3" fmla="*/ 0 h 176"/>
                  <a:gd name="T4" fmla="*/ 0 w 231"/>
                  <a:gd name="T5" fmla="*/ 0 h 176"/>
                  <a:gd name="T6" fmla="*/ 0 w 231"/>
                  <a:gd name="T7" fmla="*/ 0 h 176"/>
                  <a:gd name="T8" fmla="*/ 0 w 231"/>
                  <a:gd name="T9" fmla="*/ 0 h 176"/>
                  <a:gd name="T10" fmla="*/ 0 w 231"/>
                  <a:gd name="T11" fmla="*/ 0 h 176"/>
                  <a:gd name="T12" fmla="*/ 0 w 231"/>
                  <a:gd name="T13" fmla="*/ 0 h 176"/>
                  <a:gd name="T14" fmla="*/ 0 w 231"/>
                  <a:gd name="T15" fmla="*/ 0 h 176"/>
                  <a:gd name="T16" fmla="*/ 0 w 231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1" h="176">
                    <a:moveTo>
                      <a:pt x="180" y="176"/>
                    </a:moveTo>
                    <a:lnTo>
                      <a:pt x="180" y="176"/>
                    </a:lnTo>
                    <a:lnTo>
                      <a:pt x="231" y="83"/>
                    </a:lnTo>
                    <a:lnTo>
                      <a:pt x="50" y="0"/>
                    </a:lnTo>
                    <a:lnTo>
                      <a:pt x="0" y="93"/>
                    </a:lnTo>
                    <a:lnTo>
                      <a:pt x="18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6" name="Freeform 490"/>
              <p:cNvSpPr>
                <a:spLocks/>
              </p:cNvSpPr>
              <p:nvPr/>
            </p:nvSpPr>
            <p:spPr bwMode="auto">
              <a:xfrm>
                <a:off x="984" y="2454"/>
                <a:ext cx="39" cy="28"/>
              </a:xfrm>
              <a:custGeom>
                <a:avLst/>
                <a:gdLst>
                  <a:gd name="T0" fmla="*/ 0 w 231"/>
                  <a:gd name="T1" fmla="*/ 0 h 201"/>
                  <a:gd name="T2" fmla="*/ 0 w 231"/>
                  <a:gd name="T3" fmla="*/ 0 h 201"/>
                  <a:gd name="T4" fmla="*/ 0 w 231"/>
                  <a:gd name="T5" fmla="*/ 0 h 201"/>
                  <a:gd name="T6" fmla="*/ 0 w 231"/>
                  <a:gd name="T7" fmla="*/ 0 h 201"/>
                  <a:gd name="T8" fmla="*/ 0 w 231"/>
                  <a:gd name="T9" fmla="*/ 0 h 201"/>
                  <a:gd name="T10" fmla="*/ 0 w 231"/>
                  <a:gd name="T11" fmla="*/ 0 h 201"/>
                  <a:gd name="T12" fmla="*/ 0 w 231"/>
                  <a:gd name="T13" fmla="*/ 0 h 201"/>
                  <a:gd name="T14" fmla="*/ 0 w 231"/>
                  <a:gd name="T15" fmla="*/ 0 h 201"/>
                  <a:gd name="T16" fmla="*/ 0 w 231"/>
                  <a:gd name="T17" fmla="*/ 0 h 201"/>
                  <a:gd name="T18" fmla="*/ 0 w 231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1">
                    <a:moveTo>
                      <a:pt x="162" y="201"/>
                    </a:moveTo>
                    <a:lnTo>
                      <a:pt x="181" y="176"/>
                    </a:lnTo>
                    <a:lnTo>
                      <a:pt x="231" y="83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9" y="69"/>
                    </a:lnTo>
                    <a:lnTo>
                      <a:pt x="162" y="201"/>
                    </a:lnTo>
                    <a:lnTo>
                      <a:pt x="173" y="190"/>
                    </a:lnTo>
                    <a:lnTo>
                      <a:pt x="180" y="176"/>
                    </a:lnTo>
                    <a:lnTo>
                      <a:pt x="162" y="201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7" name="Freeform 491"/>
              <p:cNvSpPr>
                <a:spLocks/>
              </p:cNvSpPr>
              <p:nvPr/>
            </p:nvSpPr>
            <p:spPr bwMode="auto">
              <a:xfrm>
                <a:off x="966" y="2463"/>
                <a:ext cx="45" cy="33"/>
              </a:xfrm>
              <a:custGeom>
                <a:avLst/>
                <a:gdLst>
                  <a:gd name="T0" fmla="*/ 0 w 269"/>
                  <a:gd name="T1" fmla="*/ 0 h 225"/>
                  <a:gd name="T2" fmla="*/ 0 w 269"/>
                  <a:gd name="T3" fmla="*/ 0 h 225"/>
                  <a:gd name="T4" fmla="*/ 0 w 269"/>
                  <a:gd name="T5" fmla="*/ 0 h 225"/>
                  <a:gd name="T6" fmla="*/ 0 w 269"/>
                  <a:gd name="T7" fmla="*/ 0 h 225"/>
                  <a:gd name="T8" fmla="*/ 0 w 269"/>
                  <a:gd name="T9" fmla="*/ 0 h 225"/>
                  <a:gd name="T10" fmla="*/ 0 w 269"/>
                  <a:gd name="T11" fmla="*/ 0 h 225"/>
                  <a:gd name="T12" fmla="*/ 0 w 269"/>
                  <a:gd name="T13" fmla="*/ 0 h 225"/>
                  <a:gd name="T14" fmla="*/ 0 w 269"/>
                  <a:gd name="T15" fmla="*/ 0 h 225"/>
                  <a:gd name="T16" fmla="*/ 0 w 269"/>
                  <a:gd name="T17" fmla="*/ 0 h 225"/>
                  <a:gd name="T18" fmla="*/ 0 w 269"/>
                  <a:gd name="T19" fmla="*/ 0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9" h="225">
                    <a:moveTo>
                      <a:pt x="192" y="189"/>
                    </a:moveTo>
                    <a:lnTo>
                      <a:pt x="168" y="225"/>
                    </a:lnTo>
                    <a:lnTo>
                      <a:pt x="269" y="132"/>
                    </a:lnTo>
                    <a:lnTo>
                      <a:pt x="126" y="0"/>
                    </a:lnTo>
                    <a:lnTo>
                      <a:pt x="24" y="94"/>
                    </a:lnTo>
                    <a:lnTo>
                      <a:pt x="0" y="130"/>
                    </a:lnTo>
                    <a:lnTo>
                      <a:pt x="24" y="94"/>
                    </a:lnTo>
                    <a:lnTo>
                      <a:pt x="8" y="109"/>
                    </a:lnTo>
                    <a:lnTo>
                      <a:pt x="0" y="130"/>
                    </a:lnTo>
                    <a:lnTo>
                      <a:pt x="192" y="18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8" name="Freeform 492"/>
              <p:cNvSpPr>
                <a:spLocks/>
              </p:cNvSpPr>
              <p:nvPr/>
            </p:nvSpPr>
            <p:spPr bwMode="auto">
              <a:xfrm>
                <a:off x="958" y="2482"/>
                <a:ext cx="40" cy="30"/>
              </a:xfrm>
              <a:custGeom>
                <a:avLst/>
                <a:gdLst>
                  <a:gd name="T0" fmla="*/ 0 w 243"/>
                  <a:gd name="T1" fmla="*/ 0 h 211"/>
                  <a:gd name="T2" fmla="*/ 0 w 243"/>
                  <a:gd name="T3" fmla="*/ 0 h 211"/>
                  <a:gd name="T4" fmla="*/ 0 w 243"/>
                  <a:gd name="T5" fmla="*/ 0 h 211"/>
                  <a:gd name="T6" fmla="*/ 0 w 243"/>
                  <a:gd name="T7" fmla="*/ 0 h 211"/>
                  <a:gd name="T8" fmla="*/ 0 w 243"/>
                  <a:gd name="T9" fmla="*/ 0 h 211"/>
                  <a:gd name="T10" fmla="*/ 0 w 243"/>
                  <a:gd name="T11" fmla="*/ 0 h 211"/>
                  <a:gd name="T12" fmla="*/ 0 w 243"/>
                  <a:gd name="T13" fmla="*/ 0 h 211"/>
                  <a:gd name="T14" fmla="*/ 0 w 243"/>
                  <a:gd name="T15" fmla="*/ 0 h 211"/>
                  <a:gd name="T16" fmla="*/ 0 w 243"/>
                  <a:gd name="T17" fmla="*/ 0 h 211"/>
                  <a:gd name="T18" fmla="*/ 0 w 243"/>
                  <a:gd name="T19" fmla="*/ 0 h 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3" h="211">
                    <a:moveTo>
                      <a:pt x="187" y="211"/>
                    </a:moveTo>
                    <a:lnTo>
                      <a:pt x="192" y="198"/>
                    </a:lnTo>
                    <a:lnTo>
                      <a:pt x="243" y="59"/>
                    </a:lnTo>
                    <a:lnTo>
                      <a:pt x="51" y="0"/>
                    </a:lnTo>
                    <a:lnTo>
                      <a:pt x="0" y="140"/>
                    </a:lnTo>
                    <a:lnTo>
                      <a:pt x="6" y="127"/>
                    </a:lnTo>
                    <a:lnTo>
                      <a:pt x="186" y="211"/>
                    </a:lnTo>
                    <a:lnTo>
                      <a:pt x="189" y="205"/>
                    </a:lnTo>
                    <a:lnTo>
                      <a:pt x="192" y="198"/>
                    </a:lnTo>
                    <a:lnTo>
                      <a:pt x="187" y="211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9" name="Freeform 493"/>
              <p:cNvSpPr>
                <a:spLocks/>
              </p:cNvSpPr>
              <p:nvPr/>
            </p:nvSpPr>
            <p:spPr bwMode="auto">
              <a:xfrm>
                <a:off x="950" y="2500"/>
                <a:ext cx="39" cy="29"/>
              </a:xfrm>
              <a:custGeom>
                <a:avLst/>
                <a:gdLst>
                  <a:gd name="T0" fmla="*/ 0 w 232"/>
                  <a:gd name="T1" fmla="*/ 0 h 202"/>
                  <a:gd name="T2" fmla="*/ 0 w 232"/>
                  <a:gd name="T3" fmla="*/ 0 h 202"/>
                  <a:gd name="T4" fmla="*/ 0 w 232"/>
                  <a:gd name="T5" fmla="*/ 0 h 202"/>
                  <a:gd name="T6" fmla="*/ 0 w 232"/>
                  <a:gd name="T7" fmla="*/ 0 h 202"/>
                  <a:gd name="T8" fmla="*/ 0 w 232"/>
                  <a:gd name="T9" fmla="*/ 0 h 202"/>
                  <a:gd name="T10" fmla="*/ 0 w 232"/>
                  <a:gd name="T11" fmla="*/ 0 h 202"/>
                  <a:gd name="T12" fmla="*/ 0 w 232"/>
                  <a:gd name="T13" fmla="*/ 0 h 202"/>
                  <a:gd name="T14" fmla="*/ 0 w 232"/>
                  <a:gd name="T15" fmla="*/ 0 h 202"/>
                  <a:gd name="T16" fmla="*/ 0 w 232"/>
                  <a:gd name="T17" fmla="*/ 0 h 202"/>
                  <a:gd name="T18" fmla="*/ 0 w 232"/>
                  <a:gd name="T19" fmla="*/ 0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02">
                    <a:moveTo>
                      <a:pt x="162" y="202"/>
                    </a:moveTo>
                    <a:lnTo>
                      <a:pt x="181" y="177"/>
                    </a:lnTo>
                    <a:lnTo>
                      <a:pt x="232" y="84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9" y="69"/>
                    </a:lnTo>
                    <a:lnTo>
                      <a:pt x="162" y="202"/>
                    </a:lnTo>
                    <a:lnTo>
                      <a:pt x="173" y="190"/>
                    </a:lnTo>
                    <a:lnTo>
                      <a:pt x="181" y="177"/>
                    </a:lnTo>
                    <a:lnTo>
                      <a:pt x="162" y="20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0" name="Freeform 494"/>
              <p:cNvSpPr>
                <a:spLocks/>
              </p:cNvSpPr>
              <p:nvPr/>
            </p:nvSpPr>
            <p:spPr bwMode="auto">
              <a:xfrm>
                <a:off x="933" y="2510"/>
                <a:ext cx="44" cy="32"/>
              </a:xfrm>
              <a:custGeom>
                <a:avLst/>
                <a:gdLst>
                  <a:gd name="T0" fmla="*/ 0 w 263"/>
                  <a:gd name="T1" fmla="*/ 0 h 226"/>
                  <a:gd name="T2" fmla="*/ 0 w 263"/>
                  <a:gd name="T3" fmla="*/ 0 h 226"/>
                  <a:gd name="T4" fmla="*/ 0 w 263"/>
                  <a:gd name="T5" fmla="*/ 0 h 226"/>
                  <a:gd name="T6" fmla="*/ 0 w 263"/>
                  <a:gd name="T7" fmla="*/ 0 h 226"/>
                  <a:gd name="T8" fmla="*/ 0 w 263"/>
                  <a:gd name="T9" fmla="*/ 0 h 226"/>
                  <a:gd name="T10" fmla="*/ 0 w 263"/>
                  <a:gd name="T11" fmla="*/ 0 h 226"/>
                  <a:gd name="T12" fmla="*/ 0 w 263"/>
                  <a:gd name="T13" fmla="*/ 0 h 226"/>
                  <a:gd name="T14" fmla="*/ 0 w 263"/>
                  <a:gd name="T15" fmla="*/ 0 h 226"/>
                  <a:gd name="T16" fmla="*/ 0 w 263"/>
                  <a:gd name="T17" fmla="*/ 0 h 226"/>
                  <a:gd name="T18" fmla="*/ 0 w 263"/>
                  <a:gd name="T19" fmla="*/ 0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3" h="226">
                    <a:moveTo>
                      <a:pt x="181" y="202"/>
                    </a:moveTo>
                    <a:lnTo>
                      <a:pt x="162" y="226"/>
                    </a:lnTo>
                    <a:lnTo>
                      <a:pt x="263" y="133"/>
                    </a:lnTo>
                    <a:lnTo>
                      <a:pt x="120" y="0"/>
                    </a:lnTo>
                    <a:lnTo>
                      <a:pt x="18" y="94"/>
                    </a:lnTo>
                    <a:lnTo>
                      <a:pt x="0" y="118"/>
                    </a:lnTo>
                    <a:lnTo>
                      <a:pt x="18" y="94"/>
                    </a:lnTo>
                    <a:lnTo>
                      <a:pt x="7" y="105"/>
                    </a:lnTo>
                    <a:lnTo>
                      <a:pt x="0" y="118"/>
                    </a:lnTo>
                    <a:lnTo>
                      <a:pt x="181" y="20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1" name="Freeform 495"/>
              <p:cNvSpPr>
                <a:spLocks/>
              </p:cNvSpPr>
              <p:nvPr/>
            </p:nvSpPr>
            <p:spPr bwMode="auto">
              <a:xfrm>
                <a:off x="925" y="2527"/>
                <a:ext cx="39" cy="25"/>
              </a:xfrm>
              <a:custGeom>
                <a:avLst/>
                <a:gdLst>
                  <a:gd name="T0" fmla="*/ 0 w 232"/>
                  <a:gd name="T1" fmla="*/ 0 h 177"/>
                  <a:gd name="T2" fmla="*/ 0 w 232"/>
                  <a:gd name="T3" fmla="*/ 0 h 177"/>
                  <a:gd name="T4" fmla="*/ 0 w 232"/>
                  <a:gd name="T5" fmla="*/ 0 h 177"/>
                  <a:gd name="T6" fmla="*/ 0 w 232"/>
                  <a:gd name="T7" fmla="*/ 0 h 177"/>
                  <a:gd name="T8" fmla="*/ 0 w 232"/>
                  <a:gd name="T9" fmla="*/ 0 h 177"/>
                  <a:gd name="T10" fmla="*/ 0 w 232"/>
                  <a:gd name="T11" fmla="*/ 0 h 177"/>
                  <a:gd name="T12" fmla="*/ 0 w 232"/>
                  <a:gd name="T13" fmla="*/ 0 h 177"/>
                  <a:gd name="T14" fmla="*/ 0 w 232"/>
                  <a:gd name="T15" fmla="*/ 0 h 177"/>
                  <a:gd name="T16" fmla="*/ 0 w 232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" h="177">
                    <a:moveTo>
                      <a:pt x="181" y="177"/>
                    </a:moveTo>
                    <a:lnTo>
                      <a:pt x="181" y="177"/>
                    </a:lnTo>
                    <a:lnTo>
                      <a:pt x="232" y="84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18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2" name="Freeform 496"/>
              <p:cNvSpPr>
                <a:spLocks/>
              </p:cNvSpPr>
              <p:nvPr/>
            </p:nvSpPr>
            <p:spPr bwMode="auto">
              <a:xfrm>
                <a:off x="916" y="2540"/>
                <a:ext cx="39" cy="25"/>
              </a:xfrm>
              <a:custGeom>
                <a:avLst/>
                <a:gdLst>
                  <a:gd name="T0" fmla="*/ 0 w 232"/>
                  <a:gd name="T1" fmla="*/ 0 h 177"/>
                  <a:gd name="T2" fmla="*/ 0 w 232"/>
                  <a:gd name="T3" fmla="*/ 0 h 177"/>
                  <a:gd name="T4" fmla="*/ 0 w 232"/>
                  <a:gd name="T5" fmla="*/ 0 h 177"/>
                  <a:gd name="T6" fmla="*/ 0 w 232"/>
                  <a:gd name="T7" fmla="*/ 0 h 177"/>
                  <a:gd name="T8" fmla="*/ 0 w 232"/>
                  <a:gd name="T9" fmla="*/ 0 h 177"/>
                  <a:gd name="T10" fmla="*/ 0 w 232"/>
                  <a:gd name="T11" fmla="*/ 0 h 177"/>
                  <a:gd name="T12" fmla="*/ 0 w 232"/>
                  <a:gd name="T13" fmla="*/ 0 h 177"/>
                  <a:gd name="T14" fmla="*/ 0 w 232"/>
                  <a:gd name="T15" fmla="*/ 0 h 177"/>
                  <a:gd name="T16" fmla="*/ 0 w 232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" h="177">
                    <a:moveTo>
                      <a:pt x="181" y="177"/>
                    </a:moveTo>
                    <a:lnTo>
                      <a:pt x="181" y="177"/>
                    </a:lnTo>
                    <a:lnTo>
                      <a:pt x="232" y="84"/>
                    </a:lnTo>
                    <a:lnTo>
                      <a:pt x="51" y="0"/>
                    </a:lnTo>
                    <a:lnTo>
                      <a:pt x="1" y="94"/>
                    </a:lnTo>
                    <a:lnTo>
                      <a:pt x="0" y="94"/>
                    </a:lnTo>
                    <a:lnTo>
                      <a:pt x="18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3" name="Freeform 497"/>
              <p:cNvSpPr>
                <a:spLocks/>
              </p:cNvSpPr>
              <p:nvPr/>
            </p:nvSpPr>
            <p:spPr bwMode="auto">
              <a:xfrm>
                <a:off x="908" y="2554"/>
                <a:ext cx="39" cy="25"/>
              </a:xfrm>
              <a:custGeom>
                <a:avLst/>
                <a:gdLst>
                  <a:gd name="T0" fmla="*/ 0 w 231"/>
                  <a:gd name="T1" fmla="*/ 0 h 177"/>
                  <a:gd name="T2" fmla="*/ 0 w 231"/>
                  <a:gd name="T3" fmla="*/ 0 h 177"/>
                  <a:gd name="T4" fmla="*/ 0 w 231"/>
                  <a:gd name="T5" fmla="*/ 0 h 177"/>
                  <a:gd name="T6" fmla="*/ 0 w 231"/>
                  <a:gd name="T7" fmla="*/ 0 h 177"/>
                  <a:gd name="T8" fmla="*/ 0 w 231"/>
                  <a:gd name="T9" fmla="*/ 0 h 177"/>
                  <a:gd name="T10" fmla="*/ 0 w 231"/>
                  <a:gd name="T11" fmla="*/ 0 h 177"/>
                  <a:gd name="T12" fmla="*/ 0 w 231"/>
                  <a:gd name="T13" fmla="*/ 0 h 177"/>
                  <a:gd name="T14" fmla="*/ 0 w 231"/>
                  <a:gd name="T15" fmla="*/ 0 h 177"/>
                  <a:gd name="T16" fmla="*/ 0 w 231"/>
                  <a:gd name="T17" fmla="*/ 0 h 177"/>
                  <a:gd name="T18" fmla="*/ 0 w 231"/>
                  <a:gd name="T19" fmla="*/ 0 h 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177">
                    <a:moveTo>
                      <a:pt x="181" y="177"/>
                    </a:moveTo>
                    <a:lnTo>
                      <a:pt x="181" y="177"/>
                    </a:lnTo>
                    <a:lnTo>
                      <a:pt x="231" y="83"/>
                    </a:lnTo>
                    <a:lnTo>
                      <a:pt x="50" y="0"/>
                    </a:lnTo>
                    <a:lnTo>
                      <a:pt x="0" y="93"/>
                    </a:lnTo>
                    <a:lnTo>
                      <a:pt x="180" y="177"/>
                    </a:lnTo>
                    <a:lnTo>
                      <a:pt x="18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4" name="Freeform 498"/>
              <p:cNvSpPr>
                <a:spLocks/>
              </p:cNvSpPr>
              <p:nvPr/>
            </p:nvSpPr>
            <p:spPr bwMode="auto">
              <a:xfrm>
                <a:off x="899" y="2567"/>
                <a:ext cx="39" cy="25"/>
              </a:xfrm>
              <a:custGeom>
                <a:avLst/>
                <a:gdLst>
                  <a:gd name="T0" fmla="*/ 0 w 232"/>
                  <a:gd name="T1" fmla="*/ 0 h 177"/>
                  <a:gd name="T2" fmla="*/ 0 w 232"/>
                  <a:gd name="T3" fmla="*/ 0 h 177"/>
                  <a:gd name="T4" fmla="*/ 0 w 232"/>
                  <a:gd name="T5" fmla="*/ 0 h 177"/>
                  <a:gd name="T6" fmla="*/ 0 w 232"/>
                  <a:gd name="T7" fmla="*/ 0 h 177"/>
                  <a:gd name="T8" fmla="*/ 0 w 232"/>
                  <a:gd name="T9" fmla="*/ 0 h 177"/>
                  <a:gd name="T10" fmla="*/ 0 w 232"/>
                  <a:gd name="T11" fmla="*/ 0 h 177"/>
                  <a:gd name="T12" fmla="*/ 0 w 232"/>
                  <a:gd name="T13" fmla="*/ 0 h 177"/>
                  <a:gd name="T14" fmla="*/ 0 w 232"/>
                  <a:gd name="T15" fmla="*/ 0 h 177"/>
                  <a:gd name="T16" fmla="*/ 0 w 232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" h="177">
                    <a:moveTo>
                      <a:pt x="180" y="177"/>
                    </a:moveTo>
                    <a:lnTo>
                      <a:pt x="181" y="177"/>
                    </a:lnTo>
                    <a:lnTo>
                      <a:pt x="232" y="84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80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5" name="Freeform 499"/>
              <p:cNvSpPr>
                <a:spLocks/>
              </p:cNvSpPr>
              <p:nvPr/>
            </p:nvSpPr>
            <p:spPr bwMode="auto">
              <a:xfrm>
                <a:off x="891" y="2580"/>
                <a:ext cx="39" cy="26"/>
              </a:xfrm>
              <a:custGeom>
                <a:avLst/>
                <a:gdLst>
                  <a:gd name="T0" fmla="*/ 0 w 231"/>
                  <a:gd name="T1" fmla="*/ 0 h 177"/>
                  <a:gd name="T2" fmla="*/ 0 w 231"/>
                  <a:gd name="T3" fmla="*/ 0 h 177"/>
                  <a:gd name="T4" fmla="*/ 0 w 231"/>
                  <a:gd name="T5" fmla="*/ 0 h 177"/>
                  <a:gd name="T6" fmla="*/ 0 w 231"/>
                  <a:gd name="T7" fmla="*/ 0 h 177"/>
                  <a:gd name="T8" fmla="*/ 0 w 231"/>
                  <a:gd name="T9" fmla="*/ 0 h 177"/>
                  <a:gd name="T10" fmla="*/ 0 w 231"/>
                  <a:gd name="T11" fmla="*/ 0 h 177"/>
                  <a:gd name="T12" fmla="*/ 0 w 231"/>
                  <a:gd name="T13" fmla="*/ 0 h 177"/>
                  <a:gd name="T14" fmla="*/ 0 w 231"/>
                  <a:gd name="T15" fmla="*/ 0 h 177"/>
                  <a:gd name="T16" fmla="*/ 0 w 231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1" h="177">
                    <a:moveTo>
                      <a:pt x="181" y="177"/>
                    </a:moveTo>
                    <a:lnTo>
                      <a:pt x="181" y="177"/>
                    </a:lnTo>
                    <a:lnTo>
                      <a:pt x="231" y="83"/>
                    </a:lnTo>
                    <a:lnTo>
                      <a:pt x="51" y="0"/>
                    </a:lnTo>
                    <a:lnTo>
                      <a:pt x="1" y="93"/>
                    </a:lnTo>
                    <a:lnTo>
                      <a:pt x="0" y="93"/>
                    </a:lnTo>
                    <a:lnTo>
                      <a:pt x="18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6" name="Freeform 500"/>
              <p:cNvSpPr>
                <a:spLocks/>
              </p:cNvSpPr>
              <p:nvPr/>
            </p:nvSpPr>
            <p:spPr bwMode="auto">
              <a:xfrm>
                <a:off x="883" y="2594"/>
                <a:ext cx="38" cy="25"/>
              </a:xfrm>
              <a:custGeom>
                <a:avLst/>
                <a:gdLst>
                  <a:gd name="T0" fmla="*/ 0 w 231"/>
                  <a:gd name="T1" fmla="*/ 0 h 176"/>
                  <a:gd name="T2" fmla="*/ 0 w 231"/>
                  <a:gd name="T3" fmla="*/ 0 h 176"/>
                  <a:gd name="T4" fmla="*/ 0 w 231"/>
                  <a:gd name="T5" fmla="*/ 0 h 176"/>
                  <a:gd name="T6" fmla="*/ 0 w 231"/>
                  <a:gd name="T7" fmla="*/ 0 h 176"/>
                  <a:gd name="T8" fmla="*/ 0 w 231"/>
                  <a:gd name="T9" fmla="*/ 0 h 176"/>
                  <a:gd name="T10" fmla="*/ 0 w 231"/>
                  <a:gd name="T11" fmla="*/ 0 h 176"/>
                  <a:gd name="T12" fmla="*/ 0 w 231"/>
                  <a:gd name="T13" fmla="*/ 0 h 176"/>
                  <a:gd name="T14" fmla="*/ 0 w 231"/>
                  <a:gd name="T15" fmla="*/ 0 h 176"/>
                  <a:gd name="T16" fmla="*/ 0 w 231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1" h="176">
                    <a:moveTo>
                      <a:pt x="180" y="176"/>
                    </a:moveTo>
                    <a:lnTo>
                      <a:pt x="180" y="176"/>
                    </a:lnTo>
                    <a:lnTo>
                      <a:pt x="231" y="84"/>
                    </a:lnTo>
                    <a:lnTo>
                      <a:pt x="50" y="0"/>
                    </a:lnTo>
                    <a:lnTo>
                      <a:pt x="0" y="93"/>
                    </a:lnTo>
                    <a:lnTo>
                      <a:pt x="18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7" name="Freeform 501"/>
              <p:cNvSpPr>
                <a:spLocks/>
              </p:cNvSpPr>
              <p:nvPr/>
            </p:nvSpPr>
            <p:spPr bwMode="auto">
              <a:xfrm>
                <a:off x="874" y="2607"/>
                <a:ext cx="39" cy="25"/>
              </a:xfrm>
              <a:custGeom>
                <a:avLst/>
                <a:gdLst>
                  <a:gd name="T0" fmla="*/ 0 w 231"/>
                  <a:gd name="T1" fmla="*/ 0 h 176"/>
                  <a:gd name="T2" fmla="*/ 0 w 231"/>
                  <a:gd name="T3" fmla="*/ 0 h 176"/>
                  <a:gd name="T4" fmla="*/ 0 w 231"/>
                  <a:gd name="T5" fmla="*/ 0 h 176"/>
                  <a:gd name="T6" fmla="*/ 0 w 231"/>
                  <a:gd name="T7" fmla="*/ 0 h 176"/>
                  <a:gd name="T8" fmla="*/ 0 w 231"/>
                  <a:gd name="T9" fmla="*/ 0 h 176"/>
                  <a:gd name="T10" fmla="*/ 0 w 231"/>
                  <a:gd name="T11" fmla="*/ 0 h 176"/>
                  <a:gd name="T12" fmla="*/ 0 w 231"/>
                  <a:gd name="T13" fmla="*/ 0 h 176"/>
                  <a:gd name="T14" fmla="*/ 0 w 231"/>
                  <a:gd name="T15" fmla="*/ 0 h 176"/>
                  <a:gd name="T16" fmla="*/ 0 w 231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1" h="176">
                    <a:moveTo>
                      <a:pt x="180" y="176"/>
                    </a:moveTo>
                    <a:lnTo>
                      <a:pt x="181" y="176"/>
                    </a:lnTo>
                    <a:lnTo>
                      <a:pt x="231" y="83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8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8" name="Freeform 502"/>
              <p:cNvSpPr>
                <a:spLocks/>
              </p:cNvSpPr>
              <p:nvPr/>
            </p:nvSpPr>
            <p:spPr bwMode="auto">
              <a:xfrm>
                <a:off x="866" y="2620"/>
                <a:ext cx="38" cy="25"/>
              </a:xfrm>
              <a:custGeom>
                <a:avLst/>
                <a:gdLst>
                  <a:gd name="T0" fmla="*/ 0 w 231"/>
                  <a:gd name="T1" fmla="*/ 0 h 176"/>
                  <a:gd name="T2" fmla="*/ 0 w 231"/>
                  <a:gd name="T3" fmla="*/ 0 h 176"/>
                  <a:gd name="T4" fmla="*/ 0 w 231"/>
                  <a:gd name="T5" fmla="*/ 0 h 176"/>
                  <a:gd name="T6" fmla="*/ 0 w 231"/>
                  <a:gd name="T7" fmla="*/ 0 h 176"/>
                  <a:gd name="T8" fmla="*/ 0 w 231"/>
                  <a:gd name="T9" fmla="*/ 0 h 176"/>
                  <a:gd name="T10" fmla="*/ 0 w 231"/>
                  <a:gd name="T11" fmla="*/ 0 h 176"/>
                  <a:gd name="T12" fmla="*/ 0 w 231"/>
                  <a:gd name="T13" fmla="*/ 0 h 176"/>
                  <a:gd name="T14" fmla="*/ 0 w 231"/>
                  <a:gd name="T15" fmla="*/ 0 h 176"/>
                  <a:gd name="T16" fmla="*/ 0 w 231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1" h="176">
                    <a:moveTo>
                      <a:pt x="181" y="176"/>
                    </a:moveTo>
                    <a:lnTo>
                      <a:pt x="181" y="176"/>
                    </a:lnTo>
                    <a:lnTo>
                      <a:pt x="231" y="82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181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9" name="Freeform 503"/>
              <p:cNvSpPr>
                <a:spLocks/>
              </p:cNvSpPr>
              <p:nvPr/>
            </p:nvSpPr>
            <p:spPr bwMode="auto">
              <a:xfrm>
                <a:off x="857" y="2634"/>
                <a:ext cx="39" cy="25"/>
              </a:xfrm>
              <a:custGeom>
                <a:avLst/>
                <a:gdLst>
                  <a:gd name="T0" fmla="*/ 0 w 232"/>
                  <a:gd name="T1" fmla="*/ 0 h 176"/>
                  <a:gd name="T2" fmla="*/ 0 w 232"/>
                  <a:gd name="T3" fmla="*/ 0 h 176"/>
                  <a:gd name="T4" fmla="*/ 0 w 232"/>
                  <a:gd name="T5" fmla="*/ 0 h 176"/>
                  <a:gd name="T6" fmla="*/ 0 w 232"/>
                  <a:gd name="T7" fmla="*/ 0 h 176"/>
                  <a:gd name="T8" fmla="*/ 0 w 232"/>
                  <a:gd name="T9" fmla="*/ 0 h 176"/>
                  <a:gd name="T10" fmla="*/ 0 w 232"/>
                  <a:gd name="T11" fmla="*/ 0 h 176"/>
                  <a:gd name="T12" fmla="*/ 0 w 232"/>
                  <a:gd name="T13" fmla="*/ 0 h 176"/>
                  <a:gd name="T14" fmla="*/ 0 w 232"/>
                  <a:gd name="T15" fmla="*/ 0 h 176"/>
                  <a:gd name="T16" fmla="*/ 0 w 232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" h="176">
                    <a:moveTo>
                      <a:pt x="181" y="176"/>
                    </a:moveTo>
                    <a:lnTo>
                      <a:pt x="181" y="176"/>
                    </a:lnTo>
                    <a:lnTo>
                      <a:pt x="232" y="83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181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0" name="Freeform 504"/>
              <p:cNvSpPr>
                <a:spLocks/>
              </p:cNvSpPr>
              <p:nvPr/>
            </p:nvSpPr>
            <p:spPr bwMode="auto">
              <a:xfrm>
                <a:off x="849" y="2647"/>
                <a:ext cx="38" cy="25"/>
              </a:xfrm>
              <a:custGeom>
                <a:avLst/>
                <a:gdLst>
                  <a:gd name="T0" fmla="*/ 0 w 231"/>
                  <a:gd name="T1" fmla="*/ 0 h 176"/>
                  <a:gd name="T2" fmla="*/ 0 w 231"/>
                  <a:gd name="T3" fmla="*/ 0 h 176"/>
                  <a:gd name="T4" fmla="*/ 0 w 231"/>
                  <a:gd name="T5" fmla="*/ 0 h 176"/>
                  <a:gd name="T6" fmla="*/ 0 w 231"/>
                  <a:gd name="T7" fmla="*/ 0 h 176"/>
                  <a:gd name="T8" fmla="*/ 0 w 231"/>
                  <a:gd name="T9" fmla="*/ 0 h 176"/>
                  <a:gd name="T10" fmla="*/ 0 w 231"/>
                  <a:gd name="T11" fmla="*/ 0 h 176"/>
                  <a:gd name="T12" fmla="*/ 0 w 231"/>
                  <a:gd name="T13" fmla="*/ 0 h 176"/>
                  <a:gd name="T14" fmla="*/ 0 w 231"/>
                  <a:gd name="T15" fmla="*/ 0 h 176"/>
                  <a:gd name="T16" fmla="*/ 0 w 231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1" h="176">
                    <a:moveTo>
                      <a:pt x="180" y="176"/>
                    </a:moveTo>
                    <a:lnTo>
                      <a:pt x="181" y="176"/>
                    </a:lnTo>
                    <a:lnTo>
                      <a:pt x="231" y="83"/>
                    </a:lnTo>
                    <a:lnTo>
                      <a:pt x="50" y="0"/>
                    </a:lnTo>
                    <a:lnTo>
                      <a:pt x="0" y="94"/>
                    </a:lnTo>
                    <a:lnTo>
                      <a:pt x="180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1" name="Freeform 505"/>
              <p:cNvSpPr>
                <a:spLocks/>
              </p:cNvSpPr>
              <p:nvPr/>
            </p:nvSpPr>
            <p:spPr bwMode="auto">
              <a:xfrm>
                <a:off x="840" y="2660"/>
                <a:ext cx="39" cy="25"/>
              </a:xfrm>
              <a:custGeom>
                <a:avLst/>
                <a:gdLst>
                  <a:gd name="T0" fmla="*/ 0 w 231"/>
                  <a:gd name="T1" fmla="*/ 0 h 176"/>
                  <a:gd name="T2" fmla="*/ 0 w 231"/>
                  <a:gd name="T3" fmla="*/ 0 h 176"/>
                  <a:gd name="T4" fmla="*/ 0 w 231"/>
                  <a:gd name="T5" fmla="*/ 0 h 176"/>
                  <a:gd name="T6" fmla="*/ 0 w 231"/>
                  <a:gd name="T7" fmla="*/ 0 h 176"/>
                  <a:gd name="T8" fmla="*/ 0 w 231"/>
                  <a:gd name="T9" fmla="*/ 0 h 176"/>
                  <a:gd name="T10" fmla="*/ 0 w 231"/>
                  <a:gd name="T11" fmla="*/ 0 h 176"/>
                  <a:gd name="T12" fmla="*/ 0 w 231"/>
                  <a:gd name="T13" fmla="*/ 0 h 176"/>
                  <a:gd name="T14" fmla="*/ 0 w 231"/>
                  <a:gd name="T15" fmla="*/ 0 h 176"/>
                  <a:gd name="T16" fmla="*/ 0 w 231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1" h="176">
                    <a:moveTo>
                      <a:pt x="181" y="176"/>
                    </a:moveTo>
                    <a:lnTo>
                      <a:pt x="181" y="176"/>
                    </a:lnTo>
                    <a:lnTo>
                      <a:pt x="231" y="82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181" y="17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2" name="Freeform 506"/>
              <p:cNvSpPr>
                <a:spLocks/>
              </p:cNvSpPr>
              <p:nvPr/>
            </p:nvSpPr>
            <p:spPr bwMode="auto">
              <a:xfrm>
                <a:off x="832" y="2674"/>
                <a:ext cx="39" cy="28"/>
              </a:xfrm>
              <a:custGeom>
                <a:avLst/>
                <a:gdLst>
                  <a:gd name="T0" fmla="*/ 0 w 232"/>
                  <a:gd name="T1" fmla="*/ 0 h 201"/>
                  <a:gd name="T2" fmla="*/ 0 w 232"/>
                  <a:gd name="T3" fmla="*/ 0 h 201"/>
                  <a:gd name="T4" fmla="*/ 0 w 232"/>
                  <a:gd name="T5" fmla="*/ 0 h 201"/>
                  <a:gd name="T6" fmla="*/ 0 w 232"/>
                  <a:gd name="T7" fmla="*/ 0 h 201"/>
                  <a:gd name="T8" fmla="*/ 0 w 232"/>
                  <a:gd name="T9" fmla="*/ 0 h 201"/>
                  <a:gd name="T10" fmla="*/ 0 w 232"/>
                  <a:gd name="T11" fmla="*/ 0 h 201"/>
                  <a:gd name="T12" fmla="*/ 0 w 232"/>
                  <a:gd name="T13" fmla="*/ 0 h 201"/>
                  <a:gd name="T14" fmla="*/ 0 w 232"/>
                  <a:gd name="T15" fmla="*/ 0 h 201"/>
                  <a:gd name="T16" fmla="*/ 0 w 232"/>
                  <a:gd name="T17" fmla="*/ 0 h 201"/>
                  <a:gd name="T18" fmla="*/ 0 w 232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01">
                    <a:moveTo>
                      <a:pt x="163" y="201"/>
                    </a:moveTo>
                    <a:lnTo>
                      <a:pt x="181" y="176"/>
                    </a:lnTo>
                    <a:lnTo>
                      <a:pt x="232" y="83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9" y="68"/>
                    </a:lnTo>
                    <a:lnTo>
                      <a:pt x="163" y="201"/>
                    </a:lnTo>
                    <a:lnTo>
                      <a:pt x="174" y="190"/>
                    </a:lnTo>
                    <a:lnTo>
                      <a:pt x="181" y="176"/>
                    </a:lnTo>
                    <a:lnTo>
                      <a:pt x="163" y="201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3" name="Freeform 507"/>
              <p:cNvSpPr>
                <a:spLocks/>
              </p:cNvSpPr>
              <p:nvPr/>
            </p:nvSpPr>
            <p:spPr bwMode="auto">
              <a:xfrm>
                <a:off x="823" y="2683"/>
                <a:ext cx="36" cy="26"/>
              </a:xfrm>
              <a:custGeom>
                <a:avLst/>
                <a:gdLst>
                  <a:gd name="T0" fmla="*/ 0 w 213"/>
                  <a:gd name="T1" fmla="*/ 0 h 179"/>
                  <a:gd name="T2" fmla="*/ 0 w 213"/>
                  <a:gd name="T3" fmla="*/ 0 h 179"/>
                  <a:gd name="T4" fmla="*/ 0 w 213"/>
                  <a:gd name="T5" fmla="*/ 0 h 179"/>
                  <a:gd name="T6" fmla="*/ 0 w 213"/>
                  <a:gd name="T7" fmla="*/ 0 h 179"/>
                  <a:gd name="T8" fmla="*/ 0 w 213"/>
                  <a:gd name="T9" fmla="*/ 0 h 179"/>
                  <a:gd name="T10" fmla="*/ 0 w 213"/>
                  <a:gd name="T11" fmla="*/ 0 h 179"/>
                  <a:gd name="T12" fmla="*/ 0 w 213"/>
                  <a:gd name="T13" fmla="*/ 0 h 179"/>
                  <a:gd name="T14" fmla="*/ 0 w 213"/>
                  <a:gd name="T15" fmla="*/ 0 h 179"/>
                  <a:gd name="T16" fmla="*/ 0 w 213"/>
                  <a:gd name="T17" fmla="*/ 0 h 179"/>
                  <a:gd name="T18" fmla="*/ 0 w 21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179">
                    <a:moveTo>
                      <a:pt x="181" y="155"/>
                    </a:moveTo>
                    <a:lnTo>
                      <a:pt x="162" y="179"/>
                    </a:lnTo>
                    <a:lnTo>
                      <a:pt x="213" y="133"/>
                    </a:lnTo>
                    <a:lnTo>
                      <a:pt x="69" y="0"/>
                    </a:lnTo>
                    <a:lnTo>
                      <a:pt x="18" y="47"/>
                    </a:lnTo>
                    <a:lnTo>
                      <a:pt x="0" y="71"/>
                    </a:lnTo>
                    <a:lnTo>
                      <a:pt x="18" y="47"/>
                    </a:lnTo>
                    <a:lnTo>
                      <a:pt x="7" y="58"/>
                    </a:lnTo>
                    <a:lnTo>
                      <a:pt x="0" y="71"/>
                    </a:lnTo>
                    <a:lnTo>
                      <a:pt x="181" y="155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4" name="Freeform 508"/>
              <p:cNvSpPr>
                <a:spLocks/>
              </p:cNvSpPr>
              <p:nvPr/>
            </p:nvSpPr>
            <p:spPr bwMode="auto">
              <a:xfrm>
                <a:off x="813" y="2693"/>
                <a:ext cx="41" cy="26"/>
              </a:xfrm>
              <a:custGeom>
                <a:avLst/>
                <a:gdLst>
                  <a:gd name="T0" fmla="*/ 0 w 242"/>
                  <a:gd name="T1" fmla="*/ 0 h 177"/>
                  <a:gd name="T2" fmla="*/ 0 w 242"/>
                  <a:gd name="T3" fmla="*/ 0 h 177"/>
                  <a:gd name="T4" fmla="*/ 0 w 242"/>
                  <a:gd name="T5" fmla="*/ 0 h 177"/>
                  <a:gd name="T6" fmla="*/ 0 w 242"/>
                  <a:gd name="T7" fmla="*/ 0 h 177"/>
                  <a:gd name="T8" fmla="*/ 0 w 242"/>
                  <a:gd name="T9" fmla="*/ 0 h 177"/>
                  <a:gd name="T10" fmla="*/ 0 w 242"/>
                  <a:gd name="T11" fmla="*/ 0 h 177"/>
                  <a:gd name="T12" fmla="*/ 0 w 242"/>
                  <a:gd name="T13" fmla="*/ 0 h 177"/>
                  <a:gd name="T14" fmla="*/ 0 w 242"/>
                  <a:gd name="T15" fmla="*/ 0 h 177"/>
                  <a:gd name="T16" fmla="*/ 0 w 242"/>
                  <a:gd name="T17" fmla="*/ 0 h 177"/>
                  <a:gd name="T18" fmla="*/ 0 w 242"/>
                  <a:gd name="T19" fmla="*/ 0 h 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2" h="177">
                    <a:moveTo>
                      <a:pt x="202" y="135"/>
                    </a:moveTo>
                    <a:lnTo>
                      <a:pt x="191" y="177"/>
                    </a:lnTo>
                    <a:lnTo>
                      <a:pt x="242" y="84"/>
                    </a:lnTo>
                    <a:lnTo>
                      <a:pt x="61" y="0"/>
                    </a:lnTo>
                    <a:lnTo>
                      <a:pt x="10" y="94"/>
                    </a:lnTo>
                    <a:lnTo>
                      <a:pt x="0" y="135"/>
                    </a:lnTo>
                    <a:lnTo>
                      <a:pt x="10" y="94"/>
                    </a:lnTo>
                    <a:lnTo>
                      <a:pt x="0" y="114"/>
                    </a:lnTo>
                    <a:lnTo>
                      <a:pt x="0" y="135"/>
                    </a:lnTo>
                    <a:lnTo>
                      <a:pt x="202" y="135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5" name="Freeform 509"/>
              <p:cNvSpPr>
                <a:spLocks/>
              </p:cNvSpPr>
              <p:nvPr/>
            </p:nvSpPr>
            <p:spPr bwMode="auto">
              <a:xfrm>
                <a:off x="813" y="2713"/>
                <a:ext cx="34" cy="19"/>
              </a:xfrm>
              <a:custGeom>
                <a:avLst/>
                <a:gdLst>
                  <a:gd name="T0" fmla="*/ 0 w 202"/>
                  <a:gd name="T1" fmla="*/ 0 h 136"/>
                  <a:gd name="T2" fmla="*/ 0 w 202"/>
                  <a:gd name="T3" fmla="*/ 0 h 136"/>
                  <a:gd name="T4" fmla="*/ 0 w 202"/>
                  <a:gd name="T5" fmla="*/ 0 h 136"/>
                  <a:gd name="T6" fmla="*/ 0 w 202"/>
                  <a:gd name="T7" fmla="*/ 0 h 136"/>
                  <a:gd name="T8" fmla="*/ 0 w 202"/>
                  <a:gd name="T9" fmla="*/ 0 h 136"/>
                  <a:gd name="T10" fmla="*/ 0 w 202"/>
                  <a:gd name="T11" fmla="*/ 0 h 136"/>
                  <a:gd name="T12" fmla="*/ 0 w 202"/>
                  <a:gd name="T13" fmla="*/ 0 h 136"/>
                  <a:gd name="T14" fmla="*/ 0 w 202"/>
                  <a:gd name="T15" fmla="*/ 0 h 136"/>
                  <a:gd name="T16" fmla="*/ 0 w 202"/>
                  <a:gd name="T17" fmla="*/ 0 h 136"/>
                  <a:gd name="T18" fmla="*/ 0 w 202"/>
                  <a:gd name="T19" fmla="*/ 0 h 1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36">
                    <a:moveTo>
                      <a:pt x="191" y="136"/>
                    </a:moveTo>
                    <a:lnTo>
                      <a:pt x="202" y="94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10" y="52"/>
                    </a:lnTo>
                    <a:lnTo>
                      <a:pt x="191" y="136"/>
                    </a:lnTo>
                    <a:lnTo>
                      <a:pt x="202" y="116"/>
                    </a:lnTo>
                    <a:lnTo>
                      <a:pt x="202" y="94"/>
                    </a:lnTo>
                    <a:lnTo>
                      <a:pt x="191" y="13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6" name="Freeform 510"/>
              <p:cNvSpPr>
                <a:spLocks/>
              </p:cNvSpPr>
              <p:nvPr/>
            </p:nvSpPr>
            <p:spPr bwMode="auto">
              <a:xfrm>
                <a:off x="806" y="2720"/>
                <a:ext cx="39" cy="25"/>
              </a:xfrm>
              <a:custGeom>
                <a:avLst/>
                <a:gdLst>
                  <a:gd name="T0" fmla="*/ 0 w 232"/>
                  <a:gd name="T1" fmla="*/ 0 h 177"/>
                  <a:gd name="T2" fmla="*/ 0 w 232"/>
                  <a:gd name="T3" fmla="*/ 0 h 177"/>
                  <a:gd name="T4" fmla="*/ 0 w 232"/>
                  <a:gd name="T5" fmla="*/ 0 h 177"/>
                  <a:gd name="T6" fmla="*/ 0 w 232"/>
                  <a:gd name="T7" fmla="*/ 0 h 177"/>
                  <a:gd name="T8" fmla="*/ 0 w 232"/>
                  <a:gd name="T9" fmla="*/ 0 h 177"/>
                  <a:gd name="T10" fmla="*/ 0 w 232"/>
                  <a:gd name="T11" fmla="*/ 0 h 177"/>
                  <a:gd name="T12" fmla="*/ 0 w 232"/>
                  <a:gd name="T13" fmla="*/ 0 h 177"/>
                  <a:gd name="T14" fmla="*/ 0 w 232"/>
                  <a:gd name="T15" fmla="*/ 0 h 177"/>
                  <a:gd name="T16" fmla="*/ 0 w 232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" h="177">
                    <a:moveTo>
                      <a:pt x="181" y="177"/>
                    </a:moveTo>
                    <a:lnTo>
                      <a:pt x="181" y="177"/>
                    </a:lnTo>
                    <a:lnTo>
                      <a:pt x="232" y="84"/>
                    </a:lnTo>
                    <a:lnTo>
                      <a:pt x="51" y="0"/>
                    </a:lnTo>
                    <a:lnTo>
                      <a:pt x="1" y="93"/>
                    </a:lnTo>
                    <a:lnTo>
                      <a:pt x="0" y="93"/>
                    </a:lnTo>
                    <a:lnTo>
                      <a:pt x="181" y="17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7" name="Freeform 511"/>
              <p:cNvSpPr>
                <a:spLocks/>
              </p:cNvSpPr>
              <p:nvPr/>
            </p:nvSpPr>
            <p:spPr bwMode="auto">
              <a:xfrm>
                <a:off x="798" y="2733"/>
                <a:ext cx="39" cy="29"/>
              </a:xfrm>
              <a:custGeom>
                <a:avLst/>
                <a:gdLst>
                  <a:gd name="T0" fmla="*/ 0 w 231"/>
                  <a:gd name="T1" fmla="*/ 0 h 202"/>
                  <a:gd name="T2" fmla="*/ 0 w 231"/>
                  <a:gd name="T3" fmla="*/ 0 h 202"/>
                  <a:gd name="T4" fmla="*/ 0 w 231"/>
                  <a:gd name="T5" fmla="*/ 0 h 202"/>
                  <a:gd name="T6" fmla="*/ 0 w 231"/>
                  <a:gd name="T7" fmla="*/ 0 h 202"/>
                  <a:gd name="T8" fmla="*/ 0 w 231"/>
                  <a:gd name="T9" fmla="*/ 0 h 202"/>
                  <a:gd name="T10" fmla="*/ 0 w 231"/>
                  <a:gd name="T11" fmla="*/ 0 h 202"/>
                  <a:gd name="T12" fmla="*/ 0 w 231"/>
                  <a:gd name="T13" fmla="*/ 0 h 202"/>
                  <a:gd name="T14" fmla="*/ 0 w 231"/>
                  <a:gd name="T15" fmla="*/ 0 h 202"/>
                  <a:gd name="T16" fmla="*/ 0 w 231"/>
                  <a:gd name="T17" fmla="*/ 0 h 202"/>
                  <a:gd name="T18" fmla="*/ 0 w 231"/>
                  <a:gd name="T19" fmla="*/ 0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2">
                    <a:moveTo>
                      <a:pt x="162" y="202"/>
                    </a:moveTo>
                    <a:lnTo>
                      <a:pt x="181" y="177"/>
                    </a:lnTo>
                    <a:lnTo>
                      <a:pt x="231" y="84"/>
                    </a:lnTo>
                    <a:lnTo>
                      <a:pt x="50" y="0"/>
                    </a:lnTo>
                    <a:lnTo>
                      <a:pt x="0" y="94"/>
                    </a:lnTo>
                    <a:lnTo>
                      <a:pt x="18" y="69"/>
                    </a:lnTo>
                    <a:lnTo>
                      <a:pt x="162" y="202"/>
                    </a:lnTo>
                    <a:lnTo>
                      <a:pt x="173" y="190"/>
                    </a:lnTo>
                    <a:lnTo>
                      <a:pt x="180" y="177"/>
                    </a:lnTo>
                    <a:lnTo>
                      <a:pt x="162" y="20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8" name="Freeform 512"/>
              <p:cNvSpPr>
                <a:spLocks/>
              </p:cNvSpPr>
              <p:nvPr/>
            </p:nvSpPr>
            <p:spPr bwMode="auto">
              <a:xfrm>
                <a:off x="788" y="2743"/>
                <a:ext cx="37" cy="26"/>
              </a:xfrm>
              <a:custGeom>
                <a:avLst/>
                <a:gdLst>
                  <a:gd name="T0" fmla="*/ 0 w 224"/>
                  <a:gd name="T1" fmla="*/ 0 h 180"/>
                  <a:gd name="T2" fmla="*/ 0 w 224"/>
                  <a:gd name="T3" fmla="*/ 0 h 180"/>
                  <a:gd name="T4" fmla="*/ 0 w 224"/>
                  <a:gd name="T5" fmla="*/ 0 h 180"/>
                  <a:gd name="T6" fmla="*/ 0 w 224"/>
                  <a:gd name="T7" fmla="*/ 0 h 180"/>
                  <a:gd name="T8" fmla="*/ 0 w 224"/>
                  <a:gd name="T9" fmla="*/ 0 h 180"/>
                  <a:gd name="T10" fmla="*/ 0 w 224"/>
                  <a:gd name="T11" fmla="*/ 0 h 180"/>
                  <a:gd name="T12" fmla="*/ 0 w 224"/>
                  <a:gd name="T13" fmla="*/ 0 h 180"/>
                  <a:gd name="T14" fmla="*/ 0 w 224"/>
                  <a:gd name="T15" fmla="*/ 0 h 180"/>
                  <a:gd name="T16" fmla="*/ 0 w 224"/>
                  <a:gd name="T17" fmla="*/ 0 h 180"/>
                  <a:gd name="T18" fmla="*/ 0 w 224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4" h="180">
                    <a:moveTo>
                      <a:pt x="203" y="113"/>
                    </a:moveTo>
                    <a:lnTo>
                      <a:pt x="173" y="180"/>
                    </a:lnTo>
                    <a:lnTo>
                      <a:pt x="224" y="133"/>
                    </a:lnTo>
                    <a:lnTo>
                      <a:pt x="80" y="0"/>
                    </a:lnTo>
                    <a:lnTo>
                      <a:pt x="30" y="47"/>
                    </a:lnTo>
                    <a:lnTo>
                      <a:pt x="0" y="113"/>
                    </a:lnTo>
                    <a:lnTo>
                      <a:pt x="30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9" name="Freeform 513"/>
              <p:cNvSpPr>
                <a:spLocks/>
              </p:cNvSpPr>
              <p:nvPr/>
            </p:nvSpPr>
            <p:spPr bwMode="auto">
              <a:xfrm>
                <a:off x="788" y="2759"/>
                <a:ext cx="34" cy="20"/>
              </a:xfrm>
              <a:custGeom>
                <a:avLst/>
                <a:gdLst>
                  <a:gd name="T0" fmla="*/ 0 w 203"/>
                  <a:gd name="T1" fmla="*/ 0 h 136"/>
                  <a:gd name="T2" fmla="*/ 0 w 203"/>
                  <a:gd name="T3" fmla="*/ 0 h 136"/>
                  <a:gd name="T4" fmla="*/ 0 w 203"/>
                  <a:gd name="T5" fmla="*/ 0 h 136"/>
                  <a:gd name="T6" fmla="*/ 0 w 203"/>
                  <a:gd name="T7" fmla="*/ 0 h 136"/>
                  <a:gd name="T8" fmla="*/ 0 w 203"/>
                  <a:gd name="T9" fmla="*/ 0 h 136"/>
                  <a:gd name="T10" fmla="*/ 0 w 203"/>
                  <a:gd name="T11" fmla="*/ 0 h 136"/>
                  <a:gd name="T12" fmla="*/ 0 w 203"/>
                  <a:gd name="T13" fmla="*/ 0 h 136"/>
                  <a:gd name="T14" fmla="*/ 0 w 203"/>
                  <a:gd name="T15" fmla="*/ 0 h 136"/>
                  <a:gd name="T16" fmla="*/ 0 w 203"/>
                  <a:gd name="T17" fmla="*/ 0 h 136"/>
                  <a:gd name="T18" fmla="*/ 0 w 203"/>
                  <a:gd name="T19" fmla="*/ 0 h 1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6">
                    <a:moveTo>
                      <a:pt x="191" y="136"/>
                    </a:moveTo>
                    <a:lnTo>
                      <a:pt x="203" y="94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11" y="52"/>
                    </a:lnTo>
                    <a:lnTo>
                      <a:pt x="191" y="136"/>
                    </a:lnTo>
                    <a:lnTo>
                      <a:pt x="203" y="116"/>
                    </a:lnTo>
                    <a:lnTo>
                      <a:pt x="203" y="94"/>
                    </a:lnTo>
                    <a:lnTo>
                      <a:pt x="191" y="13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0" name="Freeform 514"/>
              <p:cNvSpPr>
                <a:spLocks/>
              </p:cNvSpPr>
              <p:nvPr/>
            </p:nvSpPr>
            <p:spPr bwMode="auto">
              <a:xfrm>
                <a:off x="781" y="2767"/>
                <a:ext cx="39" cy="29"/>
              </a:xfrm>
              <a:custGeom>
                <a:avLst/>
                <a:gdLst>
                  <a:gd name="T0" fmla="*/ 0 w 230"/>
                  <a:gd name="T1" fmla="*/ 0 h 201"/>
                  <a:gd name="T2" fmla="*/ 0 w 230"/>
                  <a:gd name="T3" fmla="*/ 0 h 201"/>
                  <a:gd name="T4" fmla="*/ 0 w 230"/>
                  <a:gd name="T5" fmla="*/ 0 h 201"/>
                  <a:gd name="T6" fmla="*/ 0 w 230"/>
                  <a:gd name="T7" fmla="*/ 0 h 201"/>
                  <a:gd name="T8" fmla="*/ 0 w 230"/>
                  <a:gd name="T9" fmla="*/ 0 h 201"/>
                  <a:gd name="T10" fmla="*/ 0 w 230"/>
                  <a:gd name="T11" fmla="*/ 0 h 201"/>
                  <a:gd name="T12" fmla="*/ 0 w 230"/>
                  <a:gd name="T13" fmla="*/ 0 h 201"/>
                  <a:gd name="T14" fmla="*/ 0 w 230"/>
                  <a:gd name="T15" fmla="*/ 0 h 201"/>
                  <a:gd name="T16" fmla="*/ 0 w 230"/>
                  <a:gd name="T17" fmla="*/ 0 h 201"/>
                  <a:gd name="T18" fmla="*/ 0 w 230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0" h="201">
                    <a:moveTo>
                      <a:pt x="161" y="201"/>
                    </a:moveTo>
                    <a:lnTo>
                      <a:pt x="180" y="177"/>
                    </a:lnTo>
                    <a:lnTo>
                      <a:pt x="230" y="84"/>
                    </a:lnTo>
                    <a:lnTo>
                      <a:pt x="50" y="0"/>
                    </a:lnTo>
                    <a:lnTo>
                      <a:pt x="0" y="93"/>
                    </a:lnTo>
                    <a:lnTo>
                      <a:pt x="18" y="69"/>
                    </a:lnTo>
                    <a:lnTo>
                      <a:pt x="161" y="201"/>
                    </a:lnTo>
                    <a:lnTo>
                      <a:pt x="172" y="190"/>
                    </a:lnTo>
                    <a:lnTo>
                      <a:pt x="180" y="177"/>
                    </a:lnTo>
                    <a:lnTo>
                      <a:pt x="161" y="201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1" name="Freeform 515"/>
              <p:cNvSpPr>
                <a:spLocks/>
              </p:cNvSpPr>
              <p:nvPr/>
            </p:nvSpPr>
            <p:spPr bwMode="auto">
              <a:xfrm>
                <a:off x="771" y="2777"/>
                <a:ext cx="37" cy="25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3"/>
                    </a:moveTo>
                    <a:lnTo>
                      <a:pt x="173" y="179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2" name="Freeform 516"/>
              <p:cNvSpPr>
                <a:spLocks/>
              </p:cNvSpPr>
              <p:nvPr/>
            </p:nvSpPr>
            <p:spPr bwMode="auto">
              <a:xfrm>
                <a:off x="771" y="2793"/>
                <a:ext cx="34" cy="19"/>
              </a:xfrm>
              <a:custGeom>
                <a:avLst/>
                <a:gdLst>
                  <a:gd name="T0" fmla="*/ 0 w 203"/>
                  <a:gd name="T1" fmla="*/ 0 h 134"/>
                  <a:gd name="T2" fmla="*/ 0 w 203"/>
                  <a:gd name="T3" fmla="*/ 0 h 134"/>
                  <a:gd name="T4" fmla="*/ 0 w 203"/>
                  <a:gd name="T5" fmla="*/ 0 h 134"/>
                  <a:gd name="T6" fmla="*/ 0 w 203"/>
                  <a:gd name="T7" fmla="*/ 0 h 134"/>
                  <a:gd name="T8" fmla="*/ 0 w 203"/>
                  <a:gd name="T9" fmla="*/ 0 h 134"/>
                  <a:gd name="T10" fmla="*/ 0 w 203"/>
                  <a:gd name="T11" fmla="*/ 0 h 134"/>
                  <a:gd name="T12" fmla="*/ 0 w 203"/>
                  <a:gd name="T13" fmla="*/ 0 h 134"/>
                  <a:gd name="T14" fmla="*/ 0 w 203"/>
                  <a:gd name="T15" fmla="*/ 0 h 134"/>
                  <a:gd name="T16" fmla="*/ 0 w 203"/>
                  <a:gd name="T17" fmla="*/ 0 h 134"/>
                  <a:gd name="T18" fmla="*/ 0 w 203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4">
                    <a:moveTo>
                      <a:pt x="191" y="134"/>
                    </a:moveTo>
                    <a:lnTo>
                      <a:pt x="203" y="93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11" y="51"/>
                    </a:lnTo>
                    <a:lnTo>
                      <a:pt x="191" y="134"/>
                    </a:lnTo>
                    <a:lnTo>
                      <a:pt x="203" y="115"/>
                    </a:lnTo>
                    <a:lnTo>
                      <a:pt x="203" y="93"/>
                    </a:lnTo>
                    <a:lnTo>
                      <a:pt x="191" y="13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3" name="Freeform 517"/>
              <p:cNvSpPr>
                <a:spLocks/>
              </p:cNvSpPr>
              <p:nvPr/>
            </p:nvSpPr>
            <p:spPr bwMode="auto">
              <a:xfrm>
                <a:off x="764" y="2800"/>
                <a:ext cx="39" cy="29"/>
              </a:xfrm>
              <a:custGeom>
                <a:avLst/>
                <a:gdLst>
                  <a:gd name="T0" fmla="*/ 0 w 231"/>
                  <a:gd name="T1" fmla="*/ 0 h 201"/>
                  <a:gd name="T2" fmla="*/ 0 w 231"/>
                  <a:gd name="T3" fmla="*/ 0 h 201"/>
                  <a:gd name="T4" fmla="*/ 0 w 231"/>
                  <a:gd name="T5" fmla="*/ 0 h 201"/>
                  <a:gd name="T6" fmla="*/ 0 w 231"/>
                  <a:gd name="T7" fmla="*/ 0 h 201"/>
                  <a:gd name="T8" fmla="*/ 0 w 231"/>
                  <a:gd name="T9" fmla="*/ 0 h 201"/>
                  <a:gd name="T10" fmla="*/ 0 w 231"/>
                  <a:gd name="T11" fmla="*/ 0 h 201"/>
                  <a:gd name="T12" fmla="*/ 0 w 231"/>
                  <a:gd name="T13" fmla="*/ 0 h 201"/>
                  <a:gd name="T14" fmla="*/ 0 w 231"/>
                  <a:gd name="T15" fmla="*/ 0 h 201"/>
                  <a:gd name="T16" fmla="*/ 0 w 231"/>
                  <a:gd name="T17" fmla="*/ 0 h 201"/>
                  <a:gd name="T18" fmla="*/ 0 w 231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201">
                    <a:moveTo>
                      <a:pt x="162" y="201"/>
                    </a:moveTo>
                    <a:lnTo>
                      <a:pt x="181" y="176"/>
                    </a:lnTo>
                    <a:lnTo>
                      <a:pt x="231" y="83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9" y="69"/>
                    </a:lnTo>
                    <a:lnTo>
                      <a:pt x="162" y="201"/>
                    </a:lnTo>
                    <a:lnTo>
                      <a:pt x="173" y="190"/>
                    </a:lnTo>
                    <a:lnTo>
                      <a:pt x="180" y="176"/>
                    </a:lnTo>
                    <a:lnTo>
                      <a:pt x="162" y="201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4" name="Freeform 518"/>
              <p:cNvSpPr>
                <a:spLocks/>
              </p:cNvSpPr>
              <p:nvPr/>
            </p:nvSpPr>
            <p:spPr bwMode="auto">
              <a:xfrm>
                <a:off x="754" y="2810"/>
                <a:ext cx="37" cy="25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2" y="113"/>
                    </a:moveTo>
                    <a:lnTo>
                      <a:pt x="172" y="178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2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5" name="Freeform 519"/>
              <p:cNvSpPr>
                <a:spLocks/>
              </p:cNvSpPr>
              <p:nvPr/>
            </p:nvSpPr>
            <p:spPr bwMode="auto">
              <a:xfrm>
                <a:off x="754" y="2826"/>
                <a:ext cx="34" cy="23"/>
              </a:xfrm>
              <a:custGeom>
                <a:avLst/>
                <a:gdLst>
                  <a:gd name="T0" fmla="*/ 0 w 202"/>
                  <a:gd name="T1" fmla="*/ 0 h 159"/>
                  <a:gd name="T2" fmla="*/ 0 w 202"/>
                  <a:gd name="T3" fmla="*/ 0 h 159"/>
                  <a:gd name="T4" fmla="*/ 0 w 202"/>
                  <a:gd name="T5" fmla="*/ 0 h 159"/>
                  <a:gd name="T6" fmla="*/ 0 w 202"/>
                  <a:gd name="T7" fmla="*/ 0 h 159"/>
                  <a:gd name="T8" fmla="*/ 0 w 202"/>
                  <a:gd name="T9" fmla="*/ 0 h 159"/>
                  <a:gd name="T10" fmla="*/ 0 w 202"/>
                  <a:gd name="T11" fmla="*/ 0 h 159"/>
                  <a:gd name="T12" fmla="*/ 0 w 202"/>
                  <a:gd name="T13" fmla="*/ 0 h 159"/>
                  <a:gd name="T14" fmla="*/ 0 w 202"/>
                  <a:gd name="T15" fmla="*/ 0 h 159"/>
                  <a:gd name="T16" fmla="*/ 0 w 202"/>
                  <a:gd name="T17" fmla="*/ 0 h 159"/>
                  <a:gd name="T18" fmla="*/ 0 w 202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59">
                    <a:moveTo>
                      <a:pt x="172" y="159"/>
                    </a:moveTo>
                    <a:lnTo>
                      <a:pt x="202" y="93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9" y="27"/>
                    </a:lnTo>
                    <a:lnTo>
                      <a:pt x="172" y="159"/>
                    </a:lnTo>
                    <a:lnTo>
                      <a:pt x="202" y="132"/>
                    </a:lnTo>
                    <a:lnTo>
                      <a:pt x="202" y="93"/>
                    </a:lnTo>
                    <a:lnTo>
                      <a:pt x="172" y="15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6" name="Freeform 520"/>
              <p:cNvSpPr>
                <a:spLocks/>
              </p:cNvSpPr>
              <p:nvPr/>
            </p:nvSpPr>
            <p:spPr bwMode="auto">
              <a:xfrm>
                <a:off x="746" y="2830"/>
                <a:ext cx="37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2"/>
                    </a:moveTo>
                    <a:lnTo>
                      <a:pt x="173" y="179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2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2"/>
                    </a:lnTo>
                    <a:lnTo>
                      <a:pt x="203" y="11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7" name="Freeform 521"/>
              <p:cNvSpPr>
                <a:spLocks/>
              </p:cNvSpPr>
              <p:nvPr/>
            </p:nvSpPr>
            <p:spPr bwMode="auto">
              <a:xfrm>
                <a:off x="746" y="2846"/>
                <a:ext cx="33" cy="19"/>
              </a:xfrm>
              <a:custGeom>
                <a:avLst/>
                <a:gdLst>
                  <a:gd name="T0" fmla="*/ 0 w 203"/>
                  <a:gd name="T1" fmla="*/ 0 h 136"/>
                  <a:gd name="T2" fmla="*/ 0 w 203"/>
                  <a:gd name="T3" fmla="*/ 0 h 136"/>
                  <a:gd name="T4" fmla="*/ 0 w 203"/>
                  <a:gd name="T5" fmla="*/ 0 h 136"/>
                  <a:gd name="T6" fmla="*/ 0 w 203"/>
                  <a:gd name="T7" fmla="*/ 0 h 136"/>
                  <a:gd name="T8" fmla="*/ 0 w 203"/>
                  <a:gd name="T9" fmla="*/ 0 h 136"/>
                  <a:gd name="T10" fmla="*/ 0 w 203"/>
                  <a:gd name="T11" fmla="*/ 0 h 136"/>
                  <a:gd name="T12" fmla="*/ 0 w 203"/>
                  <a:gd name="T13" fmla="*/ 0 h 136"/>
                  <a:gd name="T14" fmla="*/ 0 w 203"/>
                  <a:gd name="T15" fmla="*/ 0 h 136"/>
                  <a:gd name="T16" fmla="*/ 0 w 203"/>
                  <a:gd name="T17" fmla="*/ 0 h 136"/>
                  <a:gd name="T18" fmla="*/ 0 w 203"/>
                  <a:gd name="T19" fmla="*/ 0 h 1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6">
                    <a:moveTo>
                      <a:pt x="191" y="136"/>
                    </a:moveTo>
                    <a:lnTo>
                      <a:pt x="203" y="94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10" y="53"/>
                    </a:lnTo>
                    <a:lnTo>
                      <a:pt x="191" y="136"/>
                    </a:lnTo>
                    <a:lnTo>
                      <a:pt x="203" y="116"/>
                    </a:lnTo>
                    <a:lnTo>
                      <a:pt x="203" y="94"/>
                    </a:lnTo>
                    <a:lnTo>
                      <a:pt x="191" y="13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8" name="Freeform 522"/>
              <p:cNvSpPr>
                <a:spLocks/>
              </p:cNvSpPr>
              <p:nvPr/>
            </p:nvSpPr>
            <p:spPr bwMode="auto">
              <a:xfrm>
                <a:off x="737" y="2854"/>
                <a:ext cx="41" cy="25"/>
              </a:xfrm>
              <a:custGeom>
                <a:avLst/>
                <a:gdLst>
                  <a:gd name="T0" fmla="*/ 0 w 242"/>
                  <a:gd name="T1" fmla="*/ 0 h 176"/>
                  <a:gd name="T2" fmla="*/ 0 w 242"/>
                  <a:gd name="T3" fmla="*/ 0 h 176"/>
                  <a:gd name="T4" fmla="*/ 0 w 242"/>
                  <a:gd name="T5" fmla="*/ 0 h 176"/>
                  <a:gd name="T6" fmla="*/ 0 w 242"/>
                  <a:gd name="T7" fmla="*/ 0 h 176"/>
                  <a:gd name="T8" fmla="*/ 0 w 242"/>
                  <a:gd name="T9" fmla="*/ 0 h 176"/>
                  <a:gd name="T10" fmla="*/ 0 w 242"/>
                  <a:gd name="T11" fmla="*/ 0 h 176"/>
                  <a:gd name="T12" fmla="*/ 0 w 242"/>
                  <a:gd name="T13" fmla="*/ 0 h 176"/>
                  <a:gd name="T14" fmla="*/ 0 w 242"/>
                  <a:gd name="T15" fmla="*/ 0 h 176"/>
                  <a:gd name="T16" fmla="*/ 0 w 242"/>
                  <a:gd name="T17" fmla="*/ 0 h 176"/>
                  <a:gd name="T18" fmla="*/ 0 w 242"/>
                  <a:gd name="T19" fmla="*/ 0 h 1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2" h="176">
                    <a:moveTo>
                      <a:pt x="203" y="134"/>
                    </a:moveTo>
                    <a:lnTo>
                      <a:pt x="192" y="176"/>
                    </a:lnTo>
                    <a:lnTo>
                      <a:pt x="242" y="83"/>
                    </a:lnTo>
                    <a:lnTo>
                      <a:pt x="61" y="0"/>
                    </a:lnTo>
                    <a:lnTo>
                      <a:pt x="11" y="93"/>
                    </a:lnTo>
                    <a:lnTo>
                      <a:pt x="0" y="134"/>
                    </a:lnTo>
                    <a:lnTo>
                      <a:pt x="11" y="93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03" y="13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9" name="Freeform 523"/>
              <p:cNvSpPr>
                <a:spLocks/>
              </p:cNvSpPr>
              <p:nvPr/>
            </p:nvSpPr>
            <p:spPr bwMode="auto">
              <a:xfrm>
                <a:off x="737" y="2873"/>
                <a:ext cx="34" cy="12"/>
              </a:xfrm>
              <a:custGeom>
                <a:avLst/>
                <a:gdLst>
                  <a:gd name="T0" fmla="*/ 0 w 203"/>
                  <a:gd name="T1" fmla="*/ 0 h 89"/>
                  <a:gd name="T2" fmla="*/ 0 w 203"/>
                  <a:gd name="T3" fmla="*/ 0 h 89"/>
                  <a:gd name="T4" fmla="*/ 0 w 203"/>
                  <a:gd name="T5" fmla="*/ 0 h 89"/>
                  <a:gd name="T6" fmla="*/ 0 w 203"/>
                  <a:gd name="T7" fmla="*/ 0 h 89"/>
                  <a:gd name="T8" fmla="*/ 0 w 203"/>
                  <a:gd name="T9" fmla="*/ 0 h 89"/>
                  <a:gd name="T10" fmla="*/ 0 w 203"/>
                  <a:gd name="T11" fmla="*/ 0 h 89"/>
                  <a:gd name="T12" fmla="*/ 0 w 203"/>
                  <a:gd name="T13" fmla="*/ 0 h 89"/>
                  <a:gd name="T14" fmla="*/ 0 w 203"/>
                  <a:gd name="T15" fmla="*/ 0 h 89"/>
                  <a:gd name="T16" fmla="*/ 0 w 203"/>
                  <a:gd name="T17" fmla="*/ 0 h 89"/>
                  <a:gd name="T18" fmla="*/ 0 w 203"/>
                  <a:gd name="T19" fmla="*/ 0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89">
                    <a:moveTo>
                      <a:pt x="191" y="89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1" y="6"/>
                    </a:lnTo>
                    <a:lnTo>
                      <a:pt x="191" y="89"/>
                    </a:lnTo>
                    <a:lnTo>
                      <a:pt x="203" y="69"/>
                    </a:lnTo>
                    <a:lnTo>
                      <a:pt x="203" y="47"/>
                    </a:lnTo>
                    <a:lnTo>
                      <a:pt x="191" y="8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0" name="Freeform 524"/>
              <p:cNvSpPr>
                <a:spLocks/>
              </p:cNvSpPr>
              <p:nvPr/>
            </p:nvSpPr>
            <p:spPr bwMode="auto">
              <a:xfrm>
                <a:off x="729" y="2874"/>
                <a:ext cx="40" cy="25"/>
              </a:xfrm>
              <a:custGeom>
                <a:avLst/>
                <a:gdLst>
                  <a:gd name="T0" fmla="*/ 0 w 241"/>
                  <a:gd name="T1" fmla="*/ 0 h 176"/>
                  <a:gd name="T2" fmla="*/ 0 w 241"/>
                  <a:gd name="T3" fmla="*/ 0 h 176"/>
                  <a:gd name="T4" fmla="*/ 0 w 241"/>
                  <a:gd name="T5" fmla="*/ 0 h 176"/>
                  <a:gd name="T6" fmla="*/ 0 w 241"/>
                  <a:gd name="T7" fmla="*/ 0 h 176"/>
                  <a:gd name="T8" fmla="*/ 0 w 241"/>
                  <a:gd name="T9" fmla="*/ 0 h 176"/>
                  <a:gd name="T10" fmla="*/ 0 w 241"/>
                  <a:gd name="T11" fmla="*/ 0 h 176"/>
                  <a:gd name="T12" fmla="*/ 0 w 241"/>
                  <a:gd name="T13" fmla="*/ 0 h 176"/>
                  <a:gd name="T14" fmla="*/ 0 w 241"/>
                  <a:gd name="T15" fmla="*/ 0 h 176"/>
                  <a:gd name="T16" fmla="*/ 0 w 241"/>
                  <a:gd name="T17" fmla="*/ 0 h 176"/>
                  <a:gd name="T18" fmla="*/ 0 w 241"/>
                  <a:gd name="T19" fmla="*/ 0 h 1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1" h="176">
                    <a:moveTo>
                      <a:pt x="202" y="134"/>
                    </a:moveTo>
                    <a:lnTo>
                      <a:pt x="191" y="176"/>
                    </a:lnTo>
                    <a:lnTo>
                      <a:pt x="241" y="83"/>
                    </a:lnTo>
                    <a:lnTo>
                      <a:pt x="61" y="0"/>
                    </a:lnTo>
                    <a:lnTo>
                      <a:pt x="10" y="92"/>
                    </a:lnTo>
                    <a:lnTo>
                      <a:pt x="0" y="134"/>
                    </a:lnTo>
                    <a:lnTo>
                      <a:pt x="10" y="92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02" y="13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1" name="Freeform 525"/>
              <p:cNvSpPr>
                <a:spLocks/>
              </p:cNvSpPr>
              <p:nvPr/>
            </p:nvSpPr>
            <p:spPr bwMode="auto">
              <a:xfrm>
                <a:off x="729" y="2893"/>
                <a:ext cx="33" cy="6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2" name="Freeform 526"/>
              <p:cNvSpPr>
                <a:spLocks/>
              </p:cNvSpPr>
              <p:nvPr/>
            </p:nvSpPr>
            <p:spPr bwMode="auto">
              <a:xfrm>
                <a:off x="729" y="2899"/>
                <a:ext cx="33" cy="23"/>
              </a:xfrm>
              <a:custGeom>
                <a:avLst/>
                <a:gdLst>
                  <a:gd name="T0" fmla="*/ 0 w 202"/>
                  <a:gd name="T1" fmla="*/ 0 h 159"/>
                  <a:gd name="T2" fmla="*/ 0 w 202"/>
                  <a:gd name="T3" fmla="*/ 0 h 159"/>
                  <a:gd name="T4" fmla="*/ 0 w 202"/>
                  <a:gd name="T5" fmla="*/ 0 h 159"/>
                  <a:gd name="T6" fmla="*/ 0 w 202"/>
                  <a:gd name="T7" fmla="*/ 0 h 159"/>
                  <a:gd name="T8" fmla="*/ 0 w 202"/>
                  <a:gd name="T9" fmla="*/ 0 h 159"/>
                  <a:gd name="T10" fmla="*/ 0 w 202"/>
                  <a:gd name="T11" fmla="*/ 0 h 159"/>
                  <a:gd name="T12" fmla="*/ 0 w 202"/>
                  <a:gd name="T13" fmla="*/ 0 h 159"/>
                  <a:gd name="T14" fmla="*/ 0 w 202"/>
                  <a:gd name="T15" fmla="*/ 0 h 159"/>
                  <a:gd name="T16" fmla="*/ 0 w 202"/>
                  <a:gd name="T17" fmla="*/ 0 h 159"/>
                  <a:gd name="T18" fmla="*/ 0 w 202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59">
                    <a:moveTo>
                      <a:pt x="172" y="159"/>
                    </a:moveTo>
                    <a:lnTo>
                      <a:pt x="202" y="93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9" y="27"/>
                    </a:lnTo>
                    <a:lnTo>
                      <a:pt x="172" y="159"/>
                    </a:lnTo>
                    <a:lnTo>
                      <a:pt x="202" y="132"/>
                    </a:lnTo>
                    <a:lnTo>
                      <a:pt x="202" y="93"/>
                    </a:lnTo>
                    <a:lnTo>
                      <a:pt x="172" y="15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3" name="Freeform 527"/>
              <p:cNvSpPr>
                <a:spLocks/>
              </p:cNvSpPr>
              <p:nvPr/>
            </p:nvSpPr>
            <p:spPr bwMode="auto">
              <a:xfrm>
                <a:off x="720" y="2903"/>
                <a:ext cx="38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3"/>
                    </a:moveTo>
                    <a:lnTo>
                      <a:pt x="173" y="179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4" name="Freeform 528"/>
              <p:cNvSpPr>
                <a:spLocks/>
              </p:cNvSpPr>
              <p:nvPr/>
            </p:nvSpPr>
            <p:spPr bwMode="auto">
              <a:xfrm>
                <a:off x="720" y="2919"/>
                <a:ext cx="34" cy="13"/>
              </a:xfrm>
              <a:custGeom>
                <a:avLst/>
                <a:gdLst>
                  <a:gd name="T0" fmla="*/ 0 w 203"/>
                  <a:gd name="T1" fmla="*/ 0 h 88"/>
                  <a:gd name="T2" fmla="*/ 0 w 203"/>
                  <a:gd name="T3" fmla="*/ 0 h 88"/>
                  <a:gd name="T4" fmla="*/ 0 w 203"/>
                  <a:gd name="T5" fmla="*/ 0 h 88"/>
                  <a:gd name="T6" fmla="*/ 0 w 203"/>
                  <a:gd name="T7" fmla="*/ 0 h 88"/>
                  <a:gd name="T8" fmla="*/ 0 w 203"/>
                  <a:gd name="T9" fmla="*/ 0 h 88"/>
                  <a:gd name="T10" fmla="*/ 0 w 203"/>
                  <a:gd name="T11" fmla="*/ 0 h 88"/>
                  <a:gd name="T12" fmla="*/ 0 w 203"/>
                  <a:gd name="T13" fmla="*/ 0 h 88"/>
                  <a:gd name="T14" fmla="*/ 0 w 203"/>
                  <a:gd name="T15" fmla="*/ 0 h 88"/>
                  <a:gd name="T16" fmla="*/ 0 w 203"/>
                  <a:gd name="T17" fmla="*/ 0 h 88"/>
                  <a:gd name="T18" fmla="*/ 0 w 203"/>
                  <a:gd name="T19" fmla="*/ 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88">
                    <a:moveTo>
                      <a:pt x="191" y="88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0" y="5"/>
                    </a:lnTo>
                    <a:lnTo>
                      <a:pt x="191" y="88"/>
                    </a:lnTo>
                    <a:lnTo>
                      <a:pt x="203" y="69"/>
                    </a:lnTo>
                    <a:lnTo>
                      <a:pt x="203" y="47"/>
                    </a:lnTo>
                    <a:lnTo>
                      <a:pt x="191" y="8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5" name="Freeform 529"/>
              <p:cNvSpPr>
                <a:spLocks/>
              </p:cNvSpPr>
              <p:nvPr/>
            </p:nvSpPr>
            <p:spPr bwMode="auto">
              <a:xfrm>
                <a:off x="712" y="2920"/>
                <a:ext cx="40" cy="25"/>
              </a:xfrm>
              <a:custGeom>
                <a:avLst/>
                <a:gdLst>
                  <a:gd name="T0" fmla="*/ 0 w 242"/>
                  <a:gd name="T1" fmla="*/ 0 h 177"/>
                  <a:gd name="T2" fmla="*/ 0 w 242"/>
                  <a:gd name="T3" fmla="*/ 0 h 177"/>
                  <a:gd name="T4" fmla="*/ 0 w 242"/>
                  <a:gd name="T5" fmla="*/ 0 h 177"/>
                  <a:gd name="T6" fmla="*/ 0 w 242"/>
                  <a:gd name="T7" fmla="*/ 0 h 177"/>
                  <a:gd name="T8" fmla="*/ 0 w 242"/>
                  <a:gd name="T9" fmla="*/ 0 h 177"/>
                  <a:gd name="T10" fmla="*/ 0 w 242"/>
                  <a:gd name="T11" fmla="*/ 0 h 177"/>
                  <a:gd name="T12" fmla="*/ 0 w 242"/>
                  <a:gd name="T13" fmla="*/ 0 h 177"/>
                  <a:gd name="T14" fmla="*/ 0 w 242"/>
                  <a:gd name="T15" fmla="*/ 0 h 177"/>
                  <a:gd name="T16" fmla="*/ 0 w 242"/>
                  <a:gd name="T17" fmla="*/ 0 h 177"/>
                  <a:gd name="T18" fmla="*/ 0 w 242"/>
                  <a:gd name="T19" fmla="*/ 0 h 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2" h="177">
                    <a:moveTo>
                      <a:pt x="203" y="135"/>
                    </a:moveTo>
                    <a:lnTo>
                      <a:pt x="193" y="177"/>
                    </a:lnTo>
                    <a:lnTo>
                      <a:pt x="242" y="83"/>
                    </a:lnTo>
                    <a:lnTo>
                      <a:pt x="61" y="0"/>
                    </a:lnTo>
                    <a:lnTo>
                      <a:pt x="11" y="93"/>
                    </a:lnTo>
                    <a:lnTo>
                      <a:pt x="0" y="135"/>
                    </a:lnTo>
                    <a:lnTo>
                      <a:pt x="11" y="93"/>
                    </a:lnTo>
                    <a:lnTo>
                      <a:pt x="0" y="113"/>
                    </a:lnTo>
                    <a:lnTo>
                      <a:pt x="0" y="135"/>
                    </a:lnTo>
                    <a:lnTo>
                      <a:pt x="203" y="135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6" name="Freeform 530"/>
              <p:cNvSpPr>
                <a:spLocks/>
              </p:cNvSpPr>
              <p:nvPr/>
            </p:nvSpPr>
            <p:spPr bwMode="auto">
              <a:xfrm>
                <a:off x="712" y="2939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7" name="Freeform 531"/>
              <p:cNvSpPr>
                <a:spLocks/>
              </p:cNvSpPr>
              <p:nvPr/>
            </p:nvSpPr>
            <p:spPr bwMode="auto">
              <a:xfrm>
                <a:off x="712" y="2946"/>
                <a:ext cx="34" cy="23"/>
              </a:xfrm>
              <a:custGeom>
                <a:avLst/>
                <a:gdLst>
                  <a:gd name="T0" fmla="*/ 0 w 203"/>
                  <a:gd name="T1" fmla="*/ 0 h 159"/>
                  <a:gd name="T2" fmla="*/ 0 w 203"/>
                  <a:gd name="T3" fmla="*/ 0 h 159"/>
                  <a:gd name="T4" fmla="*/ 0 w 203"/>
                  <a:gd name="T5" fmla="*/ 0 h 159"/>
                  <a:gd name="T6" fmla="*/ 0 w 203"/>
                  <a:gd name="T7" fmla="*/ 0 h 159"/>
                  <a:gd name="T8" fmla="*/ 0 w 203"/>
                  <a:gd name="T9" fmla="*/ 0 h 159"/>
                  <a:gd name="T10" fmla="*/ 0 w 203"/>
                  <a:gd name="T11" fmla="*/ 0 h 159"/>
                  <a:gd name="T12" fmla="*/ 0 w 203"/>
                  <a:gd name="T13" fmla="*/ 0 h 159"/>
                  <a:gd name="T14" fmla="*/ 0 w 203"/>
                  <a:gd name="T15" fmla="*/ 0 h 159"/>
                  <a:gd name="T16" fmla="*/ 0 w 203"/>
                  <a:gd name="T17" fmla="*/ 0 h 159"/>
                  <a:gd name="T18" fmla="*/ 0 w 203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59">
                    <a:moveTo>
                      <a:pt x="173" y="159"/>
                    </a:moveTo>
                    <a:lnTo>
                      <a:pt x="203" y="93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9" y="27"/>
                    </a:lnTo>
                    <a:lnTo>
                      <a:pt x="173" y="159"/>
                    </a:lnTo>
                    <a:lnTo>
                      <a:pt x="203" y="131"/>
                    </a:lnTo>
                    <a:lnTo>
                      <a:pt x="203" y="93"/>
                    </a:lnTo>
                    <a:lnTo>
                      <a:pt x="173" y="159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8" name="Freeform 532"/>
              <p:cNvSpPr>
                <a:spLocks/>
              </p:cNvSpPr>
              <p:nvPr/>
            </p:nvSpPr>
            <p:spPr bwMode="auto">
              <a:xfrm>
                <a:off x="703" y="2950"/>
                <a:ext cx="38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2" y="113"/>
                    </a:moveTo>
                    <a:lnTo>
                      <a:pt x="172" y="179"/>
                    </a:lnTo>
                    <a:lnTo>
                      <a:pt x="223" y="132"/>
                    </a:lnTo>
                    <a:lnTo>
                      <a:pt x="79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2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9" name="Freeform 533"/>
              <p:cNvSpPr>
                <a:spLocks/>
              </p:cNvSpPr>
              <p:nvPr/>
            </p:nvSpPr>
            <p:spPr bwMode="auto">
              <a:xfrm>
                <a:off x="703" y="2966"/>
                <a:ext cx="34" cy="7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0" name="Freeform 534"/>
              <p:cNvSpPr>
                <a:spLocks/>
              </p:cNvSpPr>
              <p:nvPr/>
            </p:nvSpPr>
            <p:spPr bwMode="auto">
              <a:xfrm>
                <a:off x="703" y="2973"/>
                <a:ext cx="34" cy="22"/>
              </a:xfrm>
              <a:custGeom>
                <a:avLst/>
                <a:gdLst>
                  <a:gd name="T0" fmla="*/ 0 w 202"/>
                  <a:gd name="T1" fmla="*/ 0 h 158"/>
                  <a:gd name="T2" fmla="*/ 0 w 202"/>
                  <a:gd name="T3" fmla="*/ 0 h 158"/>
                  <a:gd name="T4" fmla="*/ 0 w 202"/>
                  <a:gd name="T5" fmla="*/ 0 h 158"/>
                  <a:gd name="T6" fmla="*/ 0 w 202"/>
                  <a:gd name="T7" fmla="*/ 0 h 158"/>
                  <a:gd name="T8" fmla="*/ 0 w 202"/>
                  <a:gd name="T9" fmla="*/ 0 h 158"/>
                  <a:gd name="T10" fmla="*/ 0 w 202"/>
                  <a:gd name="T11" fmla="*/ 0 h 158"/>
                  <a:gd name="T12" fmla="*/ 0 w 202"/>
                  <a:gd name="T13" fmla="*/ 0 h 158"/>
                  <a:gd name="T14" fmla="*/ 0 w 202"/>
                  <a:gd name="T15" fmla="*/ 0 h 158"/>
                  <a:gd name="T16" fmla="*/ 0 w 202"/>
                  <a:gd name="T17" fmla="*/ 0 h 158"/>
                  <a:gd name="T18" fmla="*/ 0 w 202"/>
                  <a:gd name="T19" fmla="*/ 0 h 1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58">
                    <a:moveTo>
                      <a:pt x="172" y="158"/>
                    </a:moveTo>
                    <a:lnTo>
                      <a:pt x="202" y="93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9" y="27"/>
                    </a:lnTo>
                    <a:lnTo>
                      <a:pt x="172" y="158"/>
                    </a:lnTo>
                    <a:lnTo>
                      <a:pt x="202" y="131"/>
                    </a:lnTo>
                    <a:lnTo>
                      <a:pt x="202" y="93"/>
                    </a:lnTo>
                    <a:lnTo>
                      <a:pt x="172" y="158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1" name="Freeform 535"/>
              <p:cNvSpPr>
                <a:spLocks/>
              </p:cNvSpPr>
              <p:nvPr/>
            </p:nvSpPr>
            <p:spPr bwMode="auto">
              <a:xfrm>
                <a:off x="695" y="2977"/>
                <a:ext cx="37" cy="25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3" y="113"/>
                    </a:moveTo>
                    <a:lnTo>
                      <a:pt x="172" y="178"/>
                    </a:lnTo>
                    <a:lnTo>
                      <a:pt x="223" y="131"/>
                    </a:lnTo>
                    <a:lnTo>
                      <a:pt x="80" y="0"/>
                    </a:lnTo>
                    <a:lnTo>
                      <a:pt x="29" y="46"/>
                    </a:lnTo>
                    <a:lnTo>
                      <a:pt x="0" y="113"/>
                    </a:lnTo>
                    <a:lnTo>
                      <a:pt x="29" y="46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2" name="Freeform 536"/>
              <p:cNvSpPr>
                <a:spLocks/>
              </p:cNvSpPr>
              <p:nvPr/>
            </p:nvSpPr>
            <p:spPr bwMode="auto">
              <a:xfrm>
                <a:off x="695" y="2993"/>
                <a:ext cx="34" cy="6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3" name="Freeform 537"/>
              <p:cNvSpPr>
                <a:spLocks/>
              </p:cNvSpPr>
              <p:nvPr/>
            </p:nvSpPr>
            <p:spPr bwMode="auto">
              <a:xfrm>
                <a:off x="695" y="2999"/>
                <a:ext cx="34" cy="14"/>
              </a:xfrm>
              <a:custGeom>
                <a:avLst/>
                <a:gdLst>
                  <a:gd name="T0" fmla="*/ 0 w 203"/>
                  <a:gd name="T1" fmla="*/ 0 h 94"/>
                  <a:gd name="T2" fmla="*/ 0 w 203"/>
                  <a:gd name="T3" fmla="*/ 0 h 94"/>
                  <a:gd name="T4" fmla="*/ 0 w 203"/>
                  <a:gd name="T5" fmla="*/ 0 h 94"/>
                  <a:gd name="T6" fmla="*/ 0 w 203"/>
                  <a:gd name="T7" fmla="*/ 0 h 94"/>
                  <a:gd name="T8" fmla="*/ 0 w 203"/>
                  <a:gd name="T9" fmla="*/ 0 h 94"/>
                  <a:gd name="T10" fmla="*/ 0 w 203"/>
                  <a:gd name="T11" fmla="*/ 0 h 94"/>
                  <a:gd name="T12" fmla="*/ 0 w 203"/>
                  <a:gd name="T13" fmla="*/ 0 h 94"/>
                  <a:gd name="T14" fmla="*/ 0 w 203"/>
                  <a:gd name="T15" fmla="*/ 0 h 94"/>
                  <a:gd name="T16" fmla="*/ 0 w 203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94">
                    <a:moveTo>
                      <a:pt x="203" y="94"/>
                    </a:moveTo>
                    <a:lnTo>
                      <a:pt x="203" y="94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203" y="94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4" name="Freeform 538"/>
              <p:cNvSpPr>
                <a:spLocks/>
              </p:cNvSpPr>
              <p:nvPr/>
            </p:nvSpPr>
            <p:spPr bwMode="auto">
              <a:xfrm>
                <a:off x="695" y="3010"/>
                <a:ext cx="34" cy="19"/>
              </a:xfrm>
              <a:custGeom>
                <a:avLst/>
                <a:gdLst>
                  <a:gd name="T0" fmla="*/ 0 w 203"/>
                  <a:gd name="T1" fmla="*/ 0 h 132"/>
                  <a:gd name="T2" fmla="*/ 0 w 203"/>
                  <a:gd name="T3" fmla="*/ 0 h 132"/>
                  <a:gd name="T4" fmla="*/ 0 w 203"/>
                  <a:gd name="T5" fmla="*/ 0 h 132"/>
                  <a:gd name="T6" fmla="*/ 0 w 203"/>
                  <a:gd name="T7" fmla="*/ 0 h 132"/>
                  <a:gd name="T8" fmla="*/ 0 w 203"/>
                  <a:gd name="T9" fmla="*/ 0 h 132"/>
                  <a:gd name="T10" fmla="*/ 0 w 203"/>
                  <a:gd name="T11" fmla="*/ 0 h 132"/>
                  <a:gd name="T12" fmla="*/ 0 w 203"/>
                  <a:gd name="T13" fmla="*/ 0 h 132"/>
                  <a:gd name="T14" fmla="*/ 0 w 203"/>
                  <a:gd name="T15" fmla="*/ 0 h 132"/>
                  <a:gd name="T16" fmla="*/ 0 w 203"/>
                  <a:gd name="T17" fmla="*/ 0 h 132"/>
                  <a:gd name="T18" fmla="*/ 0 w 203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2">
                    <a:moveTo>
                      <a:pt x="172" y="132"/>
                    </a:moveTo>
                    <a:lnTo>
                      <a:pt x="203" y="66"/>
                    </a:lnTo>
                    <a:lnTo>
                      <a:pt x="203" y="20"/>
                    </a:lnTo>
                    <a:lnTo>
                      <a:pt x="0" y="20"/>
                    </a:lnTo>
                    <a:lnTo>
                      <a:pt x="0" y="66"/>
                    </a:lnTo>
                    <a:lnTo>
                      <a:pt x="29" y="0"/>
                    </a:lnTo>
                    <a:lnTo>
                      <a:pt x="172" y="132"/>
                    </a:lnTo>
                    <a:lnTo>
                      <a:pt x="203" y="104"/>
                    </a:lnTo>
                    <a:lnTo>
                      <a:pt x="203" y="66"/>
                    </a:lnTo>
                    <a:lnTo>
                      <a:pt x="172" y="13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5" name="Freeform 539"/>
              <p:cNvSpPr>
                <a:spLocks/>
              </p:cNvSpPr>
              <p:nvPr/>
            </p:nvSpPr>
            <p:spPr bwMode="auto">
              <a:xfrm>
                <a:off x="686" y="3010"/>
                <a:ext cx="38" cy="25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3" y="113"/>
                    </a:moveTo>
                    <a:lnTo>
                      <a:pt x="173" y="178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6" name="Freeform 540"/>
              <p:cNvSpPr>
                <a:spLocks/>
              </p:cNvSpPr>
              <p:nvPr/>
            </p:nvSpPr>
            <p:spPr bwMode="auto">
              <a:xfrm>
                <a:off x="686" y="3026"/>
                <a:ext cx="34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7" name="Freeform 541"/>
              <p:cNvSpPr>
                <a:spLocks/>
              </p:cNvSpPr>
              <p:nvPr/>
            </p:nvSpPr>
            <p:spPr bwMode="auto">
              <a:xfrm>
                <a:off x="686" y="3033"/>
                <a:ext cx="34" cy="13"/>
              </a:xfrm>
              <a:custGeom>
                <a:avLst/>
                <a:gdLst>
                  <a:gd name="T0" fmla="*/ 0 w 203"/>
                  <a:gd name="T1" fmla="*/ 0 h 93"/>
                  <a:gd name="T2" fmla="*/ 0 w 203"/>
                  <a:gd name="T3" fmla="*/ 0 h 93"/>
                  <a:gd name="T4" fmla="*/ 0 w 203"/>
                  <a:gd name="T5" fmla="*/ 0 h 93"/>
                  <a:gd name="T6" fmla="*/ 0 w 203"/>
                  <a:gd name="T7" fmla="*/ 0 h 93"/>
                  <a:gd name="T8" fmla="*/ 0 w 203"/>
                  <a:gd name="T9" fmla="*/ 0 h 93"/>
                  <a:gd name="T10" fmla="*/ 0 w 203"/>
                  <a:gd name="T11" fmla="*/ 0 h 93"/>
                  <a:gd name="T12" fmla="*/ 0 w 203"/>
                  <a:gd name="T13" fmla="*/ 0 h 93"/>
                  <a:gd name="T14" fmla="*/ 0 w 203"/>
                  <a:gd name="T15" fmla="*/ 0 h 93"/>
                  <a:gd name="T16" fmla="*/ 0 w 203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93">
                    <a:moveTo>
                      <a:pt x="203" y="93"/>
                    </a:moveTo>
                    <a:lnTo>
                      <a:pt x="203" y="93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3" y="9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8" name="Freeform 542"/>
              <p:cNvSpPr>
                <a:spLocks/>
              </p:cNvSpPr>
              <p:nvPr/>
            </p:nvSpPr>
            <p:spPr bwMode="auto">
              <a:xfrm>
                <a:off x="686" y="3046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9" name="Freeform 543"/>
              <p:cNvSpPr>
                <a:spLocks/>
              </p:cNvSpPr>
              <p:nvPr/>
            </p:nvSpPr>
            <p:spPr bwMode="auto">
              <a:xfrm>
                <a:off x="686" y="3050"/>
                <a:ext cx="34" cy="19"/>
              </a:xfrm>
              <a:custGeom>
                <a:avLst/>
                <a:gdLst>
                  <a:gd name="T0" fmla="*/ 0 w 203"/>
                  <a:gd name="T1" fmla="*/ 0 h 132"/>
                  <a:gd name="T2" fmla="*/ 0 w 203"/>
                  <a:gd name="T3" fmla="*/ 0 h 132"/>
                  <a:gd name="T4" fmla="*/ 0 w 203"/>
                  <a:gd name="T5" fmla="*/ 0 h 132"/>
                  <a:gd name="T6" fmla="*/ 0 w 203"/>
                  <a:gd name="T7" fmla="*/ 0 h 132"/>
                  <a:gd name="T8" fmla="*/ 0 w 203"/>
                  <a:gd name="T9" fmla="*/ 0 h 132"/>
                  <a:gd name="T10" fmla="*/ 0 w 203"/>
                  <a:gd name="T11" fmla="*/ 0 h 132"/>
                  <a:gd name="T12" fmla="*/ 0 w 203"/>
                  <a:gd name="T13" fmla="*/ 0 h 132"/>
                  <a:gd name="T14" fmla="*/ 0 w 203"/>
                  <a:gd name="T15" fmla="*/ 0 h 132"/>
                  <a:gd name="T16" fmla="*/ 0 w 203"/>
                  <a:gd name="T17" fmla="*/ 0 h 132"/>
                  <a:gd name="T18" fmla="*/ 0 w 203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2">
                    <a:moveTo>
                      <a:pt x="173" y="132"/>
                    </a:moveTo>
                    <a:lnTo>
                      <a:pt x="203" y="66"/>
                    </a:lnTo>
                    <a:lnTo>
                      <a:pt x="203" y="19"/>
                    </a:lnTo>
                    <a:lnTo>
                      <a:pt x="0" y="19"/>
                    </a:lnTo>
                    <a:lnTo>
                      <a:pt x="0" y="66"/>
                    </a:lnTo>
                    <a:lnTo>
                      <a:pt x="29" y="0"/>
                    </a:lnTo>
                    <a:lnTo>
                      <a:pt x="173" y="132"/>
                    </a:lnTo>
                    <a:lnTo>
                      <a:pt x="203" y="105"/>
                    </a:lnTo>
                    <a:lnTo>
                      <a:pt x="203" y="66"/>
                    </a:lnTo>
                    <a:lnTo>
                      <a:pt x="173" y="13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0" name="Freeform 544"/>
              <p:cNvSpPr>
                <a:spLocks/>
              </p:cNvSpPr>
              <p:nvPr/>
            </p:nvSpPr>
            <p:spPr bwMode="auto">
              <a:xfrm>
                <a:off x="678" y="3050"/>
                <a:ext cx="37" cy="25"/>
              </a:xfrm>
              <a:custGeom>
                <a:avLst/>
                <a:gdLst>
                  <a:gd name="T0" fmla="*/ 0 w 224"/>
                  <a:gd name="T1" fmla="*/ 0 h 178"/>
                  <a:gd name="T2" fmla="*/ 0 w 224"/>
                  <a:gd name="T3" fmla="*/ 0 h 178"/>
                  <a:gd name="T4" fmla="*/ 0 w 224"/>
                  <a:gd name="T5" fmla="*/ 0 h 178"/>
                  <a:gd name="T6" fmla="*/ 0 w 224"/>
                  <a:gd name="T7" fmla="*/ 0 h 178"/>
                  <a:gd name="T8" fmla="*/ 0 w 224"/>
                  <a:gd name="T9" fmla="*/ 0 h 178"/>
                  <a:gd name="T10" fmla="*/ 0 w 224"/>
                  <a:gd name="T11" fmla="*/ 0 h 178"/>
                  <a:gd name="T12" fmla="*/ 0 w 224"/>
                  <a:gd name="T13" fmla="*/ 0 h 178"/>
                  <a:gd name="T14" fmla="*/ 0 w 224"/>
                  <a:gd name="T15" fmla="*/ 0 h 178"/>
                  <a:gd name="T16" fmla="*/ 0 w 224"/>
                  <a:gd name="T17" fmla="*/ 0 h 178"/>
                  <a:gd name="T18" fmla="*/ 0 w 224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4" h="178">
                    <a:moveTo>
                      <a:pt x="203" y="112"/>
                    </a:moveTo>
                    <a:lnTo>
                      <a:pt x="173" y="178"/>
                    </a:lnTo>
                    <a:lnTo>
                      <a:pt x="224" y="132"/>
                    </a:lnTo>
                    <a:lnTo>
                      <a:pt x="80" y="0"/>
                    </a:lnTo>
                    <a:lnTo>
                      <a:pt x="30" y="47"/>
                    </a:lnTo>
                    <a:lnTo>
                      <a:pt x="0" y="112"/>
                    </a:lnTo>
                    <a:lnTo>
                      <a:pt x="30" y="47"/>
                    </a:lnTo>
                    <a:lnTo>
                      <a:pt x="0" y="74"/>
                    </a:lnTo>
                    <a:lnTo>
                      <a:pt x="0" y="112"/>
                    </a:lnTo>
                    <a:lnTo>
                      <a:pt x="203" y="11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1" name="Freeform 545"/>
              <p:cNvSpPr>
                <a:spLocks/>
              </p:cNvSpPr>
              <p:nvPr/>
            </p:nvSpPr>
            <p:spPr bwMode="auto">
              <a:xfrm>
                <a:off x="678" y="3066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2" name="Freeform 546"/>
              <p:cNvSpPr>
                <a:spLocks/>
              </p:cNvSpPr>
              <p:nvPr/>
            </p:nvSpPr>
            <p:spPr bwMode="auto">
              <a:xfrm>
                <a:off x="678" y="3073"/>
                <a:ext cx="34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3" name="Freeform 547"/>
              <p:cNvSpPr>
                <a:spLocks/>
              </p:cNvSpPr>
              <p:nvPr/>
            </p:nvSpPr>
            <p:spPr bwMode="auto">
              <a:xfrm>
                <a:off x="678" y="3079"/>
                <a:ext cx="34" cy="14"/>
              </a:xfrm>
              <a:custGeom>
                <a:avLst/>
                <a:gdLst>
                  <a:gd name="T0" fmla="*/ 0 w 203"/>
                  <a:gd name="T1" fmla="*/ 0 h 93"/>
                  <a:gd name="T2" fmla="*/ 0 w 203"/>
                  <a:gd name="T3" fmla="*/ 0 h 93"/>
                  <a:gd name="T4" fmla="*/ 0 w 203"/>
                  <a:gd name="T5" fmla="*/ 0 h 93"/>
                  <a:gd name="T6" fmla="*/ 0 w 203"/>
                  <a:gd name="T7" fmla="*/ 0 h 93"/>
                  <a:gd name="T8" fmla="*/ 0 w 203"/>
                  <a:gd name="T9" fmla="*/ 0 h 93"/>
                  <a:gd name="T10" fmla="*/ 0 w 203"/>
                  <a:gd name="T11" fmla="*/ 0 h 93"/>
                  <a:gd name="T12" fmla="*/ 0 w 203"/>
                  <a:gd name="T13" fmla="*/ 0 h 93"/>
                  <a:gd name="T14" fmla="*/ 0 w 203"/>
                  <a:gd name="T15" fmla="*/ 0 h 93"/>
                  <a:gd name="T16" fmla="*/ 0 w 203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93">
                    <a:moveTo>
                      <a:pt x="203" y="93"/>
                    </a:moveTo>
                    <a:lnTo>
                      <a:pt x="203" y="93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3" y="9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4" name="Freeform 548"/>
              <p:cNvSpPr>
                <a:spLocks/>
              </p:cNvSpPr>
              <p:nvPr/>
            </p:nvSpPr>
            <p:spPr bwMode="auto">
              <a:xfrm>
                <a:off x="678" y="3093"/>
                <a:ext cx="34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5" name="Freeform 549"/>
              <p:cNvSpPr>
                <a:spLocks/>
              </p:cNvSpPr>
              <p:nvPr/>
            </p:nvSpPr>
            <p:spPr bwMode="auto">
              <a:xfrm>
                <a:off x="678" y="3097"/>
                <a:ext cx="34" cy="19"/>
              </a:xfrm>
              <a:custGeom>
                <a:avLst/>
                <a:gdLst>
                  <a:gd name="T0" fmla="*/ 0 w 203"/>
                  <a:gd name="T1" fmla="*/ 0 h 133"/>
                  <a:gd name="T2" fmla="*/ 0 w 203"/>
                  <a:gd name="T3" fmla="*/ 0 h 133"/>
                  <a:gd name="T4" fmla="*/ 0 w 203"/>
                  <a:gd name="T5" fmla="*/ 0 h 133"/>
                  <a:gd name="T6" fmla="*/ 0 w 203"/>
                  <a:gd name="T7" fmla="*/ 0 h 133"/>
                  <a:gd name="T8" fmla="*/ 0 w 203"/>
                  <a:gd name="T9" fmla="*/ 0 h 133"/>
                  <a:gd name="T10" fmla="*/ 0 w 203"/>
                  <a:gd name="T11" fmla="*/ 0 h 133"/>
                  <a:gd name="T12" fmla="*/ 0 w 203"/>
                  <a:gd name="T13" fmla="*/ 0 h 133"/>
                  <a:gd name="T14" fmla="*/ 0 w 203"/>
                  <a:gd name="T15" fmla="*/ 0 h 133"/>
                  <a:gd name="T16" fmla="*/ 0 w 203"/>
                  <a:gd name="T17" fmla="*/ 0 h 133"/>
                  <a:gd name="T18" fmla="*/ 0 w 203"/>
                  <a:gd name="T19" fmla="*/ 0 h 1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3">
                    <a:moveTo>
                      <a:pt x="173" y="133"/>
                    </a:moveTo>
                    <a:lnTo>
                      <a:pt x="203" y="66"/>
                    </a:lnTo>
                    <a:lnTo>
                      <a:pt x="203" y="20"/>
                    </a:lnTo>
                    <a:lnTo>
                      <a:pt x="0" y="20"/>
                    </a:lnTo>
                    <a:lnTo>
                      <a:pt x="0" y="66"/>
                    </a:lnTo>
                    <a:lnTo>
                      <a:pt x="30" y="0"/>
                    </a:lnTo>
                    <a:lnTo>
                      <a:pt x="173" y="133"/>
                    </a:lnTo>
                    <a:lnTo>
                      <a:pt x="203" y="105"/>
                    </a:lnTo>
                    <a:lnTo>
                      <a:pt x="203" y="66"/>
                    </a:lnTo>
                    <a:lnTo>
                      <a:pt x="173" y="13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6" name="Freeform 550"/>
              <p:cNvSpPr>
                <a:spLocks/>
              </p:cNvSpPr>
              <p:nvPr/>
            </p:nvSpPr>
            <p:spPr bwMode="auto">
              <a:xfrm>
                <a:off x="670" y="3097"/>
                <a:ext cx="37" cy="25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3"/>
                    </a:moveTo>
                    <a:lnTo>
                      <a:pt x="172" y="179"/>
                    </a:lnTo>
                    <a:lnTo>
                      <a:pt x="223" y="133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7" name="Freeform 551"/>
              <p:cNvSpPr>
                <a:spLocks/>
              </p:cNvSpPr>
              <p:nvPr/>
            </p:nvSpPr>
            <p:spPr bwMode="auto">
              <a:xfrm>
                <a:off x="670" y="3113"/>
                <a:ext cx="33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8" name="Freeform 552"/>
              <p:cNvSpPr>
                <a:spLocks/>
              </p:cNvSpPr>
              <p:nvPr/>
            </p:nvSpPr>
            <p:spPr bwMode="auto">
              <a:xfrm>
                <a:off x="670" y="3119"/>
                <a:ext cx="33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9" name="Freeform 553"/>
              <p:cNvSpPr>
                <a:spLocks/>
              </p:cNvSpPr>
              <p:nvPr/>
            </p:nvSpPr>
            <p:spPr bwMode="auto">
              <a:xfrm>
                <a:off x="670" y="3126"/>
                <a:ext cx="33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0" name="Freeform 554"/>
              <p:cNvSpPr>
                <a:spLocks/>
              </p:cNvSpPr>
              <p:nvPr/>
            </p:nvSpPr>
            <p:spPr bwMode="auto">
              <a:xfrm>
                <a:off x="670" y="3133"/>
                <a:ext cx="33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1" name="Freeform 555"/>
              <p:cNvSpPr>
                <a:spLocks/>
              </p:cNvSpPr>
              <p:nvPr/>
            </p:nvSpPr>
            <p:spPr bwMode="auto">
              <a:xfrm>
                <a:off x="670" y="3139"/>
                <a:ext cx="33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2" name="Freeform 556"/>
              <p:cNvSpPr>
                <a:spLocks/>
              </p:cNvSpPr>
              <p:nvPr/>
            </p:nvSpPr>
            <p:spPr bwMode="auto">
              <a:xfrm>
                <a:off x="670" y="3143"/>
                <a:ext cx="33" cy="19"/>
              </a:xfrm>
              <a:custGeom>
                <a:avLst/>
                <a:gdLst>
                  <a:gd name="T0" fmla="*/ 0 w 203"/>
                  <a:gd name="T1" fmla="*/ 0 h 132"/>
                  <a:gd name="T2" fmla="*/ 0 w 203"/>
                  <a:gd name="T3" fmla="*/ 0 h 132"/>
                  <a:gd name="T4" fmla="*/ 0 w 203"/>
                  <a:gd name="T5" fmla="*/ 0 h 132"/>
                  <a:gd name="T6" fmla="*/ 0 w 203"/>
                  <a:gd name="T7" fmla="*/ 0 h 132"/>
                  <a:gd name="T8" fmla="*/ 0 w 203"/>
                  <a:gd name="T9" fmla="*/ 0 h 132"/>
                  <a:gd name="T10" fmla="*/ 0 w 203"/>
                  <a:gd name="T11" fmla="*/ 0 h 132"/>
                  <a:gd name="T12" fmla="*/ 0 w 203"/>
                  <a:gd name="T13" fmla="*/ 0 h 132"/>
                  <a:gd name="T14" fmla="*/ 0 w 203"/>
                  <a:gd name="T15" fmla="*/ 0 h 132"/>
                  <a:gd name="T16" fmla="*/ 0 w 203"/>
                  <a:gd name="T17" fmla="*/ 0 h 132"/>
                  <a:gd name="T18" fmla="*/ 0 w 203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2">
                    <a:moveTo>
                      <a:pt x="172" y="132"/>
                    </a:moveTo>
                    <a:lnTo>
                      <a:pt x="203" y="66"/>
                    </a:lnTo>
                    <a:lnTo>
                      <a:pt x="203" y="20"/>
                    </a:lnTo>
                    <a:lnTo>
                      <a:pt x="0" y="20"/>
                    </a:lnTo>
                    <a:lnTo>
                      <a:pt x="0" y="66"/>
                    </a:lnTo>
                    <a:lnTo>
                      <a:pt x="29" y="0"/>
                    </a:lnTo>
                    <a:lnTo>
                      <a:pt x="172" y="132"/>
                    </a:lnTo>
                    <a:lnTo>
                      <a:pt x="203" y="104"/>
                    </a:lnTo>
                    <a:lnTo>
                      <a:pt x="203" y="66"/>
                    </a:lnTo>
                    <a:lnTo>
                      <a:pt x="172" y="13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3" name="Freeform 557"/>
              <p:cNvSpPr>
                <a:spLocks/>
              </p:cNvSpPr>
              <p:nvPr/>
            </p:nvSpPr>
            <p:spPr bwMode="auto">
              <a:xfrm>
                <a:off x="661" y="3143"/>
                <a:ext cx="37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3"/>
                    </a:moveTo>
                    <a:lnTo>
                      <a:pt x="173" y="179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4" name="Freeform 558"/>
              <p:cNvSpPr>
                <a:spLocks/>
              </p:cNvSpPr>
              <p:nvPr/>
            </p:nvSpPr>
            <p:spPr bwMode="auto">
              <a:xfrm>
                <a:off x="661" y="3159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5" name="Freeform 559"/>
              <p:cNvSpPr>
                <a:spLocks/>
              </p:cNvSpPr>
              <p:nvPr/>
            </p:nvSpPr>
            <p:spPr bwMode="auto">
              <a:xfrm>
                <a:off x="661" y="3166"/>
                <a:ext cx="34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6" name="Freeform 560"/>
              <p:cNvSpPr>
                <a:spLocks/>
              </p:cNvSpPr>
              <p:nvPr/>
            </p:nvSpPr>
            <p:spPr bwMode="auto">
              <a:xfrm>
                <a:off x="661" y="3173"/>
                <a:ext cx="34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7" name="Freeform 561"/>
              <p:cNvSpPr>
                <a:spLocks/>
              </p:cNvSpPr>
              <p:nvPr/>
            </p:nvSpPr>
            <p:spPr bwMode="auto">
              <a:xfrm>
                <a:off x="661" y="3179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8" name="Freeform 562"/>
              <p:cNvSpPr>
                <a:spLocks/>
              </p:cNvSpPr>
              <p:nvPr/>
            </p:nvSpPr>
            <p:spPr bwMode="auto">
              <a:xfrm>
                <a:off x="661" y="3186"/>
                <a:ext cx="34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9" name="Freeform 563"/>
              <p:cNvSpPr>
                <a:spLocks/>
              </p:cNvSpPr>
              <p:nvPr/>
            </p:nvSpPr>
            <p:spPr bwMode="auto">
              <a:xfrm>
                <a:off x="661" y="3193"/>
                <a:ext cx="34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0" name="Freeform 564"/>
              <p:cNvSpPr>
                <a:spLocks/>
              </p:cNvSpPr>
              <p:nvPr/>
            </p:nvSpPr>
            <p:spPr bwMode="auto">
              <a:xfrm>
                <a:off x="661" y="3199"/>
                <a:ext cx="34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1" name="Freeform 565"/>
              <p:cNvSpPr>
                <a:spLocks/>
              </p:cNvSpPr>
              <p:nvPr/>
            </p:nvSpPr>
            <p:spPr bwMode="auto">
              <a:xfrm>
                <a:off x="661" y="3203"/>
                <a:ext cx="34" cy="19"/>
              </a:xfrm>
              <a:custGeom>
                <a:avLst/>
                <a:gdLst>
                  <a:gd name="T0" fmla="*/ 0 w 203"/>
                  <a:gd name="T1" fmla="*/ 0 h 132"/>
                  <a:gd name="T2" fmla="*/ 0 w 203"/>
                  <a:gd name="T3" fmla="*/ 0 h 132"/>
                  <a:gd name="T4" fmla="*/ 0 w 203"/>
                  <a:gd name="T5" fmla="*/ 0 h 132"/>
                  <a:gd name="T6" fmla="*/ 0 w 203"/>
                  <a:gd name="T7" fmla="*/ 0 h 132"/>
                  <a:gd name="T8" fmla="*/ 0 w 203"/>
                  <a:gd name="T9" fmla="*/ 0 h 132"/>
                  <a:gd name="T10" fmla="*/ 0 w 203"/>
                  <a:gd name="T11" fmla="*/ 0 h 132"/>
                  <a:gd name="T12" fmla="*/ 0 w 203"/>
                  <a:gd name="T13" fmla="*/ 0 h 132"/>
                  <a:gd name="T14" fmla="*/ 0 w 203"/>
                  <a:gd name="T15" fmla="*/ 0 h 132"/>
                  <a:gd name="T16" fmla="*/ 0 w 203"/>
                  <a:gd name="T17" fmla="*/ 0 h 132"/>
                  <a:gd name="T18" fmla="*/ 0 w 203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2">
                    <a:moveTo>
                      <a:pt x="173" y="132"/>
                    </a:moveTo>
                    <a:lnTo>
                      <a:pt x="203" y="66"/>
                    </a:lnTo>
                    <a:lnTo>
                      <a:pt x="203" y="20"/>
                    </a:lnTo>
                    <a:lnTo>
                      <a:pt x="0" y="20"/>
                    </a:lnTo>
                    <a:lnTo>
                      <a:pt x="0" y="66"/>
                    </a:lnTo>
                    <a:lnTo>
                      <a:pt x="29" y="0"/>
                    </a:lnTo>
                    <a:lnTo>
                      <a:pt x="173" y="132"/>
                    </a:lnTo>
                    <a:lnTo>
                      <a:pt x="203" y="105"/>
                    </a:lnTo>
                    <a:lnTo>
                      <a:pt x="203" y="66"/>
                    </a:lnTo>
                    <a:lnTo>
                      <a:pt x="173" y="13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2" name="Freeform 566"/>
              <p:cNvSpPr>
                <a:spLocks/>
              </p:cNvSpPr>
              <p:nvPr/>
            </p:nvSpPr>
            <p:spPr bwMode="auto">
              <a:xfrm>
                <a:off x="653" y="3203"/>
                <a:ext cx="37" cy="26"/>
              </a:xfrm>
              <a:custGeom>
                <a:avLst/>
                <a:gdLst>
                  <a:gd name="T0" fmla="*/ 0 w 224"/>
                  <a:gd name="T1" fmla="*/ 0 h 178"/>
                  <a:gd name="T2" fmla="*/ 0 w 224"/>
                  <a:gd name="T3" fmla="*/ 0 h 178"/>
                  <a:gd name="T4" fmla="*/ 0 w 224"/>
                  <a:gd name="T5" fmla="*/ 0 h 178"/>
                  <a:gd name="T6" fmla="*/ 0 w 224"/>
                  <a:gd name="T7" fmla="*/ 0 h 178"/>
                  <a:gd name="T8" fmla="*/ 0 w 224"/>
                  <a:gd name="T9" fmla="*/ 0 h 178"/>
                  <a:gd name="T10" fmla="*/ 0 w 224"/>
                  <a:gd name="T11" fmla="*/ 0 h 178"/>
                  <a:gd name="T12" fmla="*/ 0 w 224"/>
                  <a:gd name="T13" fmla="*/ 0 h 178"/>
                  <a:gd name="T14" fmla="*/ 0 w 224"/>
                  <a:gd name="T15" fmla="*/ 0 h 178"/>
                  <a:gd name="T16" fmla="*/ 0 w 224"/>
                  <a:gd name="T17" fmla="*/ 0 h 178"/>
                  <a:gd name="T18" fmla="*/ 0 w 224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4" h="178">
                    <a:moveTo>
                      <a:pt x="203" y="112"/>
                    </a:moveTo>
                    <a:lnTo>
                      <a:pt x="173" y="178"/>
                    </a:lnTo>
                    <a:lnTo>
                      <a:pt x="224" y="132"/>
                    </a:lnTo>
                    <a:lnTo>
                      <a:pt x="80" y="0"/>
                    </a:lnTo>
                    <a:lnTo>
                      <a:pt x="30" y="47"/>
                    </a:lnTo>
                    <a:lnTo>
                      <a:pt x="0" y="112"/>
                    </a:lnTo>
                    <a:lnTo>
                      <a:pt x="30" y="47"/>
                    </a:lnTo>
                    <a:lnTo>
                      <a:pt x="0" y="74"/>
                    </a:lnTo>
                    <a:lnTo>
                      <a:pt x="0" y="112"/>
                    </a:lnTo>
                    <a:lnTo>
                      <a:pt x="203" y="11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3" name="Freeform 567"/>
              <p:cNvSpPr>
                <a:spLocks/>
              </p:cNvSpPr>
              <p:nvPr/>
            </p:nvSpPr>
            <p:spPr bwMode="auto">
              <a:xfrm>
                <a:off x="653" y="3219"/>
                <a:ext cx="33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4" name="Freeform 568"/>
              <p:cNvSpPr>
                <a:spLocks/>
              </p:cNvSpPr>
              <p:nvPr/>
            </p:nvSpPr>
            <p:spPr bwMode="auto">
              <a:xfrm>
                <a:off x="653" y="3226"/>
                <a:ext cx="33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5" name="Freeform 569"/>
              <p:cNvSpPr>
                <a:spLocks/>
              </p:cNvSpPr>
              <p:nvPr/>
            </p:nvSpPr>
            <p:spPr bwMode="auto">
              <a:xfrm>
                <a:off x="653" y="3233"/>
                <a:ext cx="33" cy="6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w 203"/>
                  <a:gd name="T13" fmla="*/ 0 h 46"/>
                  <a:gd name="T14" fmla="*/ 0 w 203"/>
                  <a:gd name="T15" fmla="*/ 0 h 46"/>
                  <a:gd name="T16" fmla="*/ 0 w 20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6">
                    <a:moveTo>
                      <a:pt x="203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3" y="4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6" name="Freeform 570"/>
              <p:cNvSpPr>
                <a:spLocks/>
              </p:cNvSpPr>
              <p:nvPr/>
            </p:nvSpPr>
            <p:spPr bwMode="auto">
              <a:xfrm>
                <a:off x="653" y="3239"/>
                <a:ext cx="33" cy="1"/>
              </a:xfrm>
              <a:custGeom>
                <a:avLst/>
                <a:gdLst>
                  <a:gd name="T0" fmla="*/ 0 w 203"/>
                  <a:gd name="T1" fmla="*/ 0 h 1"/>
                  <a:gd name="T2" fmla="*/ 0 w 203"/>
                  <a:gd name="T3" fmla="*/ 0 h 1"/>
                  <a:gd name="T4" fmla="*/ 0 w 203"/>
                  <a:gd name="T5" fmla="*/ 0 h 1"/>
                  <a:gd name="T6" fmla="*/ 0 w 203"/>
                  <a:gd name="T7" fmla="*/ 0 h 1"/>
                  <a:gd name="T8" fmla="*/ 0 w 203"/>
                  <a:gd name="T9" fmla="*/ 0 h 1"/>
                  <a:gd name="T10" fmla="*/ 0 w 203"/>
                  <a:gd name="T11" fmla="*/ 0 h 1"/>
                  <a:gd name="T12" fmla="*/ 0 w 203"/>
                  <a:gd name="T13" fmla="*/ 0 h 1"/>
                  <a:gd name="T14" fmla="*/ 0 w 203"/>
                  <a:gd name="T15" fmla="*/ 0 h 1"/>
                  <a:gd name="T16" fmla="*/ 0 w 203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1">
                    <a:moveTo>
                      <a:pt x="203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7" name="Freeform 571"/>
              <p:cNvSpPr>
                <a:spLocks/>
              </p:cNvSpPr>
              <p:nvPr/>
            </p:nvSpPr>
            <p:spPr bwMode="auto">
              <a:xfrm>
                <a:off x="653" y="3239"/>
                <a:ext cx="33" cy="7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8" name="Freeform 572"/>
              <p:cNvSpPr>
                <a:spLocks/>
              </p:cNvSpPr>
              <p:nvPr/>
            </p:nvSpPr>
            <p:spPr bwMode="auto">
              <a:xfrm>
                <a:off x="653" y="3243"/>
                <a:ext cx="33" cy="19"/>
              </a:xfrm>
              <a:custGeom>
                <a:avLst/>
                <a:gdLst>
                  <a:gd name="T0" fmla="*/ 0 w 203"/>
                  <a:gd name="T1" fmla="*/ 0 h 132"/>
                  <a:gd name="T2" fmla="*/ 0 w 203"/>
                  <a:gd name="T3" fmla="*/ 0 h 132"/>
                  <a:gd name="T4" fmla="*/ 0 w 203"/>
                  <a:gd name="T5" fmla="*/ 0 h 132"/>
                  <a:gd name="T6" fmla="*/ 0 w 203"/>
                  <a:gd name="T7" fmla="*/ 0 h 132"/>
                  <a:gd name="T8" fmla="*/ 0 w 203"/>
                  <a:gd name="T9" fmla="*/ 0 h 132"/>
                  <a:gd name="T10" fmla="*/ 0 w 203"/>
                  <a:gd name="T11" fmla="*/ 0 h 132"/>
                  <a:gd name="T12" fmla="*/ 0 w 203"/>
                  <a:gd name="T13" fmla="*/ 0 h 132"/>
                  <a:gd name="T14" fmla="*/ 0 w 203"/>
                  <a:gd name="T15" fmla="*/ 0 h 132"/>
                  <a:gd name="T16" fmla="*/ 0 w 203"/>
                  <a:gd name="T17" fmla="*/ 0 h 132"/>
                  <a:gd name="T18" fmla="*/ 0 w 203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2">
                    <a:moveTo>
                      <a:pt x="173" y="132"/>
                    </a:moveTo>
                    <a:lnTo>
                      <a:pt x="203" y="66"/>
                    </a:lnTo>
                    <a:lnTo>
                      <a:pt x="203" y="19"/>
                    </a:lnTo>
                    <a:lnTo>
                      <a:pt x="0" y="19"/>
                    </a:lnTo>
                    <a:lnTo>
                      <a:pt x="0" y="66"/>
                    </a:lnTo>
                    <a:lnTo>
                      <a:pt x="30" y="0"/>
                    </a:lnTo>
                    <a:lnTo>
                      <a:pt x="173" y="132"/>
                    </a:lnTo>
                    <a:lnTo>
                      <a:pt x="203" y="105"/>
                    </a:lnTo>
                    <a:lnTo>
                      <a:pt x="203" y="66"/>
                    </a:lnTo>
                    <a:lnTo>
                      <a:pt x="173" y="13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9" name="Freeform 573"/>
              <p:cNvSpPr>
                <a:spLocks/>
              </p:cNvSpPr>
              <p:nvPr/>
            </p:nvSpPr>
            <p:spPr bwMode="auto">
              <a:xfrm>
                <a:off x="644" y="3243"/>
                <a:ext cx="38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2" y="112"/>
                    </a:moveTo>
                    <a:lnTo>
                      <a:pt x="172" y="179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2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2"/>
                    </a:lnTo>
                    <a:lnTo>
                      <a:pt x="202" y="11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0" name="Freeform 574"/>
              <p:cNvSpPr>
                <a:spLocks/>
              </p:cNvSpPr>
              <p:nvPr/>
            </p:nvSpPr>
            <p:spPr bwMode="auto">
              <a:xfrm>
                <a:off x="644" y="3259"/>
                <a:ext cx="34" cy="7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1" name="Freeform 575"/>
              <p:cNvSpPr>
                <a:spLocks/>
              </p:cNvSpPr>
              <p:nvPr/>
            </p:nvSpPr>
            <p:spPr bwMode="auto">
              <a:xfrm>
                <a:off x="644" y="3266"/>
                <a:ext cx="34" cy="7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2" name="Freeform 576"/>
              <p:cNvSpPr>
                <a:spLocks/>
              </p:cNvSpPr>
              <p:nvPr/>
            </p:nvSpPr>
            <p:spPr bwMode="auto">
              <a:xfrm>
                <a:off x="644" y="3273"/>
                <a:ext cx="34" cy="1"/>
              </a:xfrm>
              <a:custGeom>
                <a:avLst/>
                <a:gdLst>
                  <a:gd name="T0" fmla="*/ 0 w 202"/>
                  <a:gd name="T1" fmla="*/ 0 h 1"/>
                  <a:gd name="T2" fmla="*/ 0 w 202"/>
                  <a:gd name="T3" fmla="*/ 0 h 1"/>
                  <a:gd name="T4" fmla="*/ 0 w 202"/>
                  <a:gd name="T5" fmla="*/ 0 h 1"/>
                  <a:gd name="T6" fmla="*/ 0 w 202"/>
                  <a:gd name="T7" fmla="*/ 0 h 1"/>
                  <a:gd name="T8" fmla="*/ 0 w 202"/>
                  <a:gd name="T9" fmla="*/ 0 h 1"/>
                  <a:gd name="T10" fmla="*/ 0 w 202"/>
                  <a:gd name="T11" fmla="*/ 0 h 1"/>
                  <a:gd name="T12" fmla="*/ 0 w 202"/>
                  <a:gd name="T13" fmla="*/ 0 h 1"/>
                  <a:gd name="T14" fmla="*/ 0 w 202"/>
                  <a:gd name="T15" fmla="*/ 0 h 1"/>
                  <a:gd name="T16" fmla="*/ 0 w 20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1">
                    <a:moveTo>
                      <a:pt x="202" y="0"/>
                    </a:moveTo>
                    <a:lnTo>
                      <a:pt x="101" y="0"/>
                    </a:lnTo>
                    <a:lnTo>
                      <a:pt x="0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3" name="Freeform 577"/>
              <p:cNvSpPr>
                <a:spLocks/>
              </p:cNvSpPr>
              <p:nvPr/>
            </p:nvSpPr>
            <p:spPr bwMode="auto">
              <a:xfrm>
                <a:off x="644" y="3273"/>
                <a:ext cx="34" cy="6"/>
              </a:xfrm>
              <a:custGeom>
                <a:avLst/>
                <a:gdLst>
                  <a:gd name="T0" fmla="*/ 0 w 202"/>
                  <a:gd name="T1" fmla="*/ 0 h 46"/>
                  <a:gd name="T2" fmla="*/ 0 w 202"/>
                  <a:gd name="T3" fmla="*/ 0 h 46"/>
                  <a:gd name="T4" fmla="*/ 0 w 202"/>
                  <a:gd name="T5" fmla="*/ 0 h 46"/>
                  <a:gd name="T6" fmla="*/ 0 w 202"/>
                  <a:gd name="T7" fmla="*/ 0 h 46"/>
                  <a:gd name="T8" fmla="*/ 0 w 202"/>
                  <a:gd name="T9" fmla="*/ 0 h 46"/>
                  <a:gd name="T10" fmla="*/ 0 w 202"/>
                  <a:gd name="T11" fmla="*/ 0 h 46"/>
                  <a:gd name="T12" fmla="*/ 0 w 202"/>
                  <a:gd name="T13" fmla="*/ 0 h 46"/>
                  <a:gd name="T14" fmla="*/ 0 w 202"/>
                  <a:gd name="T15" fmla="*/ 0 h 46"/>
                  <a:gd name="T16" fmla="*/ 0 w 202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6">
                    <a:moveTo>
                      <a:pt x="202" y="46"/>
                    </a:moveTo>
                    <a:lnTo>
                      <a:pt x="202" y="46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2" y="4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4" name="Freeform 578"/>
              <p:cNvSpPr>
                <a:spLocks/>
              </p:cNvSpPr>
              <p:nvPr/>
            </p:nvSpPr>
            <p:spPr bwMode="auto">
              <a:xfrm>
                <a:off x="644" y="3277"/>
                <a:ext cx="34" cy="18"/>
              </a:xfrm>
              <a:custGeom>
                <a:avLst/>
                <a:gdLst>
                  <a:gd name="T0" fmla="*/ 0 w 202"/>
                  <a:gd name="T1" fmla="*/ 0 h 132"/>
                  <a:gd name="T2" fmla="*/ 0 w 202"/>
                  <a:gd name="T3" fmla="*/ 0 h 132"/>
                  <a:gd name="T4" fmla="*/ 0 w 202"/>
                  <a:gd name="T5" fmla="*/ 0 h 132"/>
                  <a:gd name="T6" fmla="*/ 0 w 202"/>
                  <a:gd name="T7" fmla="*/ 0 h 132"/>
                  <a:gd name="T8" fmla="*/ 0 w 202"/>
                  <a:gd name="T9" fmla="*/ 0 h 132"/>
                  <a:gd name="T10" fmla="*/ 0 w 202"/>
                  <a:gd name="T11" fmla="*/ 0 h 132"/>
                  <a:gd name="T12" fmla="*/ 0 w 202"/>
                  <a:gd name="T13" fmla="*/ 0 h 132"/>
                  <a:gd name="T14" fmla="*/ 0 w 202"/>
                  <a:gd name="T15" fmla="*/ 0 h 132"/>
                  <a:gd name="T16" fmla="*/ 0 w 202"/>
                  <a:gd name="T17" fmla="*/ 0 h 132"/>
                  <a:gd name="T18" fmla="*/ 0 w 202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32">
                    <a:moveTo>
                      <a:pt x="172" y="132"/>
                    </a:moveTo>
                    <a:lnTo>
                      <a:pt x="202" y="66"/>
                    </a:lnTo>
                    <a:lnTo>
                      <a:pt x="202" y="19"/>
                    </a:lnTo>
                    <a:lnTo>
                      <a:pt x="0" y="19"/>
                    </a:lnTo>
                    <a:lnTo>
                      <a:pt x="0" y="66"/>
                    </a:lnTo>
                    <a:lnTo>
                      <a:pt x="29" y="0"/>
                    </a:lnTo>
                    <a:lnTo>
                      <a:pt x="172" y="132"/>
                    </a:lnTo>
                    <a:lnTo>
                      <a:pt x="202" y="105"/>
                    </a:lnTo>
                    <a:lnTo>
                      <a:pt x="202" y="66"/>
                    </a:lnTo>
                    <a:lnTo>
                      <a:pt x="172" y="132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5" name="Freeform 579"/>
              <p:cNvSpPr>
                <a:spLocks/>
              </p:cNvSpPr>
              <p:nvPr/>
            </p:nvSpPr>
            <p:spPr bwMode="auto">
              <a:xfrm>
                <a:off x="636" y="3277"/>
                <a:ext cx="37" cy="25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3"/>
                    </a:moveTo>
                    <a:lnTo>
                      <a:pt x="173" y="179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6" name="Freeform 580"/>
              <p:cNvSpPr>
                <a:spLocks/>
              </p:cNvSpPr>
              <p:nvPr/>
            </p:nvSpPr>
            <p:spPr bwMode="auto">
              <a:xfrm>
                <a:off x="636" y="3293"/>
                <a:ext cx="34" cy="6"/>
              </a:xfrm>
              <a:custGeom>
                <a:avLst/>
                <a:gdLst>
                  <a:gd name="T0" fmla="*/ 0 w 203"/>
                  <a:gd name="T1" fmla="*/ 0 h 47"/>
                  <a:gd name="T2" fmla="*/ 0 w 203"/>
                  <a:gd name="T3" fmla="*/ 0 h 47"/>
                  <a:gd name="T4" fmla="*/ 0 w 203"/>
                  <a:gd name="T5" fmla="*/ 0 h 47"/>
                  <a:gd name="T6" fmla="*/ 0 w 203"/>
                  <a:gd name="T7" fmla="*/ 0 h 47"/>
                  <a:gd name="T8" fmla="*/ 0 w 203"/>
                  <a:gd name="T9" fmla="*/ 0 h 47"/>
                  <a:gd name="T10" fmla="*/ 0 w 203"/>
                  <a:gd name="T11" fmla="*/ 0 h 47"/>
                  <a:gd name="T12" fmla="*/ 0 w 203"/>
                  <a:gd name="T13" fmla="*/ 0 h 47"/>
                  <a:gd name="T14" fmla="*/ 0 w 203"/>
                  <a:gd name="T15" fmla="*/ 0 h 47"/>
                  <a:gd name="T16" fmla="*/ 0 w 203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47">
                    <a:moveTo>
                      <a:pt x="203" y="47"/>
                    </a:moveTo>
                    <a:lnTo>
                      <a:pt x="203" y="47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3" y="47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7" name="Freeform 581"/>
              <p:cNvSpPr>
                <a:spLocks/>
              </p:cNvSpPr>
              <p:nvPr/>
            </p:nvSpPr>
            <p:spPr bwMode="auto">
              <a:xfrm>
                <a:off x="636" y="3299"/>
                <a:ext cx="34" cy="1"/>
              </a:xfrm>
              <a:custGeom>
                <a:avLst/>
                <a:gdLst>
                  <a:gd name="T0" fmla="*/ 0 w 203"/>
                  <a:gd name="T1" fmla="*/ 0 h 1"/>
                  <a:gd name="T2" fmla="*/ 0 w 203"/>
                  <a:gd name="T3" fmla="*/ 0 h 1"/>
                  <a:gd name="T4" fmla="*/ 0 w 203"/>
                  <a:gd name="T5" fmla="*/ 0 h 1"/>
                  <a:gd name="T6" fmla="*/ 0 w 203"/>
                  <a:gd name="T7" fmla="*/ 0 h 1"/>
                  <a:gd name="T8" fmla="*/ 0 w 203"/>
                  <a:gd name="T9" fmla="*/ 0 h 1"/>
                  <a:gd name="T10" fmla="*/ 0 w 203"/>
                  <a:gd name="T11" fmla="*/ 0 h 1"/>
                  <a:gd name="T12" fmla="*/ 0 w 203"/>
                  <a:gd name="T13" fmla="*/ 0 h 1"/>
                  <a:gd name="T14" fmla="*/ 0 w 203"/>
                  <a:gd name="T15" fmla="*/ 0 h 1"/>
                  <a:gd name="T16" fmla="*/ 0 w 203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3" h="1">
                    <a:moveTo>
                      <a:pt x="203" y="0"/>
                    </a:moveTo>
                    <a:lnTo>
                      <a:pt x="101" y="0"/>
                    </a:lnTo>
                    <a:lnTo>
                      <a:pt x="0" y="0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8" name="Freeform 582"/>
              <p:cNvSpPr>
                <a:spLocks/>
              </p:cNvSpPr>
              <p:nvPr/>
            </p:nvSpPr>
            <p:spPr bwMode="auto">
              <a:xfrm>
                <a:off x="636" y="3299"/>
                <a:ext cx="34" cy="7"/>
              </a:xfrm>
              <a:custGeom>
                <a:avLst/>
                <a:gdLst>
                  <a:gd name="T0" fmla="*/ 0 w 203"/>
                  <a:gd name="T1" fmla="*/ 0 h 46"/>
                  <a:gd name="T2" fmla="*/ 0 w 203"/>
                  <a:gd name="T3" fmla="*/ 0 h 46"/>
                  <a:gd name="T4" fmla="*/ 0 w 203"/>
                  <a:gd name="T5" fmla="*/ 0 h 46"/>
                  <a:gd name="T6" fmla="*/ 0 w 203"/>
                  <a:gd name="T7" fmla="*/ 0 h 46"/>
                  <a:gd name="T8" fmla="*/ 0 w 203"/>
                  <a:gd name="T9" fmla="*/ 0 h 46"/>
                  <a:gd name="T10" fmla="*/ 0 w 203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3" h="46">
                    <a:moveTo>
                      <a:pt x="101" y="46"/>
                    </a:moveTo>
                    <a:lnTo>
                      <a:pt x="203" y="46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101" y="46"/>
                    </a:lnTo>
                    <a:close/>
                  </a:path>
                </a:pathLst>
              </a:custGeom>
              <a:solidFill>
                <a:srgbClr val="58B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9" name="Freeform 583"/>
              <p:cNvSpPr>
                <a:spLocks/>
              </p:cNvSpPr>
              <p:nvPr/>
            </p:nvSpPr>
            <p:spPr bwMode="auto">
              <a:xfrm>
                <a:off x="3440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0" name="Freeform 584"/>
              <p:cNvSpPr>
                <a:spLocks/>
              </p:cNvSpPr>
              <p:nvPr/>
            </p:nvSpPr>
            <p:spPr bwMode="auto">
              <a:xfrm>
                <a:off x="3440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1" name="Freeform 585"/>
              <p:cNvSpPr>
                <a:spLocks/>
              </p:cNvSpPr>
              <p:nvPr/>
            </p:nvSpPr>
            <p:spPr bwMode="auto">
              <a:xfrm>
                <a:off x="3440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2" name="Freeform 586"/>
              <p:cNvSpPr>
                <a:spLocks/>
              </p:cNvSpPr>
              <p:nvPr/>
            </p:nvSpPr>
            <p:spPr bwMode="auto">
              <a:xfrm>
                <a:off x="3440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3" name="Freeform 587"/>
              <p:cNvSpPr>
                <a:spLocks/>
              </p:cNvSpPr>
              <p:nvPr/>
            </p:nvSpPr>
            <p:spPr bwMode="auto">
              <a:xfrm>
                <a:off x="3440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4" name="Freeform 588"/>
              <p:cNvSpPr>
                <a:spLocks/>
              </p:cNvSpPr>
              <p:nvPr/>
            </p:nvSpPr>
            <p:spPr bwMode="auto">
              <a:xfrm>
                <a:off x="3432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5" name="Freeform 589"/>
              <p:cNvSpPr>
                <a:spLocks/>
              </p:cNvSpPr>
              <p:nvPr/>
            </p:nvSpPr>
            <p:spPr bwMode="auto">
              <a:xfrm>
                <a:off x="3432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6" name="Freeform 590"/>
              <p:cNvSpPr>
                <a:spLocks/>
              </p:cNvSpPr>
              <p:nvPr/>
            </p:nvSpPr>
            <p:spPr bwMode="auto">
              <a:xfrm>
                <a:off x="3432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7" name="Freeform 591"/>
              <p:cNvSpPr>
                <a:spLocks/>
              </p:cNvSpPr>
              <p:nvPr/>
            </p:nvSpPr>
            <p:spPr bwMode="auto">
              <a:xfrm>
                <a:off x="3423" y="1653"/>
                <a:ext cx="9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8" name="Freeform 592"/>
              <p:cNvSpPr>
                <a:spLocks/>
              </p:cNvSpPr>
              <p:nvPr/>
            </p:nvSpPr>
            <p:spPr bwMode="auto">
              <a:xfrm>
                <a:off x="3423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9" name="Freeform 593"/>
              <p:cNvSpPr>
                <a:spLocks/>
              </p:cNvSpPr>
              <p:nvPr/>
            </p:nvSpPr>
            <p:spPr bwMode="auto">
              <a:xfrm>
                <a:off x="3415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0" name="Freeform 594"/>
              <p:cNvSpPr>
                <a:spLocks/>
              </p:cNvSpPr>
              <p:nvPr/>
            </p:nvSpPr>
            <p:spPr bwMode="auto">
              <a:xfrm>
                <a:off x="3415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1" name="Freeform 595"/>
              <p:cNvSpPr>
                <a:spLocks/>
              </p:cNvSpPr>
              <p:nvPr/>
            </p:nvSpPr>
            <p:spPr bwMode="auto">
              <a:xfrm>
                <a:off x="3406" y="165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2" name="Freeform 596"/>
              <p:cNvSpPr>
                <a:spLocks/>
              </p:cNvSpPr>
              <p:nvPr/>
            </p:nvSpPr>
            <p:spPr bwMode="auto">
              <a:xfrm>
                <a:off x="3398" y="1653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3" name="Freeform 597"/>
              <p:cNvSpPr>
                <a:spLocks/>
              </p:cNvSpPr>
              <p:nvPr/>
            </p:nvSpPr>
            <p:spPr bwMode="auto">
              <a:xfrm>
                <a:off x="3398" y="165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4" name="Freeform 598"/>
              <p:cNvSpPr>
                <a:spLocks/>
              </p:cNvSpPr>
              <p:nvPr/>
            </p:nvSpPr>
            <p:spPr bwMode="auto">
              <a:xfrm>
                <a:off x="3390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5" name="Freeform 599"/>
              <p:cNvSpPr>
                <a:spLocks/>
              </p:cNvSpPr>
              <p:nvPr/>
            </p:nvSpPr>
            <p:spPr bwMode="auto">
              <a:xfrm>
                <a:off x="3381" y="165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6" name="Freeform 600"/>
              <p:cNvSpPr>
                <a:spLocks/>
              </p:cNvSpPr>
              <p:nvPr/>
            </p:nvSpPr>
            <p:spPr bwMode="auto">
              <a:xfrm>
                <a:off x="3373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7" name="Freeform 601"/>
              <p:cNvSpPr>
                <a:spLocks/>
              </p:cNvSpPr>
              <p:nvPr/>
            </p:nvSpPr>
            <p:spPr bwMode="auto">
              <a:xfrm>
                <a:off x="3364" y="1653"/>
                <a:ext cx="9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8" name="Freeform 602"/>
              <p:cNvSpPr>
                <a:spLocks/>
              </p:cNvSpPr>
              <p:nvPr/>
            </p:nvSpPr>
            <p:spPr bwMode="auto">
              <a:xfrm>
                <a:off x="3356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9" name="Freeform 603"/>
              <p:cNvSpPr>
                <a:spLocks/>
              </p:cNvSpPr>
              <p:nvPr/>
            </p:nvSpPr>
            <p:spPr bwMode="auto">
              <a:xfrm>
                <a:off x="3347" y="165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0" name="Freeform 604"/>
              <p:cNvSpPr>
                <a:spLocks/>
              </p:cNvSpPr>
              <p:nvPr/>
            </p:nvSpPr>
            <p:spPr bwMode="auto">
              <a:xfrm>
                <a:off x="3339" y="1653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1" name="Freeform 605"/>
              <p:cNvSpPr>
                <a:spLocks/>
              </p:cNvSpPr>
              <p:nvPr/>
            </p:nvSpPr>
            <p:spPr bwMode="auto">
              <a:xfrm>
                <a:off x="3330" y="165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2" name="Freeform 606"/>
              <p:cNvSpPr>
                <a:spLocks/>
              </p:cNvSpPr>
              <p:nvPr/>
            </p:nvSpPr>
            <p:spPr bwMode="auto">
              <a:xfrm>
                <a:off x="3322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3" name="Freeform 607"/>
              <p:cNvSpPr>
                <a:spLocks/>
              </p:cNvSpPr>
              <p:nvPr/>
            </p:nvSpPr>
            <p:spPr bwMode="auto">
              <a:xfrm>
                <a:off x="3314" y="1653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4" name="Freeform 608"/>
              <p:cNvSpPr>
                <a:spLocks/>
              </p:cNvSpPr>
              <p:nvPr/>
            </p:nvSpPr>
            <p:spPr bwMode="auto">
              <a:xfrm>
                <a:off x="3305" y="165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5" name="Freeform 609"/>
              <p:cNvSpPr>
                <a:spLocks/>
              </p:cNvSpPr>
              <p:nvPr/>
            </p:nvSpPr>
            <p:spPr bwMode="auto">
              <a:xfrm>
                <a:off x="3297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65" name="Group 610"/>
            <p:cNvGrpSpPr>
              <a:grpSpLocks/>
            </p:cNvGrpSpPr>
            <p:nvPr/>
          </p:nvGrpSpPr>
          <p:grpSpPr bwMode="auto">
            <a:xfrm>
              <a:off x="607" y="1527"/>
              <a:ext cx="1616" cy="673"/>
              <a:chOff x="948" y="1653"/>
              <a:chExt cx="2349" cy="853"/>
            </a:xfrm>
          </p:grpSpPr>
          <p:sp>
            <p:nvSpPr>
              <p:cNvPr id="91256" name="Freeform 611"/>
              <p:cNvSpPr>
                <a:spLocks/>
              </p:cNvSpPr>
              <p:nvPr/>
            </p:nvSpPr>
            <p:spPr bwMode="auto">
              <a:xfrm>
                <a:off x="3288" y="1653"/>
                <a:ext cx="9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57" name="Freeform 612"/>
              <p:cNvSpPr>
                <a:spLocks/>
              </p:cNvSpPr>
              <p:nvPr/>
            </p:nvSpPr>
            <p:spPr bwMode="auto">
              <a:xfrm>
                <a:off x="3271" y="165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58" name="Freeform 613"/>
              <p:cNvSpPr>
                <a:spLocks/>
              </p:cNvSpPr>
              <p:nvPr/>
            </p:nvSpPr>
            <p:spPr bwMode="auto">
              <a:xfrm>
                <a:off x="3263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59" name="Freeform 614"/>
              <p:cNvSpPr>
                <a:spLocks/>
              </p:cNvSpPr>
              <p:nvPr/>
            </p:nvSpPr>
            <p:spPr bwMode="auto">
              <a:xfrm>
                <a:off x="3254" y="1653"/>
                <a:ext cx="9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0" name="Freeform 615"/>
              <p:cNvSpPr>
                <a:spLocks/>
              </p:cNvSpPr>
              <p:nvPr/>
            </p:nvSpPr>
            <p:spPr bwMode="auto">
              <a:xfrm>
                <a:off x="3237" y="165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1" name="Freeform 616"/>
              <p:cNvSpPr>
                <a:spLocks/>
              </p:cNvSpPr>
              <p:nvPr/>
            </p:nvSpPr>
            <p:spPr bwMode="auto">
              <a:xfrm>
                <a:off x="3229" y="1653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2" name="Freeform 617"/>
              <p:cNvSpPr>
                <a:spLocks/>
              </p:cNvSpPr>
              <p:nvPr/>
            </p:nvSpPr>
            <p:spPr bwMode="auto">
              <a:xfrm>
                <a:off x="3212" y="165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3" name="Freeform 618"/>
              <p:cNvSpPr>
                <a:spLocks/>
              </p:cNvSpPr>
              <p:nvPr/>
            </p:nvSpPr>
            <p:spPr bwMode="auto">
              <a:xfrm>
                <a:off x="3204" y="1653"/>
                <a:ext cx="8" cy="27"/>
              </a:xfrm>
              <a:custGeom>
                <a:avLst/>
                <a:gdLst>
                  <a:gd name="T0" fmla="*/ 0 w 49"/>
                  <a:gd name="T1" fmla="*/ 0 h 187"/>
                  <a:gd name="T2" fmla="*/ 0 w 49"/>
                  <a:gd name="T3" fmla="*/ 0 h 187"/>
                  <a:gd name="T4" fmla="*/ 0 w 49"/>
                  <a:gd name="T5" fmla="*/ 0 h 187"/>
                  <a:gd name="T6" fmla="*/ 0 w 49"/>
                  <a:gd name="T7" fmla="*/ 0 h 187"/>
                  <a:gd name="T8" fmla="*/ 0 w 49"/>
                  <a:gd name="T9" fmla="*/ 0 h 187"/>
                  <a:gd name="T10" fmla="*/ 0 w 49"/>
                  <a:gd name="T11" fmla="*/ 0 h 187"/>
                  <a:gd name="T12" fmla="*/ 0 w 49"/>
                  <a:gd name="T13" fmla="*/ 0 h 187"/>
                  <a:gd name="T14" fmla="*/ 0 w 49"/>
                  <a:gd name="T15" fmla="*/ 0 h 187"/>
                  <a:gd name="T16" fmla="*/ 0 w 49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49" y="187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4" name="Freeform 619"/>
              <p:cNvSpPr>
                <a:spLocks/>
              </p:cNvSpPr>
              <p:nvPr/>
            </p:nvSpPr>
            <p:spPr bwMode="auto">
              <a:xfrm>
                <a:off x="3187" y="1653"/>
                <a:ext cx="17" cy="27"/>
              </a:xfrm>
              <a:custGeom>
                <a:avLst/>
                <a:gdLst>
                  <a:gd name="T0" fmla="*/ 0 w 103"/>
                  <a:gd name="T1" fmla="*/ 0 h 187"/>
                  <a:gd name="T2" fmla="*/ 0 w 103"/>
                  <a:gd name="T3" fmla="*/ 0 h 187"/>
                  <a:gd name="T4" fmla="*/ 0 w 103"/>
                  <a:gd name="T5" fmla="*/ 0 h 187"/>
                  <a:gd name="T6" fmla="*/ 0 w 103"/>
                  <a:gd name="T7" fmla="*/ 0 h 187"/>
                  <a:gd name="T8" fmla="*/ 0 w 103"/>
                  <a:gd name="T9" fmla="*/ 0 h 187"/>
                  <a:gd name="T10" fmla="*/ 0 w 103"/>
                  <a:gd name="T11" fmla="*/ 0 h 187"/>
                  <a:gd name="T12" fmla="*/ 0 w 103"/>
                  <a:gd name="T13" fmla="*/ 0 h 187"/>
                  <a:gd name="T14" fmla="*/ 0 w 103"/>
                  <a:gd name="T15" fmla="*/ 0 h 187"/>
                  <a:gd name="T16" fmla="*/ 0 w 103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3" y="187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5" name="Freeform 620"/>
              <p:cNvSpPr>
                <a:spLocks/>
              </p:cNvSpPr>
              <p:nvPr/>
            </p:nvSpPr>
            <p:spPr bwMode="auto">
              <a:xfrm>
                <a:off x="3178" y="1653"/>
                <a:ext cx="9" cy="27"/>
              </a:xfrm>
              <a:custGeom>
                <a:avLst/>
                <a:gdLst>
                  <a:gd name="T0" fmla="*/ 0 w 49"/>
                  <a:gd name="T1" fmla="*/ 0 h 187"/>
                  <a:gd name="T2" fmla="*/ 0 w 49"/>
                  <a:gd name="T3" fmla="*/ 0 h 187"/>
                  <a:gd name="T4" fmla="*/ 0 w 49"/>
                  <a:gd name="T5" fmla="*/ 0 h 187"/>
                  <a:gd name="T6" fmla="*/ 0 w 49"/>
                  <a:gd name="T7" fmla="*/ 0 h 187"/>
                  <a:gd name="T8" fmla="*/ 0 w 49"/>
                  <a:gd name="T9" fmla="*/ 0 h 187"/>
                  <a:gd name="T10" fmla="*/ 0 w 49"/>
                  <a:gd name="T11" fmla="*/ 0 h 187"/>
                  <a:gd name="T12" fmla="*/ 0 w 49"/>
                  <a:gd name="T13" fmla="*/ 0 h 187"/>
                  <a:gd name="T14" fmla="*/ 0 w 49"/>
                  <a:gd name="T15" fmla="*/ 0 h 187"/>
                  <a:gd name="T16" fmla="*/ 0 w 49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49" y="187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6" name="Freeform 621"/>
              <p:cNvSpPr>
                <a:spLocks/>
              </p:cNvSpPr>
              <p:nvPr/>
            </p:nvSpPr>
            <p:spPr bwMode="auto">
              <a:xfrm>
                <a:off x="3161" y="1653"/>
                <a:ext cx="17" cy="27"/>
              </a:xfrm>
              <a:custGeom>
                <a:avLst/>
                <a:gdLst>
                  <a:gd name="T0" fmla="*/ 0 w 103"/>
                  <a:gd name="T1" fmla="*/ 0 h 187"/>
                  <a:gd name="T2" fmla="*/ 0 w 103"/>
                  <a:gd name="T3" fmla="*/ 0 h 187"/>
                  <a:gd name="T4" fmla="*/ 0 w 103"/>
                  <a:gd name="T5" fmla="*/ 0 h 187"/>
                  <a:gd name="T6" fmla="*/ 0 w 103"/>
                  <a:gd name="T7" fmla="*/ 0 h 187"/>
                  <a:gd name="T8" fmla="*/ 0 w 103"/>
                  <a:gd name="T9" fmla="*/ 0 h 187"/>
                  <a:gd name="T10" fmla="*/ 0 w 103"/>
                  <a:gd name="T11" fmla="*/ 0 h 187"/>
                  <a:gd name="T12" fmla="*/ 0 w 103"/>
                  <a:gd name="T13" fmla="*/ 0 h 187"/>
                  <a:gd name="T14" fmla="*/ 0 w 103"/>
                  <a:gd name="T15" fmla="*/ 0 h 187"/>
                  <a:gd name="T16" fmla="*/ 0 w 103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3" y="187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7" name="Freeform 622"/>
              <p:cNvSpPr>
                <a:spLocks/>
              </p:cNvSpPr>
              <p:nvPr/>
            </p:nvSpPr>
            <p:spPr bwMode="auto">
              <a:xfrm>
                <a:off x="3153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8" name="Freeform 623"/>
              <p:cNvSpPr>
                <a:spLocks/>
              </p:cNvSpPr>
              <p:nvPr/>
            </p:nvSpPr>
            <p:spPr bwMode="auto">
              <a:xfrm>
                <a:off x="3136" y="1653"/>
                <a:ext cx="17" cy="27"/>
              </a:xfrm>
              <a:custGeom>
                <a:avLst/>
                <a:gdLst>
                  <a:gd name="T0" fmla="*/ 0 w 100"/>
                  <a:gd name="T1" fmla="*/ 0 h 187"/>
                  <a:gd name="T2" fmla="*/ 0 w 100"/>
                  <a:gd name="T3" fmla="*/ 0 h 187"/>
                  <a:gd name="T4" fmla="*/ 0 w 100"/>
                  <a:gd name="T5" fmla="*/ 0 h 187"/>
                  <a:gd name="T6" fmla="*/ 0 w 100"/>
                  <a:gd name="T7" fmla="*/ 0 h 187"/>
                  <a:gd name="T8" fmla="*/ 0 w 100"/>
                  <a:gd name="T9" fmla="*/ 0 h 187"/>
                  <a:gd name="T10" fmla="*/ 0 w 100"/>
                  <a:gd name="T11" fmla="*/ 0 h 187"/>
                  <a:gd name="T12" fmla="*/ 0 w 100"/>
                  <a:gd name="T13" fmla="*/ 0 h 187"/>
                  <a:gd name="T14" fmla="*/ 0 w 100"/>
                  <a:gd name="T15" fmla="*/ 0 h 187"/>
                  <a:gd name="T16" fmla="*/ 0 w 10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0" y="187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9" name="Freeform 624"/>
              <p:cNvSpPr>
                <a:spLocks/>
              </p:cNvSpPr>
              <p:nvPr/>
            </p:nvSpPr>
            <p:spPr bwMode="auto">
              <a:xfrm>
                <a:off x="3119" y="165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0" name="Freeform 625"/>
              <p:cNvSpPr>
                <a:spLocks/>
              </p:cNvSpPr>
              <p:nvPr/>
            </p:nvSpPr>
            <p:spPr bwMode="auto">
              <a:xfrm>
                <a:off x="3111" y="165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1" name="Freeform 626"/>
              <p:cNvSpPr>
                <a:spLocks/>
              </p:cNvSpPr>
              <p:nvPr/>
            </p:nvSpPr>
            <p:spPr bwMode="auto">
              <a:xfrm>
                <a:off x="3094" y="165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2" name="Freeform 627"/>
              <p:cNvSpPr>
                <a:spLocks/>
              </p:cNvSpPr>
              <p:nvPr/>
            </p:nvSpPr>
            <p:spPr bwMode="auto">
              <a:xfrm>
                <a:off x="3077" y="165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3" name="Freeform 628"/>
              <p:cNvSpPr>
                <a:spLocks/>
              </p:cNvSpPr>
              <p:nvPr/>
            </p:nvSpPr>
            <p:spPr bwMode="auto">
              <a:xfrm>
                <a:off x="3069" y="1653"/>
                <a:ext cx="8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4" name="Freeform 629"/>
              <p:cNvSpPr>
                <a:spLocks/>
              </p:cNvSpPr>
              <p:nvPr/>
            </p:nvSpPr>
            <p:spPr bwMode="auto">
              <a:xfrm>
                <a:off x="3052" y="165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5" name="Freeform 630"/>
              <p:cNvSpPr>
                <a:spLocks/>
              </p:cNvSpPr>
              <p:nvPr/>
            </p:nvSpPr>
            <p:spPr bwMode="auto">
              <a:xfrm>
                <a:off x="3035" y="165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6" name="Freeform 631"/>
              <p:cNvSpPr>
                <a:spLocks/>
              </p:cNvSpPr>
              <p:nvPr/>
            </p:nvSpPr>
            <p:spPr bwMode="auto">
              <a:xfrm>
                <a:off x="3018" y="165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7" name="Freeform 632"/>
              <p:cNvSpPr>
                <a:spLocks/>
              </p:cNvSpPr>
              <p:nvPr/>
            </p:nvSpPr>
            <p:spPr bwMode="auto">
              <a:xfrm>
                <a:off x="3001" y="165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8" name="Freeform 633"/>
              <p:cNvSpPr>
                <a:spLocks/>
              </p:cNvSpPr>
              <p:nvPr/>
            </p:nvSpPr>
            <p:spPr bwMode="auto">
              <a:xfrm>
                <a:off x="2992" y="1653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9" name="Freeform 634"/>
              <p:cNvSpPr>
                <a:spLocks/>
              </p:cNvSpPr>
              <p:nvPr/>
            </p:nvSpPr>
            <p:spPr bwMode="auto">
              <a:xfrm>
                <a:off x="2976" y="1653"/>
                <a:ext cx="16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0" name="Freeform 635"/>
              <p:cNvSpPr>
                <a:spLocks/>
              </p:cNvSpPr>
              <p:nvPr/>
            </p:nvSpPr>
            <p:spPr bwMode="auto">
              <a:xfrm>
                <a:off x="2959" y="165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1" name="Freeform 636"/>
              <p:cNvSpPr>
                <a:spLocks/>
              </p:cNvSpPr>
              <p:nvPr/>
            </p:nvSpPr>
            <p:spPr bwMode="auto">
              <a:xfrm>
                <a:off x="2942" y="165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2" name="Freeform 637"/>
              <p:cNvSpPr>
                <a:spLocks/>
              </p:cNvSpPr>
              <p:nvPr/>
            </p:nvSpPr>
            <p:spPr bwMode="auto">
              <a:xfrm>
                <a:off x="2917" y="1653"/>
                <a:ext cx="25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90" y="177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0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3" name="Freeform 638"/>
              <p:cNvSpPr>
                <a:spLocks/>
              </p:cNvSpPr>
              <p:nvPr/>
            </p:nvSpPr>
            <p:spPr bwMode="auto">
              <a:xfrm>
                <a:off x="2901" y="1654"/>
                <a:ext cx="32" cy="32"/>
              </a:xfrm>
              <a:custGeom>
                <a:avLst/>
                <a:gdLst>
                  <a:gd name="T0" fmla="*/ 0 w 191"/>
                  <a:gd name="T1" fmla="*/ 0 h 224"/>
                  <a:gd name="T2" fmla="*/ 0 w 191"/>
                  <a:gd name="T3" fmla="*/ 0 h 224"/>
                  <a:gd name="T4" fmla="*/ 0 w 191"/>
                  <a:gd name="T5" fmla="*/ 0 h 224"/>
                  <a:gd name="T6" fmla="*/ 0 w 191"/>
                  <a:gd name="T7" fmla="*/ 0 h 224"/>
                  <a:gd name="T8" fmla="*/ 0 w 191"/>
                  <a:gd name="T9" fmla="*/ 0 h 224"/>
                  <a:gd name="T10" fmla="*/ 0 w 191"/>
                  <a:gd name="T11" fmla="*/ 0 h 224"/>
                  <a:gd name="T12" fmla="*/ 0 w 191"/>
                  <a:gd name="T13" fmla="*/ 0 h 224"/>
                  <a:gd name="T14" fmla="*/ 0 w 191"/>
                  <a:gd name="T15" fmla="*/ 0 h 224"/>
                  <a:gd name="T16" fmla="*/ 0 w 191"/>
                  <a:gd name="T17" fmla="*/ 0 h 224"/>
                  <a:gd name="T18" fmla="*/ 0 w 191"/>
                  <a:gd name="T19" fmla="*/ 0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4">
                    <a:moveTo>
                      <a:pt x="44" y="224"/>
                    </a:moveTo>
                    <a:lnTo>
                      <a:pt x="89" y="213"/>
                    </a:lnTo>
                    <a:lnTo>
                      <a:pt x="191" y="167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44" y="37"/>
                    </a:lnTo>
                    <a:lnTo>
                      <a:pt x="44" y="224"/>
                    </a:lnTo>
                    <a:lnTo>
                      <a:pt x="68" y="224"/>
                    </a:lnTo>
                    <a:lnTo>
                      <a:pt x="89" y="213"/>
                    </a:lnTo>
                    <a:lnTo>
                      <a:pt x="44" y="22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4" name="Freeform 639"/>
              <p:cNvSpPr>
                <a:spLocks/>
              </p:cNvSpPr>
              <p:nvPr/>
            </p:nvSpPr>
            <p:spPr bwMode="auto">
              <a:xfrm>
                <a:off x="2891" y="166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5" name="Freeform 640"/>
              <p:cNvSpPr>
                <a:spLocks/>
              </p:cNvSpPr>
              <p:nvPr/>
            </p:nvSpPr>
            <p:spPr bwMode="auto">
              <a:xfrm>
                <a:off x="2874" y="166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6" name="Freeform 641"/>
              <p:cNvSpPr>
                <a:spLocks/>
              </p:cNvSpPr>
              <p:nvPr/>
            </p:nvSpPr>
            <p:spPr bwMode="auto">
              <a:xfrm>
                <a:off x="2857" y="1660"/>
                <a:ext cx="17" cy="26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7" name="Freeform 642"/>
              <p:cNvSpPr>
                <a:spLocks/>
              </p:cNvSpPr>
              <p:nvPr/>
            </p:nvSpPr>
            <p:spPr bwMode="auto">
              <a:xfrm>
                <a:off x="2840" y="166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8" name="Freeform 643"/>
              <p:cNvSpPr>
                <a:spLocks/>
              </p:cNvSpPr>
              <p:nvPr/>
            </p:nvSpPr>
            <p:spPr bwMode="auto">
              <a:xfrm>
                <a:off x="2823" y="1660"/>
                <a:ext cx="17" cy="26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9" name="Freeform 644"/>
              <p:cNvSpPr>
                <a:spLocks/>
              </p:cNvSpPr>
              <p:nvPr/>
            </p:nvSpPr>
            <p:spPr bwMode="auto">
              <a:xfrm>
                <a:off x="2807" y="1660"/>
                <a:ext cx="16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0" name="Freeform 645"/>
              <p:cNvSpPr>
                <a:spLocks/>
              </p:cNvSpPr>
              <p:nvPr/>
            </p:nvSpPr>
            <p:spPr bwMode="auto">
              <a:xfrm>
                <a:off x="2790" y="166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1" name="Freeform 646"/>
              <p:cNvSpPr>
                <a:spLocks/>
              </p:cNvSpPr>
              <p:nvPr/>
            </p:nvSpPr>
            <p:spPr bwMode="auto">
              <a:xfrm>
                <a:off x="2773" y="1660"/>
                <a:ext cx="17" cy="26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2" name="Freeform 647"/>
              <p:cNvSpPr>
                <a:spLocks/>
              </p:cNvSpPr>
              <p:nvPr/>
            </p:nvSpPr>
            <p:spPr bwMode="auto">
              <a:xfrm>
                <a:off x="2756" y="166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3" name="Freeform 648"/>
              <p:cNvSpPr>
                <a:spLocks/>
              </p:cNvSpPr>
              <p:nvPr/>
            </p:nvSpPr>
            <p:spPr bwMode="auto">
              <a:xfrm>
                <a:off x="2731" y="1660"/>
                <a:ext cx="25" cy="26"/>
              </a:xfrm>
              <a:custGeom>
                <a:avLst/>
                <a:gdLst>
                  <a:gd name="T0" fmla="*/ 0 w 152"/>
                  <a:gd name="T1" fmla="*/ 0 h 187"/>
                  <a:gd name="T2" fmla="*/ 0 w 152"/>
                  <a:gd name="T3" fmla="*/ 0 h 187"/>
                  <a:gd name="T4" fmla="*/ 0 w 152"/>
                  <a:gd name="T5" fmla="*/ 0 h 187"/>
                  <a:gd name="T6" fmla="*/ 0 w 152"/>
                  <a:gd name="T7" fmla="*/ 0 h 187"/>
                  <a:gd name="T8" fmla="*/ 0 w 152"/>
                  <a:gd name="T9" fmla="*/ 0 h 187"/>
                  <a:gd name="T10" fmla="*/ 0 w 152"/>
                  <a:gd name="T11" fmla="*/ 0 h 187"/>
                  <a:gd name="T12" fmla="*/ 0 w 152"/>
                  <a:gd name="T13" fmla="*/ 0 h 187"/>
                  <a:gd name="T14" fmla="*/ 0 w 152"/>
                  <a:gd name="T15" fmla="*/ 0 h 187"/>
                  <a:gd name="T16" fmla="*/ 0 w 15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52" y="18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4" name="Freeform 649"/>
              <p:cNvSpPr>
                <a:spLocks/>
              </p:cNvSpPr>
              <p:nvPr/>
            </p:nvSpPr>
            <p:spPr bwMode="auto">
              <a:xfrm>
                <a:off x="2714" y="1660"/>
                <a:ext cx="17" cy="26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5" name="Freeform 650"/>
              <p:cNvSpPr>
                <a:spLocks/>
              </p:cNvSpPr>
              <p:nvPr/>
            </p:nvSpPr>
            <p:spPr bwMode="auto">
              <a:xfrm>
                <a:off x="2697" y="166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6" name="Freeform 651"/>
              <p:cNvSpPr>
                <a:spLocks/>
              </p:cNvSpPr>
              <p:nvPr/>
            </p:nvSpPr>
            <p:spPr bwMode="auto">
              <a:xfrm>
                <a:off x="2672" y="1660"/>
                <a:ext cx="25" cy="26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6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89" y="17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7" name="Freeform 652"/>
              <p:cNvSpPr>
                <a:spLocks/>
              </p:cNvSpPr>
              <p:nvPr/>
            </p:nvSpPr>
            <p:spPr bwMode="auto">
              <a:xfrm>
                <a:off x="2655" y="1661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0" y="214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8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0" y="214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8" name="Freeform 653"/>
              <p:cNvSpPr>
                <a:spLocks/>
              </p:cNvSpPr>
              <p:nvPr/>
            </p:nvSpPr>
            <p:spPr bwMode="auto">
              <a:xfrm>
                <a:off x="2646" y="1666"/>
                <a:ext cx="17" cy="27"/>
              </a:xfrm>
              <a:custGeom>
                <a:avLst/>
                <a:gdLst>
                  <a:gd name="T0" fmla="*/ 0 w 101"/>
                  <a:gd name="T1" fmla="*/ 0 h 185"/>
                  <a:gd name="T2" fmla="*/ 0 w 101"/>
                  <a:gd name="T3" fmla="*/ 0 h 185"/>
                  <a:gd name="T4" fmla="*/ 0 w 101"/>
                  <a:gd name="T5" fmla="*/ 0 h 185"/>
                  <a:gd name="T6" fmla="*/ 0 w 101"/>
                  <a:gd name="T7" fmla="*/ 0 h 185"/>
                  <a:gd name="T8" fmla="*/ 0 w 101"/>
                  <a:gd name="T9" fmla="*/ 0 h 185"/>
                  <a:gd name="T10" fmla="*/ 0 w 101"/>
                  <a:gd name="T11" fmla="*/ 0 h 185"/>
                  <a:gd name="T12" fmla="*/ 0 w 101"/>
                  <a:gd name="T13" fmla="*/ 0 h 185"/>
                  <a:gd name="T14" fmla="*/ 0 w 101"/>
                  <a:gd name="T15" fmla="*/ 0 h 185"/>
                  <a:gd name="T16" fmla="*/ 0 w 101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01" y="185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9" name="Freeform 654"/>
              <p:cNvSpPr>
                <a:spLocks/>
              </p:cNvSpPr>
              <p:nvPr/>
            </p:nvSpPr>
            <p:spPr bwMode="auto">
              <a:xfrm>
                <a:off x="2629" y="1666"/>
                <a:ext cx="17" cy="27"/>
              </a:xfrm>
              <a:custGeom>
                <a:avLst/>
                <a:gdLst>
                  <a:gd name="T0" fmla="*/ 0 w 102"/>
                  <a:gd name="T1" fmla="*/ 0 h 185"/>
                  <a:gd name="T2" fmla="*/ 0 w 102"/>
                  <a:gd name="T3" fmla="*/ 0 h 185"/>
                  <a:gd name="T4" fmla="*/ 0 w 102"/>
                  <a:gd name="T5" fmla="*/ 0 h 185"/>
                  <a:gd name="T6" fmla="*/ 0 w 102"/>
                  <a:gd name="T7" fmla="*/ 0 h 185"/>
                  <a:gd name="T8" fmla="*/ 0 w 102"/>
                  <a:gd name="T9" fmla="*/ 0 h 185"/>
                  <a:gd name="T10" fmla="*/ 0 w 102"/>
                  <a:gd name="T11" fmla="*/ 0 h 185"/>
                  <a:gd name="T12" fmla="*/ 0 w 102"/>
                  <a:gd name="T13" fmla="*/ 0 h 185"/>
                  <a:gd name="T14" fmla="*/ 0 w 102"/>
                  <a:gd name="T15" fmla="*/ 0 h 185"/>
                  <a:gd name="T16" fmla="*/ 0 w 102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02" y="18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0" name="Freeform 655"/>
              <p:cNvSpPr>
                <a:spLocks/>
              </p:cNvSpPr>
              <p:nvPr/>
            </p:nvSpPr>
            <p:spPr bwMode="auto">
              <a:xfrm>
                <a:off x="2604" y="1666"/>
                <a:ext cx="25" cy="27"/>
              </a:xfrm>
              <a:custGeom>
                <a:avLst/>
                <a:gdLst>
                  <a:gd name="T0" fmla="*/ 0 w 152"/>
                  <a:gd name="T1" fmla="*/ 0 h 185"/>
                  <a:gd name="T2" fmla="*/ 0 w 152"/>
                  <a:gd name="T3" fmla="*/ 0 h 185"/>
                  <a:gd name="T4" fmla="*/ 0 w 152"/>
                  <a:gd name="T5" fmla="*/ 0 h 185"/>
                  <a:gd name="T6" fmla="*/ 0 w 152"/>
                  <a:gd name="T7" fmla="*/ 0 h 185"/>
                  <a:gd name="T8" fmla="*/ 0 w 152"/>
                  <a:gd name="T9" fmla="*/ 0 h 185"/>
                  <a:gd name="T10" fmla="*/ 0 w 152"/>
                  <a:gd name="T11" fmla="*/ 0 h 185"/>
                  <a:gd name="T12" fmla="*/ 0 w 152"/>
                  <a:gd name="T13" fmla="*/ 0 h 185"/>
                  <a:gd name="T14" fmla="*/ 0 w 152"/>
                  <a:gd name="T15" fmla="*/ 0 h 185"/>
                  <a:gd name="T16" fmla="*/ 0 w 152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2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52" y="185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1" name="Freeform 656"/>
              <p:cNvSpPr>
                <a:spLocks/>
              </p:cNvSpPr>
              <p:nvPr/>
            </p:nvSpPr>
            <p:spPr bwMode="auto">
              <a:xfrm>
                <a:off x="2587" y="1666"/>
                <a:ext cx="17" cy="27"/>
              </a:xfrm>
              <a:custGeom>
                <a:avLst/>
                <a:gdLst>
                  <a:gd name="T0" fmla="*/ 0 w 101"/>
                  <a:gd name="T1" fmla="*/ 0 h 185"/>
                  <a:gd name="T2" fmla="*/ 0 w 101"/>
                  <a:gd name="T3" fmla="*/ 0 h 185"/>
                  <a:gd name="T4" fmla="*/ 0 w 101"/>
                  <a:gd name="T5" fmla="*/ 0 h 185"/>
                  <a:gd name="T6" fmla="*/ 0 w 101"/>
                  <a:gd name="T7" fmla="*/ 0 h 185"/>
                  <a:gd name="T8" fmla="*/ 0 w 101"/>
                  <a:gd name="T9" fmla="*/ 0 h 185"/>
                  <a:gd name="T10" fmla="*/ 0 w 101"/>
                  <a:gd name="T11" fmla="*/ 0 h 185"/>
                  <a:gd name="T12" fmla="*/ 0 w 101"/>
                  <a:gd name="T13" fmla="*/ 0 h 185"/>
                  <a:gd name="T14" fmla="*/ 0 w 101"/>
                  <a:gd name="T15" fmla="*/ 0 h 185"/>
                  <a:gd name="T16" fmla="*/ 0 w 101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01" y="185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2" name="Freeform 657"/>
              <p:cNvSpPr>
                <a:spLocks/>
              </p:cNvSpPr>
              <p:nvPr/>
            </p:nvSpPr>
            <p:spPr bwMode="auto">
              <a:xfrm>
                <a:off x="2570" y="1666"/>
                <a:ext cx="17" cy="27"/>
              </a:xfrm>
              <a:custGeom>
                <a:avLst/>
                <a:gdLst>
                  <a:gd name="T0" fmla="*/ 0 w 101"/>
                  <a:gd name="T1" fmla="*/ 0 h 185"/>
                  <a:gd name="T2" fmla="*/ 0 w 101"/>
                  <a:gd name="T3" fmla="*/ 0 h 185"/>
                  <a:gd name="T4" fmla="*/ 0 w 101"/>
                  <a:gd name="T5" fmla="*/ 0 h 185"/>
                  <a:gd name="T6" fmla="*/ 0 w 101"/>
                  <a:gd name="T7" fmla="*/ 0 h 185"/>
                  <a:gd name="T8" fmla="*/ 0 w 101"/>
                  <a:gd name="T9" fmla="*/ 0 h 185"/>
                  <a:gd name="T10" fmla="*/ 0 w 101"/>
                  <a:gd name="T11" fmla="*/ 0 h 185"/>
                  <a:gd name="T12" fmla="*/ 0 w 101"/>
                  <a:gd name="T13" fmla="*/ 0 h 185"/>
                  <a:gd name="T14" fmla="*/ 0 w 101"/>
                  <a:gd name="T15" fmla="*/ 0 h 185"/>
                  <a:gd name="T16" fmla="*/ 0 w 101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01" y="185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3" name="Freeform 658"/>
              <p:cNvSpPr>
                <a:spLocks/>
              </p:cNvSpPr>
              <p:nvPr/>
            </p:nvSpPr>
            <p:spPr bwMode="auto">
              <a:xfrm>
                <a:off x="2553" y="1666"/>
                <a:ext cx="17" cy="27"/>
              </a:xfrm>
              <a:custGeom>
                <a:avLst/>
                <a:gdLst>
                  <a:gd name="T0" fmla="*/ 0 w 102"/>
                  <a:gd name="T1" fmla="*/ 0 h 185"/>
                  <a:gd name="T2" fmla="*/ 0 w 102"/>
                  <a:gd name="T3" fmla="*/ 0 h 185"/>
                  <a:gd name="T4" fmla="*/ 0 w 102"/>
                  <a:gd name="T5" fmla="*/ 0 h 185"/>
                  <a:gd name="T6" fmla="*/ 0 w 102"/>
                  <a:gd name="T7" fmla="*/ 0 h 185"/>
                  <a:gd name="T8" fmla="*/ 0 w 102"/>
                  <a:gd name="T9" fmla="*/ 0 h 185"/>
                  <a:gd name="T10" fmla="*/ 0 w 102"/>
                  <a:gd name="T11" fmla="*/ 0 h 185"/>
                  <a:gd name="T12" fmla="*/ 0 w 102"/>
                  <a:gd name="T13" fmla="*/ 0 h 185"/>
                  <a:gd name="T14" fmla="*/ 0 w 102"/>
                  <a:gd name="T15" fmla="*/ 0 h 185"/>
                  <a:gd name="T16" fmla="*/ 0 w 102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02" y="18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4" name="Freeform 659"/>
              <p:cNvSpPr>
                <a:spLocks/>
              </p:cNvSpPr>
              <p:nvPr/>
            </p:nvSpPr>
            <p:spPr bwMode="auto">
              <a:xfrm>
                <a:off x="2536" y="1666"/>
                <a:ext cx="17" cy="27"/>
              </a:xfrm>
              <a:custGeom>
                <a:avLst/>
                <a:gdLst>
                  <a:gd name="T0" fmla="*/ 0 w 101"/>
                  <a:gd name="T1" fmla="*/ 0 h 185"/>
                  <a:gd name="T2" fmla="*/ 0 w 101"/>
                  <a:gd name="T3" fmla="*/ 0 h 185"/>
                  <a:gd name="T4" fmla="*/ 0 w 101"/>
                  <a:gd name="T5" fmla="*/ 0 h 185"/>
                  <a:gd name="T6" fmla="*/ 0 w 101"/>
                  <a:gd name="T7" fmla="*/ 0 h 185"/>
                  <a:gd name="T8" fmla="*/ 0 w 101"/>
                  <a:gd name="T9" fmla="*/ 0 h 185"/>
                  <a:gd name="T10" fmla="*/ 0 w 101"/>
                  <a:gd name="T11" fmla="*/ 0 h 185"/>
                  <a:gd name="T12" fmla="*/ 0 w 101"/>
                  <a:gd name="T13" fmla="*/ 0 h 185"/>
                  <a:gd name="T14" fmla="*/ 0 w 101"/>
                  <a:gd name="T15" fmla="*/ 0 h 185"/>
                  <a:gd name="T16" fmla="*/ 0 w 101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01" y="185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5" name="Freeform 660"/>
              <p:cNvSpPr>
                <a:spLocks/>
              </p:cNvSpPr>
              <p:nvPr/>
            </p:nvSpPr>
            <p:spPr bwMode="auto">
              <a:xfrm>
                <a:off x="2504" y="1666"/>
                <a:ext cx="32" cy="27"/>
              </a:xfrm>
              <a:custGeom>
                <a:avLst/>
                <a:gdLst>
                  <a:gd name="T0" fmla="*/ 0 w 197"/>
                  <a:gd name="T1" fmla="*/ 0 h 185"/>
                  <a:gd name="T2" fmla="*/ 0 w 197"/>
                  <a:gd name="T3" fmla="*/ 0 h 185"/>
                  <a:gd name="T4" fmla="*/ 0 w 197"/>
                  <a:gd name="T5" fmla="*/ 0 h 185"/>
                  <a:gd name="T6" fmla="*/ 0 w 197"/>
                  <a:gd name="T7" fmla="*/ 0 h 185"/>
                  <a:gd name="T8" fmla="*/ 0 w 197"/>
                  <a:gd name="T9" fmla="*/ 0 h 185"/>
                  <a:gd name="T10" fmla="*/ 0 w 197"/>
                  <a:gd name="T11" fmla="*/ 0 h 185"/>
                  <a:gd name="T12" fmla="*/ 0 w 197"/>
                  <a:gd name="T13" fmla="*/ 0 h 185"/>
                  <a:gd name="T14" fmla="*/ 0 w 197"/>
                  <a:gd name="T15" fmla="*/ 0 h 185"/>
                  <a:gd name="T16" fmla="*/ 0 w 197"/>
                  <a:gd name="T17" fmla="*/ 0 h 185"/>
                  <a:gd name="T18" fmla="*/ 0 w 197"/>
                  <a:gd name="T19" fmla="*/ 0 h 1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7" h="185">
                    <a:moveTo>
                      <a:pt x="91" y="176"/>
                    </a:moveTo>
                    <a:lnTo>
                      <a:pt x="45" y="185"/>
                    </a:lnTo>
                    <a:lnTo>
                      <a:pt x="197" y="185"/>
                    </a:lnTo>
                    <a:lnTo>
                      <a:pt x="197" y="0"/>
                    </a:lnTo>
                    <a:lnTo>
                      <a:pt x="45" y="0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9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6" name="Freeform 661"/>
              <p:cNvSpPr>
                <a:spLocks/>
              </p:cNvSpPr>
              <p:nvPr/>
            </p:nvSpPr>
            <p:spPr bwMode="auto">
              <a:xfrm>
                <a:off x="2487" y="166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4" y="223"/>
                    </a:moveTo>
                    <a:lnTo>
                      <a:pt x="90" y="213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4" y="37"/>
                    </a:lnTo>
                    <a:lnTo>
                      <a:pt x="44" y="223"/>
                    </a:lnTo>
                    <a:lnTo>
                      <a:pt x="68" y="223"/>
                    </a:lnTo>
                    <a:lnTo>
                      <a:pt x="90" y="213"/>
                    </a:lnTo>
                    <a:lnTo>
                      <a:pt x="44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7" name="Freeform 662"/>
              <p:cNvSpPr>
                <a:spLocks/>
              </p:cNvSpPr>
              <p:nvPr/>
            </p:nvSpPr>
            <p:spPr bwMode="auto">
              <a:xfrm>
                <a:off x="2477" y="1673"/>
                <a:ext cx="17" cy="27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8" name="Freeform 663"/>
              <p:cNvSpPr>
                <a:spLocks/>
              </p:cNvSpPr>
              <p:nvPr/>
            </p:nvSpPr>
            <p:spPr bwMode="auto">
              <a:xfrm>
                <a:off x="2460" y="1673"/>
                <a:ext cx="17" cy="27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9" name="Freeform 664"/>
              <p:cNvSpPr>
                <a:spLocks/>
              </p:cNvSpPr>
              <p:nvPr/>
            </p:nvSpPr>
            <p:spPr bwMode="auto">
              <a:xfrm>
                <a:off x="2443" y="1673"/>
                <a:ext cx="17" cy="27"/>
              </a:xfrm>
              <a:custGeom>
                <a:avLst/>
                <a:gdLst>
                  <a:gd name="T0" fmla="*/ 0 w 102"/>
                  <a:gd name="T1" fmla="*/ 0 h 186"/>
                  <a:gd name="T2" fmla="*/ 0 w 102"/>
                  <a:gd name="T3" fmla="*/ 0 h 186"/>
                  <a:gd name="T4" fmla="*/ 0 w 102"/>
                  <a:gd name="T5" fmla="*/ 0 h 186"/>
                  <a:gd name="T6" fmla="*/ 0 w 102"/>
                  <a:gd name="T7" fmla="*/ 0 h 186"/>
                  <a:gd name="T8" fmla="*/ 0 w 102"/>
                  <a:gd name="T9" fmla="*/ 0 h 186"/>
                  <a:gd name="T10" fmla="*/ 0 w 102"/>
                  <a:gd name="T11" fmla="*/ 0 h 186"/>
                  <a:gd name="T12" fmla="*/ 0 w 102"/>
                  <a:gd name="T13" fmla="*/ 0 h 186"/>
                  <a:gd name="T14" fmla="*/ 0 w 102"/>
                  <a:gd name="T15" fmla="*/ 0 h 186"/>
                  <a:gd name="T16" fmla="*/ 0 w 10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2" y="18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0" name="Freeform 665"/>
              <p:cNvSpPr>
                <a:spLocks/>
              </p:cNvSpPr>
              <p:nvPr/>
            </p:nvSpPr>
            <p:spPr bwMode="auto">
              <a:xfrm>
                <a:off x="2418" y="1673"/>
                <a:ext cx="25" cy="27"/>
              </a:xfrm>
              <a:custGeom>
                <a:avLst/>
                <a:gdLst>
                  <a:gd name="T0" fmla="*/ 0 w 152"/>
                  <a:gd name="T1" fmla="*/ 0 h 186"/>
                  <a:gd name="T2" fmla="*/ 0 w 152"/>
                  <a:gd name="T3" fmla="*/ 0 h 186"/>
                  <a:gd name="T4" fmla="*/ 0 w 152"/>
                  <a:gd name="T5" fmla="*/ 0 h 186"/>
                  <a:gd name="T6" fmla="*/ 0 w 152"/>
                  <a:gd name="T7" fmla="*/ 0 h 186"/>
                  <a:gd name="T8" fmla="*/ 0 w 152"/>
                  <a:gd name="T9" fmla="*/ 0 h 186"/>
                  <a:gd name="T10" fmla="*/ 0 w 152"/>
                  <a:gd name="T11" fmla="*/ 0 h 186"/>
                  <a:gd name="T12" fmla="*/ 0 w 152"/>
                  <a:gd name="T13" fmla="*/ 0 h 186"/>
                  <a:gd name="T14" fmla="*/ 0 w 152"/>
                  <a:gd name="T15" fmla="*/ 0 h 186"/>
                  <a:gd name="T16" fmla="*/ 0 w 15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52" y="186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1" name="Freeform 666"/>
              <p:cNvSpPr>
                <a:spLocks/>
              </p:cNvSpPr>
              <p:nvPr/>
            </p:nvSpPr>
            <p:spPr bwMode="auto">
              <a:xfrm>
                <a:off x="2401" y="1673"/>
                <a:ext cx="17" cy="27"/>
              </a:xfrm>
              <a:custGeom>
                <a:avLst/>
                <a:gdLst>
                  <a:gd name="T0" fmla="*/ 0 w 100"/>
                  <a:gd name="T1" fmla="*/ 0 h 186"/>
                  <a:gd name="T2" fmla="*/ 0 w 100"/>
                  <a:gd name="T3" fmla="*/ 0 h 186"/>
                  <a:gd name="T4" fmla="*/ 0 w 100"/>
                  <a:gd name="T5" fmla="*/ 0 h 186"/>
                  <a:gd name="T6" fmla="*/ 0 w 100"/>
                  <a:gd name="T7" fmla="*/ 0 h 186"/>
                  <a:gd name="T8" fmla="*/ 0 w 100"/>
                  <a:gd name="T9" fmla="*/ 0 h 186"/>
                  <a:gd name="T10" fmla="*/ 0 w 100"/>
                  <a:gd name="T11" fmla="*/ 0 h 186"/>
                  <a:gd name="T12" fmla="*/ 0 w 100"/>
                  <a:gd name="T13" fmla="*/ 0 h 186"/>
                  <a:gd name="T14" fmla="*/ 0 w 100"/>
                  <a:gd name="T15" fmla="*/ 0 h 186"/>
                  <a:gd name="T16" fmla="*/ 0 w 10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0" y="186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2" name="Freeform 667"/>
              <p:cNvSpPr>
                <a:spLocks/>
              </p:cNvSpPr>
              <p:nvPr/>
            </p:nvSpPr>
            <p:spPr bwMode="auto">
              <a:xfrm>
                <a:off x="2377" y="1673"/>
                <a:ext cx="24" cy="27"/>
              </a:xfrm>
              <a:custGeom>
                <a:avLst/>
                <a:gdLst>
                  <a:gd name="T0" fmla="*/ 0 w 147"/>
                  <a:gd name="T1" fmla="*/ 0 h 186"/>
                  <a:gd name="T2" fmla="*/ 0 w 147"/>
                  <a:gd name="T3" fmla="*/ 0 h 186"/>
                  <a:gd name="T4" fmla="*/ 0 w 147"/>
                  <a:gd name="T5" fmla="*/ 0 h 186"/>
                  <a:gd name="T6" fmla="*/ 0 w 147"/>
                  <a:gd name="T7" fmla="*/ 0 h 186"/>
                  <a:gd name="T8" fmla="*/ 0 w 147"/>
                  <a:gd name="T9" fmla="*/ 0 h 186"/>
                  <a:gd name="T10" fmla="*/ 0 w 147"/>
                  <a:gd name="T11" fmla="*/ 0 h 186"/>
                  <a:gd name="T12" fmla="*/ 0 w 147"/>
                  <a:gd name="T13" fmla="*/ 0 h 186"/>
                  <a:gd name="T14" fmla="*/ 0 w 147"/>
                  <a:gd name="T15" fmla="*/ 0 h 186"/>
                  <a:gd name="T16" fmla="*/ 0 w 147"/>
                  <a:gd name="T17" fmla="*/ 0 h 186"/>
                  <a:gd name="T18" fmla="*/ 0 w 147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6">
                    <a:moveTo>
                      <a:pt x="90" y="177"/>
                    </a:moveTo>
                    <a:lnTo>
                      <a:pt x="44" y="186"/>
                    </a:lnTo>
                    <a:lnTo>
                      <a:pt x="147" y="186"/>
                    </a:lnTo>
                    <a:lnTo>
                      <a:pt x="147" y="0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0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3" name="Freeform 668"/>
              <p:cNvSpPr>
                <a:spLocks/>
              </p:cNvSpPr>
              <p:nvPr/>
            </p:nvSpPr>
            <p:spPr bwMode="auto">
              <a:xfrm>
                <a:off x="2360" y="167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3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6"/>
                    </a:lnTo>
                    <a:lnTo>
                      <a:pt x="46" y="37"/>
                    </a:lnTo>
                    <a:lnTo>
                      <a:pt x="46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4" name="Freeform 669"/>
              <p:cNvSpPr>
                <a:spLocks/>
              </p:cNvSpPr>
              <p:nvPr/>
            </p:nvSpPr>
            <p:spPr bwMode="auto">
              <a:xfrm>
                <a:off x="2351" y="1680"/>
                <a:ext cx="16" cy="26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5" name="Freeform 670"/>
              <p:cNvSpPr>
                <a:spLocks/>
              </p:cNvSpPr>
              <p:nvPr/>
            </p:nvSpPr>
            <p:spPr bwMode="auto">
              <a:xfrm>
                <a:off x="2325" y="1680"/>
                <a:ext cx="26" cy="26"/>
              </a:xfrm>
              <a:custGeom>
                <a:avLst/>
                <a:gdLst>
                  <a:gd name="T0" fmla="*/ 0 w 152"/>
                  <a:gd name="T1" fmla="*/ 0 h 186"/>
                  <a:gd name="T2" fmla="*/ 0 w 152"/>
                  <a:gd name="T3" fmla="*/ 0 h 186"/>
                  <a:gd name="T4" fmla="*/ 0 w 152"/>
                  <a:gd name="T5" fmla="*/ 0 h 186"/>
                  <a:gd name="T6" fmla="*/ 0 w 152"/>
                  <a:gd name="T7" fmla="*/ 0 h 186"/>
                  <a:gd name="T8" fmla="*/ 0 w 152"/>
                  <a:gd name="T9" fmla="*/ 0 h 186"/>
                  <a:gd name="T10" fmla="*/ 0 w 152"/>
                  <a:gd name="T11" fmla="*/ 0 h 186"/>
                  <a:gd name="T12" fmla="*/ 0 w 152"/>
                  <a:gd name="T13" fmla="*/ 0 h 186"/>
                  <a:gd name="T14" fmla="*/ 0 w 152"/>
                  <a:gd name="T15" fmla="*/ 0 h 186"/>
                  <a:gd name="T16" fmla="*/ 0 w 15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52" y="186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6" name="Freeform 671"/>
              <p:cNvSpPr>
                <a:spLocks/>
              </p:cNvSpPr>
              <p:nvPr/>
            </p:nvSpPr>
            <p:spPr bwMode="auto">
              <a:xfrm>
                <a:off x="2308" y="1680"/>
                <a:ext cx="17" cy="26"/>
              </a:xfrm>
              <a:custGeom>
                <a:avLst/>
                <a:gdLst>
                  <a:gd name="T0" fmla="*/ 0 w 102"/>
                  <a:gd name="T1" fmla="*/ 0 h 186"/>
                  <a:gd name="T2" fmla="*/ 0 w 102"/>
                  <a:gd name="T3" fmla="*/ 0 h 186"/>
                  <a:gd name="T4" fmla="*/ 0 w 102"/>
                  <a:gd name="T5" fmla="*/ 0 h 186"/>
                  <a:gd name="T6" fmla="*/ 0 w 102"/>
                  <a:gd name="T7" fmla="*/ 0 h 186"/>
                  <a:gd name="T8" fmla="*/ 0 w 102"/>
                  <a:gd name="T9" fmla="*/ 0 h 186"/>
                  <a:gd name="T10" fmla="*/ 0 w 102"/>
                  <a:gd name="T11" fmla="*/ 0 h 186"/>
                  <a:gd name="T12" fmla="*/ 0 w 102"/>
                  <a:gd name="T13" fmla="*/ 0 h 186"/>
                  <a:gd name="T14" fmla="*/ 0 w 102"/>
                  <a:gd name="T15" fmla="*/ 0 h 186"/>
                  <a:gd name="T16" fmla="*/ 0 w 10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2" y="18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7" name="Freeform 672"/>
              <p:cNvSpPr>
                <a:spLocks/>
              </p:cNvSpPr>
              <p:nvPr/>
            </p:nvSpPr>
            <p:spPr bwMode="auto">
              <a:xfrm>
                <a:off x="2291" y="1680"/>
                <a:ext cx="17" cy="26"/>
              </a:xfrm>
              <a:custGeom>
                <a:avLst/>
                <a:gdLst>
                  <a:gd name="T0" fmla="*/ 0 w 101"/>
                  <a:gd name="T1" fmla="*/ 0 h 186"/>
                  <a:gd name="T2" fmla="*/ 0 w 101"/>
                  <a:gd name="T3" fmla="*/ 0 h 186"/>
                  <a:gd name="T4" fmla="*/ 0 w 101"/>
                  <a:gd name="T5" fmla="*/ 0 h 186"/>
                  <a:gd name="T6" fmla="*/ 0 w 101"/>
                  <a:gd name="T7" fmla="*/ 0 h 186"/>
                  <a:gd name="T8" fmla="*/ 0 w 101"/>
                  <a:gd name="T9" fmla="*/ 0 h 186"/>
                  <a:gd name="T10" fmla="*/ 0 w 101"/>
                  <a:gd name="T11" fmla="*/ 0 h 186"/>
                  <a:gd name="T12" fmla="*/ 0 w 101"/>
                  <a:gd name="T13" fmla="*/ 0 h 186"/>
                  <a:gd name="T14" fmla="*/ 0 w 101"/>
                  <a:gd name="T15" fmla="*/ 0 h 186"/>
                  <a:gd name="T16" fmla="*/ 0 w 10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1" y="186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8" name="Freeform 673"/>
              <p:cNvSpPr>
                <a:spLocks/>
              </p:cNvSpPr>
              <p:nvPr/>
            </p:nvSpPr>
            <p:spPr bwMode="auto">
              <a:xfrm>
                <a:off x="2274" y="1680"/>
                <a:ext cx="17" cy="26"/>
              </a:xfrm>
              <a:custGeom>
                <a:avLst/>
                <a:gdLst>
                  <a:gd name="T0" fmla="*/ 0 w 102"/>
                  <a:gd name="T1" fmla="*/ 0 h 186"/>
                  <a:gd name="T2" fmla="*/ 0 w 102"/>
                  <a:gd name="T3" fmla="*/ 0 h 186"/>
                  <a:gd name="T4" fmla="*/ 0 w 102"/>
                  <a:gd name="T5" fmla="*/ 0 h 186"/>
                  <a:gd name="T6" fmla="*/ 0 w 102"/>
                  <a:gd name="T7" fmla="*/ 0 h 186"/>
                  <a:gd name="T8" fmla="*/ 0 w 102"/>
                  <a:gd name="T9" fmla="*/ 0 h 186"/>
                  <a:gd name="T10" fmla="*/ 0 w 102"/>
                  <a:gd name="T11" fmla="*/ 0 h 186"/>
                  <a:gd name="T12" fmla="*/ 0 w 102"/>
                  <a:gd name="T13" fmla="*/ 0 h 186"/>
                  <a:gd name="T14" fmla="*/ 0 w 102"/>
                  <a:gd name="T15" fmla="*/ 0 h 186"/>
                  <a:gd name="T16" fmla="*/ 0 w 10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2" y="18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9" name="Freeform 674"/>
              <p:cNvSpPr>
                <a:spLocks/>
              </p:cNvSpPr>
              <p:nvPr/>
            </p:nvSpPr>
            <p:spPr bwMode="auto">
              <a:xfrm>
                <a:off x="2250" y="1680"/>
                <a:ext cx="24" cy="26"/>
              </a:xfrm>
              <a:custGeom>
                <a:avLst/>
                <a:gdLst>
                  <a:gd name="T0" fmla="*/ 0 w 147"/>
                  <a:gd name="T1" fmla="*/ 0 h 186"/>
                  <a:gd name="T2" fmla="*/ 0 w 147"/>
                  <a:gd name="T3" fmla="*/ 0 h 186"/>
                  <a:gd name="T4" fmla="*/ 0 w 147"/>
                  <a:gd name="T5" fmla="*/ 0 h 186"/>
                  <a:gd name="T6" fmla="*/ 0 w 147"/>
                  <a:gd name="T7" fmla="*/ 0 h 186"/>
                  <a:gd name="T8" fmla="*/ 0 w 147"/>
                  <a:gd name="T9" fmla="*/ 0 h 186"/>
                  <a:gd name="T10" fmla="*/ 0 w 147"/>
                  <a:gd name="T11" fmla="*/ 0 h 186"/>
                  <a:gd name="T12" fmla="*/ 0 w 147"/>
                  <a:gd name="T13" fmla="*/ 0 h 186"/>
                  <a:gd name="T14" fmla="*/ 0 w 147"/>
                  <a:gd name="T15" fmla="*/ 0 h 186"/>
                  <a:gd name="T16" fmla="*/ 0 w 147"/>
                  <a:gd name="T17" fmla="*/ 0 h 186"/>
                  <a:gd name="T18" fmla="*/ 0 w 147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6">
                    <a:moveTo>
                      <a:pt x="91" y="176"/>
                    </a:moveTo>
                    <a:lnTo>
                      <a:pt x="46" y="186"/>
                    </a:lnTo>
                    <a:lnTo>
                      <a:pt x="147" y="186"/>
                    </a:lnTo>
                    <a:lnTo>
                      <a:pt x="147" y="0"/>
                    </a:lnTo>
                    <a:lnTo>
                      <a:pt x="46" y="0"/>
                    </a:lnTo>
                    <a:lnTo>
                      <a:pt x="0" y="9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0" name="Freeform 675"/>
              <p:cNvSpPr>
                <a:spLocks/>
              </p:cNvSpPr>
              <p:nvPr/>
            </p:nvSpPr>
            <p:spPr bwMode="auto">
              <a:xfrm>
                <a:off x="2233" y="1681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0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6" y="38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0" y="214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1" name="Freeform 676"/>
              <p:cNvSpPr>
                <a:spLocks/>
              </p:cNvSpPr>
              <p:nvPr/>
            </p:nvSpPr>
            <p:spPr bwMode="auto">
              <a:xfrm>
                <a:off x="2215" y="1686"/>
                <a:ext cx="26" cy="27"/>
              </a:xfrm>
              <a:custGeom>
                <a:avLst/>
                <a:gdLst>
                  <a:gd name="T0" fmla="*/ 0 w 152"/>
                  <a:gd name="T1" fmla="*/ 0 h 185"/>
                  <a:gd name="T2" fmla="*/ 0 w 152"/>
                  <a:gd name="T3" fmla="*/ 0 h 185"/>
                  <a:gd name="T4" fmla="*/ 0 w 152"/>
                  <a:gd name="T5" fmla="*/ 0 h 185"/>
                  <a:gd name="T6" fmla="*/ 0 w 152"/>
                  <a:gd name="T7" fmla="*/ 0 h 185"/>
                  <a:gd name="T8" fmla="*/ 0 w 152"/>
                  <a:gd name="T9" fmla="*/ 0 h 185"/>
                  <a:gd name="T10" fmla="*/ 0 w 152"/>
                  <a:gd name="T11" fmla="*/ 0 h 185"/>
                  <a:gd name="T12" fmla="*/ 0 w 152"/>
                  <a:gd name="T13" fmla="*/ 0 h 185"/>
                  <a:gd name="T14" fmla="*/ 0 w 152"/>
                  <a:gd name="T15" fmla="*/ 0 h 185"/>
                  <a:gd name="T16" fmla="*/ 0 w 152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2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52" y="185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2" name="Freeform 677"/>
              <p:cNvSpPr>
                <a:spLocks/>
              </p:cNvSpPr>
              <p:nvPr/>
            </p:nvSpPr>
            <p:spPr bwMode="auto">
              <a:xfrm>
                <a:off x="2198" y="1686"/>
                <a:ext cx="17" cy="27"/>
              </a:xfrm>
              <a:custGeom>
                <a:avLst/>
                <a:gdLst>
                  <a:gd name="T0" fmla="*/ 0 w 102"/>
                  <a:gd name="T1" fmla="*/ 0 h 185"/>
                  <a:gd name="T2" fmla="*/ 0 w 102"/>
                  <a:gd name="T3" fmla="*/ 0 h 185"/>
                  <a:gd name="T4" fmla="*/ 0 w 102"/>
                  <a:gd name="T5" fmla="*/ 0 h 185"/>
                  <a:gd name="T6" fmla="*/ 0 w 102"/>
                  <a:gd name="T7" fmla="*/ 0 h 185"/>
                  <a:gd name="T8" fmla="*/ 0 w 102"/>
                  <a:gd name="T9" fmla="*/ 0 h 185"/>
                  <a:gd name="T10" fmla="*/ 0 w 102"/>
                  <a:gd name="T11" fmla="*/ 0 h 185"/>
                  <a:gd name="T12" fmla="*/ 0 w 102"/>
                  <a:gd name="T13" fmla="*/ 0 h 185"/>
                  <a:gd name="T14" fmla="*/ 0 w 102"/>
                  <a:gd name="T15" fmla="*/ 0 h 185"/>
                  <a:gd name="T16" fmla="*/ 0 w 102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02" y="18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3" name="Freeform 678"/>
              <p:cNvSpPr>
                <a:spLocks/>
              </p:cNvSpPr>
              <p:nvPr/>
            </p:nvSpPr>
            <p:spPr bwMode="auto">
              <a:xfrm>
                <a:off x="2182" y="1686"/>
                <a:ext cx="16" cy="27"/>
              </a:xfrm>
              <a:custGeom>
                <a:avLst/>
                <a:gdLst>
                  <a:gd name="T0" fmla="*/ 0 w 101"/>
                  <a:gd name="T1" fmla="*/ 0 h 185"/>
                  <a:gd name="T2" fmla="*/ 0 w 101"/>
                  <a:gd name="T3" fmla="*/ 0 h 185"/>
                  <a:gd name="T4" fmla="*/ 0 w 101"/>
                  <a:gd name="T5" fmla="*/ 0 h 185"/>
                  <a:gd name="T6" fmla="*/ 0 w 101"/>
                  <a:gd name="T7" fmla="*/ 0 h 185"/>
                  <a:gd name="T8" fmla="*/ 0 w 101"/>
                  <a:gd name="T9" fmla="*/ 0 h 185"/>
                  <a:gd name="T10" fmla="*/ 0 w 101"/>
                  <a:gd name="T11" fmla="*/ 0 h 185"/>
                  <a:gd name="T12" fmla="*/ 0 w 101"/>
                  <a:gd name="T13" fmla="*/ 0 h 185"/>
                  <a:gd name="T14" fmla="*/ 0 w 101"/>
                  <a:gd name="T15" fmla="*/ 0 h 185"/>
                  <a:gd name="T16" fmla="*/ 0 w 101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5">
                    <a:moveTo>
                      <a:pt x="0" y="185"/>
                    </a:moveTo>
                    <a:lnTo>
                      <a:pt x="0" y="185"/>
                    </a:lnTo>
                    <a:lnTo>
                      <a:pt x="101" y="185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4" name="Freeform 679"/>
              <p:cNvSpPr>
                <a:spLocks/>
              </p:cNvSpPr>
              <p:nvPr/>
            </p:nvSpPr>
            <p:spPr bwMode="auto">
              <a:xfrm>
                <a:off x="2157" y="1686"/>
                <a:ext cx="25" cy="27"/>
              </a:xfrm>
              <a:custGeom>
                <a:avLst/>
                <a:gdLst>
                  <a:gd name="T0" fmla="*/ 0 w 146"/>
                  <a:gd name="T1" fmla="*/ 0 h 185"/>
                  <a:gd name="T2" fmla="*/ 0 w 146"/>
                  <a:gd name="T3" fmla="*/ 0 h 185"/>
                  <a:gd name="T4" fmla="*/ 0 w 146"/>
                  <a:gd name="T5" fmla="*/ 0 h 185"/>
                  <a:gd name="T6" fmla="*/ 0 w 146"/>
                  <a:gd name="T7" fmla="*/ 0 h 185"/>
                  <a:gd name="T8" fmla="*/ 0 w 146"/>
                  <a:gd name="T9" fmla="*/ 0 h 185"/>
                  <a:gd name="T10" fmla="*/ 0 w 146"/>
                  <a:gd name="T11" fmla="*/ 0 h 185"/>
                  <a:gd name="T12" fmla="*/ 0 w 146"/>
                  <a:gd name="T13" fmla="*/ 0 h 185"/>
                  <a:gd name="T14" fmla="*/ 0 w 146"/>
                  <a:gd name="T15" fmla="*/ 0 h 185"/>
                  <a:gd name="T16" fmla="*/ 0 w 146"/>
                  <a:gd name="T17" fmla="*/ 0 h 185"/>
                  <a:gd name="T18" fmla="*/ 0 w 146"/>
                  <a:gd name="T19" fmla="*/ 0 h 1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5">
                    <a:moveTo>
                      <a:pt x="89" y="176"/>
                    </a:moveTo>
                    <a:lnTo>
                      <a:pt x="44" y="185"/>
                    </a:lnTo>
                    <a:lnTo>
                      <a:pt x="146" y="185"/>
                    </a:lnTo>
                    <a:lnTo>
                      <a:pt x="146" y="0"/>
                    </a:lnTo>
                    <a:lnTo>
                      <a:pt x="44" y="0"/>
                    </a:lnTo>
                    <a:lnTo>
                      <a:pt x="0" y="9"/>
                    </a:lnTo>
                    <a:lnTo>
                      <a:pt x="44" y="0"/>
                    </a:lnTo>
                    <a:lnTo>
                      <a:pt x="20" y="0"/>
                    </a:lnTo>
                    <a:lnTo>
                      <a:pt x="0" y="9"/>
                    </a:lnTo>
                    <a:lnTo>
                      <a:pt x="89" y="17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5" name="Freeform 680"/>
              <p:cNvSpPr>
                <a:spLocks/>
              </p:cNvSpPr>
              <p:nvPr/>
            </p:nvSpPr>
            <p:spPr bwMode="auto">
              <a:xfrm>
                <a:off x="2140" y="168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3"/>
                    </a:lnTo>
                    <a:lnTo>
                      <a:pt x="192" y="167"/>
                    </a:lnTo>
                    <a:lnTo>
                      <a:pt x="103" y="0"/>
                    </a:lnTo>
                    <a:lnTo>
                      <a:pt x="0" y="47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70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6" name="Freeform 681"/>
              <p:cNvSpPr>
                <a:spLocks/>
              </p:cNvSpPr>
              <p:nvPr/>
            </p:nvSpPr>
            <p:spPr bwMode="auto">
              <a:xfrm>
                <a:off x="2131" y="169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7" name="Freeform 682"/>
              <p:cNvSpPr>
                <a:spLocks/>
              </p:cNvSpPr>
              <p:nvPr/>
            </p:nvSpPr>
            <p:spPr bwMode="auto">
              <a:xfrm>
                <a:off x="2114" y="1693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8" name="Freeform 683"/>
              <p:cNvSpPr>
                <a:spLocks/>
              </p:cNvSpPr>
              <p:nvPr/>
            </p:nvSpPr>
            <p:spPr bwMode="auto">
              <a:xfrm>
                <a:off x="2097" y="169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9" name="Freeform 684"/>
              <p:cNvSpPr>
                <a:spLocks/>
              </p:cNvSpPr>
              <p:nvPr/>
            </p:nvSpPr>
            <p:spPr bwMode="auto">
              <a:xfrm>
                <a:off x="2075" y="1693"/>
                <a:ext cx="22" cy="27"/>
              </a:xfrm>
              <a:custGeom>
                <a:avLst/>
                <a:gdLst>
                  <a:gd name="T0" fmla="*/ 0 w 133"/>
                  <a:gd name="T1" fmla="*/ 0 h 187"/>
                  <a:gd name="T2" fmla="*/ 0 w 133"/>
                  <a:gd name="T3" fmla="*/ 0 h 187"/>
                  <a:gd name="T4" fmla="*/ 0 w 133"/>
                  <a:gd name="T5" fmla="*/ 0 h 187"/>
                  <a:gd name="T6" fmla="*/ 0 w 133"/>
                  <a:gd name="T7" fmla="*/ 0 h 187"/>
                  <a:gd name="T8" fmla="*/ 0 w 133"/>
                  <a:gd name="T9" fmla="*/ 0 h 187"/>
                  <a:gd name="T10" fmla="*/ 0 w 133"/>
                  <a:gd name="T11" fmla="*/ 0 h 187"/>
                  <a:gd name="T12" fmla="*/ 0 w 133"/>
                  <a:gd name="T13" fmla="*/ 0 h 187"/>
                  <a:gd name="T14" fmla="*/ 0 w 133"/>
                  <a:gd name="T15" fmla="*/ 0 h 187"/>
                  <a:gd name="T16" fmla="*/ 0 w 133"/>
                  <a:gd name="T17" fmla="*/ 0 h 187"/>
                  <a:gd name="T18" fmla="*/ 0 w 13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187">
                    <a:moveTo>
                      <a:pt x="63" y="182"/>
                    </a:moveTo>
                    <a:lnTo>
                      <a:pt x="31" y="187"/>
                    </a:lnTo>
                    <a:lnTo>
                      <a:pt x="133" y="187"/>
                    </a:lnTo>
                    <a:lnTo>
                      <a:pt x="133" y="0"/>
                    </a:lnTo>
                    <a:lnTo>
                      <a:pt x="31" y="0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15" y="2"/>
                    </a:lnTo>
                    <a:lnTo>
                      <a:pt x="0" y="6"/>
                    </a:lnTo>
                    <a:lnTo>
                      <a:pt x="63" y="182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0" name="Freeform 685"/>
              <p:cNvSpPr>
                <a:spLocks/>
              </p:cNvSpPr>
              <p:nvPr/>
            </p:nvSpPr>
            <p:spPr bwMode="auto">
              <a:xfrm>
                <a:off x="2050" y="1694"/>
                <a:ext cx="35" cy="32"/>
              </a:xfrm>
              <a:custGeom>
                <a:avLst/>
                <a:gdLst>
                  <a:gd name="T0" fmla="*/ 0 w 216"/>
                  <a:gd name="T1" fmla="*/ 0 h 228"/>
                  <a:gd name="T2" fmla="*/ 0 w 216"/>
                  <a:gd name="T3" fmla="*/ 0 h 228"/>
                  <a:gd name="T4" fmla="*/ 0 w 216"/>
                  <a:gd name="T5" fmla="*/ 0 h 228"/>
                  <a:gd name="T6" fmla="*/ 0 w 216"/>
                  <a:gd name="T7" fmla="*/ 0 h 228"/>
                  <a:gd name="T8" fmla="*/ 0 w 216"/>
                  <a:gd name="T9" fmla="*/ 0 h 228"/>
                  <a:gd name="T10" fmla="*/ 0 w 216"/>
                  <a:gd name="T11" fmla="*/ 0 h 228"/>
                  <a:gd name="T12" fmla="*/ 0 w 216"/>
                  <a:gd name="T13" fmla="*/ 0 h 228"/>
                  <a:gd name="T14" fmla="*/ 0 w 216"/>
                  <a:gd name="T15" fmla="*/ 0 h 228"/>
                  <a:gd name="T16" fmla="*/ 0 w 216"/>
                  <a:gd name="T17" fmla="*/ 0 h 228"/>
                  <a:gd name="T18" fmla="*/ 0 w 216"/>
                  <a:gd name="T19" fmla="*/ 0 h 2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228">
                    <a:moveTo>
                      <a:pt x="32" y="228"/>
                    </a:moveTo>
                    <a:lnTo>
                      <a:pt x="64" y="223"/>
                    </a:lnTo>
                    <a:lnTo>
                      <a:pt x="216" y="176"/>
                    </a:lnTo>
                    <a:lnTo>
                      <a:pt x="153" y="0"/>
                    </a:lnTo>
                    <a:lnTo>
                      <a:pt x="0" y="47"/>
                    </a:lnTo>
                    <a:lnTo>
                      <a:pt x="32" y="41"/>
                    </a:lnTo>
                    <a:lnTo>
                      <a:pt x="32" y="228"/>
                    </a:lnTo>
                    <a:lnTo>
                      <a:pt x="49" y="228"/>
                    </a:lnTo>
                    <a:lnTo>
                      <a:pt x="64" y="223"/>
                    </a:lnTo>
                    <a:lnTo>
                      <a:pt x="32" y="22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1" name="Freeform 686"/>
              <p:cNvSpPr>
                <a:spLocks/>
              </p:cNvSpPr>
              <p:nvPr/>
            </p:nvSpPr>
            <p:spPr bwMode="auto">
              <a:xfrm>
                <a:off x="2038" y="170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2" name="Freeform 687"/>
              <p:cNvSpPr>
                <a:spLocks/>
              </p:cNvSpPr>
              <p:nvPr/>
            </p:nvSpPr>
            <p:spPr bwMode="auto">
              <a:xfrm>
                <a:off x="2021" y="170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3" name="Freeform 688"/>
              <p:cNvSpPr>
                <a:spLocks/>
              </p:cNvSpPr>
              <p:nvPr/>
            </p:nvSpPr>
            <p:spPr bwMode="auto">
              <a:xfrm>
                <a:off x="1997" y="1700"/>
                <a:ext cx="24" cy="26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0" y="177"/>
                    </a:moveTo>
                    <a:lnTo>
                      <a:pt x="45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0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4" name="Freeform 689"/>
              <p:cNvSpPr>
                <a:spLocks/>
              </p:cNvSpPr>
              <p:nvPr/>
            </p:nvSpPr>
            <p:spPr bwMode="auto">
              <a:xfrm>
                <a:off x="1980" y="1701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0" y="213"/>
                    </a:lnTo>
                    <a:lnTo>
                      <a:pt x="191" y="166"/>
                    </a:lnTo>
                    <a:lnTo>
                      <a:pt x="101" y="0"/>
                    </a:lnTo>
                    <a:lnTo>
                      <a:pt x="0" y="46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0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5" name="Freeform 690"/>
              <p:cNvSpPr>
                <a:spLocks/>
              </p:cNvSpPr>
              <p:nvPr/>
            </p:nvSpPr>
            <p:spPr bwMode="auto">
              <a:xfrm>
                <a:off x="1970" y="1706"/>
                <a:ext cx="17" cy="27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6" name="Freeform 691"/>
              <p:cNvSpPr>
                <a:spLocks/>
              </p:cNvSpPr>
              <p:nvPr/>
            </p:nvSpPr>
            <p:spPr bwMode="auto">
              <a:xfrm>
                <a:off x="1954" y="1706"/>
                <a:ext cx="16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7" name="Freeform 692"/>
              <p:cNvSpPr>
                <a:spLocks/>
              </p:cNvSpPr>
              <p:nvPr/>
            </p:nvSpPr>
            <p:spPr bwMode="auto">
              <a:xfrm>
                <a:off x="1929" y="1706"/>
                <a:ext cx="25" cy="27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7">
                    <a:moveTo>
                      <a:pt x="89" y="177"/>
                    </a:moveTo>
                    <a:lnTo>
                      <a:pt x="45" y="187"/>
                    </a:lnTo>
                    <a:lnTo>
                      <a:pt x="146" y="187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89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8" name="Freeform 693"/>
              <p:cNvSpPr>
                <a:spLocks/>
              </p:cNvSpPr>
              <p:nvPr/>
            </p:nvSpPr>
            <p:spPr bwMode="auto">
              <a:xfrm>
                <a:off x="1912" y="1708"/>
                <a:ext cx="32" cy="32"/>
              </a:xfrm>
              <a:custGeom>
                <a:avLst/>
                <a:gdLst>
                  <a:gd name="T0" fmla="*/ 0 w 191"/>
                  <a:gd name="T1" fmla="*/ 0 h 223"/>
                  <a:gd name="T2" fmla="*/ 0 w 191"/>
                  <a:gd name="T3" fmla="*/ 0 h 223"/>
                  <a:gd name="T4" fmla="*/ 0 w 191"/>
                  <a:gd name="T5" fmla="*/ 0 h 223"/>
                  <a:gd name="T6" fmla="*/ 0 w 191"/>
                  <a:gd name="T7" fmla="*/ 0 h 223"/>
                  <a:gd name="T8" fmla="*/ 0 w 191"/>
                  <a:gd name="T9" fmla="*/ 0 h 223"/>
                  <a:gd name="T10" fmla="*/ 0 w 191"/>
                  <a:gd name="T11" fmla="*/ 0 h 223"/>
                  <a:gd name="T12" fmla="*/ 0 w 191"/>
                  <a:gd name="T13" fmla="*/ 0 h 223"/>
                  <a:gd name="T14" fmla="*/ 0 w 191"/>
                  <a:gd name="T15" fmla="*/ 0 h 223"/>
                  <a:gd name="T16" fmla="*/ 0 w 191"/>
                  <a:gd name="T17" fmla="*/ 0 h 223"/>
                  <a:gd name="T18" fmla="*/ 0 w 191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223">
                    <a:moveTo>
                      <a:pt x="45" y="223"/>
                    </a:moveTo>
                    <a:lnTo>
                      <a:pt x="90" y="214"/>
                    </a:lnTo>
                    <a:lnTo>
                      <a:pt x="191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0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9" name="Freeform 694"/>
              <p:cNvSpPr>
                <a:spLocks/>
              </p:cNvSpPr>
              <p:nvPr/>
            </p:nvSpPr>
            <p:spPr bwMode="auto">
              <a:xfrm>
                <a:off x="1911" y="1713"/>
                <a:ext cx="9" cy="27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0" name="Freeform 695"/>
              <p:cNvSpPr>
                <a:spLocks/>
              </p:cNvSpPr>
              <p:nvPr/>
            </p:nvSpPr>
            <p:spPr bwMode="auto">
              <a:xfrm>
                <a:off x="1887" y="1713"/>
                <a:ext cx="24" cy="27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1" y="177"/>
                    </a:moveTo>
                    <a:lnTo>
                      <a:pt x="45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5" y="0"/>
                    </a:lnTo>
                    <a:lnTo>
                      <a:pt x="0" y="11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1" name="Freeform 696"/>
              <p:cNvSpPr>
                <a:spLocks/>
              </p:cNvSpPr>
              <p:nvPr/>
            </p:nvSpPr>
            <p:spPr bwMode="auto">
              <a:xfrm>
                <a:off x="1870" y="171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5" y="223"/>
                    </a:moveTo>
                    <a:lnTo>
                      <a:pt x="91" y="213"/>
                    </a:lnTo>
                    <a:lnTo>
                      <a:pt x="192" y="166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6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2" name="Freeform 697"/>
              <p:cNvSpPr>
                <a:spLocks/>
              </p:cNvSpPr>
              <p:nvPr/>
            </p:nvSpPr>
            <p:spPr bwMode="auto">
              <a:xfrm>
                <a:off x="1861" y="1720"/>
                <a:ext cx="17" cy="26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3" name="Freeform 698"/>
              <p:cNvSpPr>
                <a:spLocks/>
              </p:cNvSpPr>
              <p:nvPr/>
            </p:nvSpPr>
            <p:spPr bwMode="auto">
              <a:xfrm>
                <a:off x="1844" y="1720"/>
                <a:ext cx="17" cy="26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4" name="Freeform 699"/>
              <p:cNvSpPr>
                <a:spLocks/>
              </p:cNvSpPr>
              <p:nvPr/>
            </p:nvSpPr>
            <p:spPr bwMode="auto">
              <a:xfrm>
                <a:off x="1815" y="1720"/>
                <a:ext cx="29" cy="26"/>
              </a:xfrm>
              <a:custGeom>
                <a:avLst/>
                <a:gdLst>
                  <a:gd name="T0" fmla="*/ 0 w 173"/>
                  <a:gd name="T1" fmla="*/ 0 h 187"/>
                  <a:gd name="T2" fmla="*/ 0 w 173"/>
                  <a:gd name="T3" fmla="*/ 0 h 187"/>
                  <a:gd name="T4" fmla="*/ 0 w 173"/>
                  <a:gd name="T5" fmla="*/ 0 h 187"/>
                  <a:gd name="T6" fmla="*/ 0 w 173"/>
                  <a:gd name="T7" fmla="*/ 0 h 187"/>
                  <a:gd name="T8" fmla="*/ 0 w 173"/>
                  <a:gd name="T9" fmla="*/ 0 h 187"/>
                  <a:gd name="T10" fmla="*/ 0 w 173"/>
                  <a:gd name="T11" fmla="*/ 0 h 187"/>
                  <a:gd name="T12" fmla="*/ 0 w 173"/>
                  <a:gd name="T13" fmla="*/ 0 h 187"/>
                  <a:gd name="T14" fmla="*/ 0 w 173"/>
                  <a:gd name="T15" fmla="*/ 0 h 187"/>
                  <a:gd name="T16" fmla="*/ 0 w 173"/>
                  <a:gd name="T17" fmla="*/ 0 h 187"/>
                  <a:gd name="T18" fmla="*/ 0 w 17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3" h="187">
                    <a:moveTo>
                      <a:pt x="144" y="160"/>
                    </a:moveTo>
                    <a:lnTo>
                      <a:pt x="72" y="187"/>
                    </a:lnTo>
                    <a:lnTo>
                      <a:pt x="173" y="187"/>
                    </a:lnTo>
                    <a:lnTo>
                      <a:pt x="173" y="0"/>
                    </a:lnTo>
                    <a:lnTo>
                      <a:pt x="72" y="0"/>
                    </a:lnTo>
                    <a:lnTo>
                      <a:pt x="0" y="27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7"/>
                    </a:lnTo>
                    <a:lnTo>
                      <a:pt x="144" y="16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5" name="Freeform 700"/>
              <p:cNvSpPr>
                <a:spLocks/>
              </p:cNvSpPr>
              <p:nvPr/>
            </p:nvSpPr>
            <p:spPr bwMode="auto">
              <a:xfrm>
                <a:off x="1806" y="1723"/>
                <a:ext cx="33" cy="30"/>
              </a:xfrm>
              <a:custGeom>
                <a:avLst/>
                <a:gdLst>
                  <a:gd name="T0" fmla="*/ 0 w 194"/>
                  <a:gd name="T1" fmla="*/ 0 h 207"/>
                  <a:gd name="T2" fmla="*/ 0 w 194"/>
                  <a:gd name="T3" fmla="*/ 0 h 207"/>
                  <a:gd name="T4" fmla="*/ 0 w 194"/>
                  <a:gd name="T5" fmla="*/ 0 h 207"/>
                  <a:gd name="T6" fmla="*/ 0 w 194"/>
                  <a:gd name="T7" fmla="*/ 0 h 207"/>
                  <a:gd name="T8" fmla="*/ 0 w 194"/>
                  <a:gd name="T9" fmla="*/ 0 h 207"/>
                  <a:gd name="T10" fmla="*/ 0 w 194"/>
                  <a:gd name="T11" fmla="*/ 0 h 207"/>
                  <a:gd name="T12" fmla="*/ 0 w 194"/>
                  <a:gd name="T13" fmla="*/ 0 h 207"/>
                  <a:gd name="T14" fmla="*/ 0 w 194"/>
                  <a:gd name="T15" fmla="*/ 0 h 207"/>
                  <a:gd name="T16" fmla="*/ 0 w 194"/>
                  <a:gd name="T17" fmla="*/ 0 h 207"/>
                  <a:gd name="T18" fmla="*/ 0 w 194"/>
                  <a:gd name="T19" fmla="*/ 0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7">
                    <a:moveTo>
                      <a:pt x="71" y="207"/>
                    </a:moveTo>
                    <a:lnTo>
                      <a:pt x="143" y="179"/>
                    </a:lnTo>
                    <a:lnTo>
                      <a:pt x="194" y="133"/>
                    </a:lnTo>
                    <a:lnTo>
                      <a:pt x="50" y="0"/>
                    </a:lnTo>
                    <a:lnTo>
                      <a:pt x="0" y="47"/>
                    </a:lnTo>
                    <a:lnTo>
                      <a:pt x="71" y="20"/>
                    </a:lnTo>
                    <a:lnTo>
                      <a:pt x="71" y="207"/>
                    </a:lnTo>
                    <a:lnTo>
                      <a:pt x="113" y="207"/>
                    </a:lnTo>
                    <a:lnTo>
                      <a:pt x="143" y="179"/>
                    </a:lnTo>
                    <a:lnTo>
                      <a:pt x="71" y="20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6" name="Freeform 701"/>
              <p:cNvSpPr>
                <a:spLocks/>
              </p:cNvSpPr>
              <p:nvPr/>
            </p:nvSpPr>
            <p:spPr bwMode="auto">
              <a:xfrm>
                <a:off x="1802" y="1726"/>
                <a:ext cx="16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7" name="Freeform 702"/>
              <p:cNvSpPr>
                <a:spLocks/>
              </p:cNvSpPr>
              <p:nvPr/>
            </p:nvSpPr>
            <p:spPr bwMode="auto">
              <a:xfrm>
                <a:off x="1777" y="1726"/>
                <a:ext cx="25" cy="27"/>
              </a:xfrm>
              <a:custGeom>
                <a:avLst/>
                <a:gdLst>
                  <a:gd name="T0" fmla="*/ 0 w 147"/>
                  <a:gd name="T1" fmla="*/ 0 h 187"/>
                  <a:gd name="T2" fmla="*/ 0 w 147"/>
                  <a:gd name="T3" fmla="*/ 0 h 187"/>
                  <a:gd name="T4" fmla="*/ 0 w 147"/>
                  <a:gd name="T5" fmla="*/ 0 h 187"/>
                  <a:gd name="T6" fmla="*/ 0 w 147"/>
                  <a:gd name="T7" fmla="*/ 0 h 187"/>
                  <a:gd name="T8" fmla="*/ 0 w 147"/>
                  <a:gd name="T9" fmla="*/ 0 h 187"/>
                  <a:gd name="T10" fmla="*/ 0 w 147"/>
                  <a:gd name="T11" fmla="*/ 0 h 187"/>
                  <a:gd name="T12" fmla="*/ 0 w 147"/>
                  <a:gd name="T13" fmla="*/ 0 h 187"/>
                  <a:gd name="T14" fmla="*/ 0 w 147"/>
                  <a:gd name="T15" fmla="*/ 0 h 187"/>
                  <a:gd name="T16" fmla="*/ 0 w 147"/>
                  <a:gd name="T17" fmla="*/ 0 h 187"/>
                  <a:gd name="T18" fmla="*/ 0 w 147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87">
                    <a:moveTo>
                      <a:pt x="91" y="177"/>
                    </a:moveTo>
                    <a:lnTo>
                      <a:pt x="45" y="187"/>
                    </a:lnTo>
                    <a:lnTo>
                      <a:pt x="147" y="187"/>
                    </a:lnTo>
                    <a:lnTo>
                      <a:pt x="147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8" name="Freeform 703"/>
              <p:cNvSpPr>
                <a:spLocks/>
              </p:cNvSpPr>
              <p:nvPr/>
            </p:nvSpPr>
            <p:spPr bwMode="auto">
              <a:xfrm>
                <a:off x="1760" y="1728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5" y="223"/>
                    </a:moveTo>
                    <a:lnTo>
                      <a:pt x="91" y="214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5" y="37"/>
                    </a:lnTo>
                    <a:lnTo>
                      <a:pt x="45" y="223"/>
                    </a:lnTo>
                    <a:lnTo>
                      <a:pt x="69" y="223"/>
                    </a:lnTo>
                    <a:lnTo>
                      <a:pt x="91" y="214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9" name="Freeform 704"/>
              <p:cNvSpPr>
                <a:spLocks/>
              </p:cNvSpPr>
              <p:nvPr/>
            </p:nvSpPr>
            <p:spPr bwMode="auto">
              <a:xfrm>
                <a:off x="1759" y="1733"/>
                <a:ext cx="9" cy="27"/>
              </a:xfrm>
              <a:custGeom>
                <a:avLst/>
                <a:gdLst>
                  <a:gd name="T0" fmla="*/ 0 w 51"/>
                  <a:gd name="T1" fmla="*/ 0 h 186"/>
                  <a:gd name="T2" fmla="*/ 0 w 51"/>
                  <a:gd name="T3" fmla="*/ 0 h 186"/>
                  <a:gd name="T4" fmla="*/ 0 w 51"/>
                  <a:gd name="T5" fmla="*/ 0 h 186"/>
                  <a:gd name="T6" fmla="*/ 0 w 51"/>
                  <a:gd name="T7" fmla="*/ 0 h 186"/>
                  <a:gd name="T8" fmla="*/ 0 w 51"/>
                  <a:gd name="T9" fmla="*/ 0 h 186"/>
                  <a:gd name="T10" fmla="*/ 0 w 51"/>
                  <a:gd name="T11" fmla="*/ 0 h 186"/>
                  <a:gd name="T12" fmla="*/ 0 w 51"/>
                  <a:gd name="T13" fmla="*/ 0 h 186"/>
                  <a:gd name="T14" fmla="*/ 0 w 51"/>
                  <a:gd name="T15" fmla="*/ 0 h 186"/>
                  <a:gd name="T16" fmla="*/ 0 w 51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0" name="Freeform 705"/>
              <p:cNvSpPr>
                <a:spLocks/>
              </p:cNvSpPr>
              <p:nvPr/>
            </p:nvSpPr>
            <p:spPr bwMode="auto">
              <a:xfrm>
                <a:off x="1735" y="1733"/>
                <a:ext cx="24" cy="27"/>
              </a:xfrm>
              <a:custGeom>
                <a:avLst/>
                <a:gdLst>
                  <a:gd name="T0" fmla="*/ 0 w 146"/>
                  <a:gd name="T1" fmla="*/ 0 h 186"/>
                  <a:gd name="T2" fmla="*/ 0 w 146"/>
                  <a:gd name="T3" fmla="*/ 0 h 186"/>
                  <a:gd name="T4" fmla="*/ 0 w 146"/>
                  <a:gd name="T5" fmla="*/ 0 h 186"/>
                  <a:gd name="T6" fmla="*/ 0 w 146"/>
                  <a:gd name="T7" fmla="*/ 0 h 186"/>
                  <a:gd name="T8" fmla="*/ 0 w 146"/>
                  <a:gd name="T9" fmla="*/ 0 h 186"/>
                  <a:gd name="T10" fmla="*/ 0 w 146"/>
                  <a:gd name="T11" fmla="*/ 0 h 186"/>
                  <a:gd name="T12" fmla="*/ 0 w 146"/>
                  <a:gd name="T13" fmla="*/ 0 h 186"/>
                  <a:gd name="T14" fmla="*/ 0 w 146"/>
                  <a:gd name="T15" fmla="*/ 0 h 186"/>
                  <a:gd name="T16" fmla="*/ 0 w 146"/>
                  <a:gd name="T17" fmla="*/ 0 h 186"/>
                  <a:gd name="T18" fmla="*/ 0 w 146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6" h="186">
                    <a:moveTo>
                      <a:pt x="91" y="177"/>
                    </a:moveTo>
                    <a:lnTo>
                      <a:pt x="45" y="186"/>
                    </a:lnTo>
                    <a:lnTo>
                      <a:pt x="146" y="186"/>
                    </a:lnTo>
                    <a:lnTo>
                      <a:pt x="146" y="0"/>
                    </a:lnTo>
                    <a:lnTo>
                      <a:pt x="45" y="0"/>
                    </a:lnTo>
                    <a:lnTo>
                      <a:pt x="0" y="10"/>
                    </a:lnTo>
                    <a:lnTo>
                      <a:pt x="45" y="0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91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1" name="Freeform 706"/>
              <p:cNvSpPr>
                <a:spLocks/>
              </p:cNvSpPr>
              <p:nvPr/>
            </p:nvSpPr>
            <p:spPr bwMode="auto">
              <a:xfrm>
                <a:off x="1718" y="1734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4" y="223"/>
                    </a:moveTo>
                    <a:lnTo>
                      <a:pt x="90" y="213"/>
                    </a:lnTo>
                    <a:lnTo>
                      <a:pt x="192" y="167"/>
                    </a:lnTo>
                    <a:lnTo>
                      <a:pt x="101" y="0"/>
                    </a:lnTo>
                    <a:lnTo>
                      <a:pt x="0" y="47"/>
                    </a:lnTo>
                    <a:lnTo>
                      <a:pt x="44" y="36"/>
                    </a:lnTo>
                    <a:lnTo>
                      <a:pt x="44" y="223"/>
                    </a:lnTo>
                    <a:lnTo>
                      <a:pt x="68" y="223"/>
                    </a:lnTo>
                    <a:lnTo>
                      <a:pt x="90" y="213"/>
                    </a:lnTo>
                    <a:lnTo>
                      <a:pt x="44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2" name="Freeform 707"/>
              <p:cNvSpPr>
                <a:spLocks/>
              </p:cNvSpPr>
              <p:nvPr/>
            </p:nvSpPr>
            <p:spPr bwMode="auto">
              <a:xfrm>
                <a:off x="1717" y="1740"/>
                <a:ext cx="8" cy="26"/>
              </a:xfrm>
              <a:custGeom>
                <a:avLst/>
                <a:gdLst>
                  <a:gd name="T0" fmla="*/ 0 w 50"/>
                  <a:gd name="T1" fmla="*/ 0 h 187"/>
                  <a:gd name="T2" fmla="*/ 0 w 50"/>
                  <a:gd name="T3" fmla="*/ 0 h 187"/>
                  <a:gd name="T4" fmla="*/ 0 w 50"/>
                  <a:gd name="T5" fmla="*/ 0 h 187"/>
                  <a:gd name="T6" fmla="*/ 0 w 50"/>
                  <a:gd name="T7" fmla="*/ 0 h 187"/>
                  <a:gd name="T8" fmla="*/ 0 w 50"/>
                  <a:gd name="T9" fmla="*/ 0 h 187"/>
                  <a:gd name="T10" fmla="*/ 0 w 50"/>
                  <a:gd name="T11" fmla="*/ 0 h 187"/>
                  <a:gd name="T12" fmla="*/ 0 w 50"/>
                  <a:gd name="T13" fmla="*/ 0 h 187"/>
                  <a:gd name="T14" fmla="*/ 0 w 50"/>
                  <a:gd name="T15" fmla="*/ 0 h 187"/>
                  <a:gd name="T16" fmla="*/ 0 w 50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0" y="187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3" name="Freeform 708"/>
              <p:cNvSpPr>
                <a:spLocks/>
              </p:cNvSpPr>
              <p:nvPr/>
            </p:nvSpPr>
            <p:spPr bwMode="auto">
              <a:xfrm>
                <a:off x="1688" y="1740"/>
                <a:ext cx="29" cy="26"/>
              </a:xfrm>
              <a:custGeom>
                <a:avLst/>
                <a:gdLst>
                  <a:gd name="T0" fmla="*/ 0 w 173"/>
                  <a:gd name="T1" fmla="*/ 0 h 187"/>
                  <a:gd name="T2" fmla="*/ 0 w 173"/>
                  <a:gd name="T3" fmla="*/ 0 h 187"/>
                  <a:gd name="T4" fmla="*/ 0 w 173"/>
                  <a:gd name="T5" fmla="*/ 0 h 187"/>
                  <a:gd name="T6" fmla="*/ 0 w 173"/>
                  <a:gd name="T7" fmla="*/ 0 h 187"/>
                  <a:gd name="T8" fmla="*/ 0 w 173"/>
                  <a:gd name="T9" fmla="*/ 0 h 187"/>
                  <a:gd name="T10" fmla="*/ 0 w 173"/>
                  <a:gd name="T11" fmla="*/ 0 h 187"/>
                  <a:gd name="T12" fmla="*/ 0 w 173"/>
                  <a:gd name="T13" fmla="*/ 0 h 187"/>
                  <a:gd name="T14" fmla="*/ 0 w 173"/>
                  <a:gd name="T15" fmla="*/ 0 h 187"/>
                  <a:gd name="T16" fmla="*/ 0 w 173"/>
                  <a:gd name="T17" fmla="*/ 0 h 187"/>
                  <a:gd name="T18" fmla="*/ 0 w 17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3" h="187">
                    <a:moveTo>
                      <a:pt x="143" y="160"/>
                    </a:moveTo>
                    <a:lnTo>
                      <a:pt x="71" y="187"/>
                    </a:lnTo>
                    <a:lnTo>
                      <a:pt x="173" y="187"/>
                    </a:lnTo>
                    <a:lnTo>
                      <a:pt x="173" y="0"/>
                    </a:lnTo>
                    <a:lnTo>
                      <a:pt x="71" y="0"/>
                    </a:lnTo>
                    <a:lnTo>
                      <a:pt x="0" y="27"/>
                    </a:lnTo>
                    <a:lnTo>
                      <a:pt x="71" y="0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143" y="16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4" name="Freeform 709"/>
              <p:cNvSpPr>
                <a:spLocks/>
              </p:cNvSpPr>
              <p:nvPr/>
            </p:nvSpPr>
            <p:spPr bwMode="auto">
              <a:xfrm>
                <a:off x="1680" y="1743"/>
                <a:ext cx="32" cy="30"/>
              </a:xfrm>
              <a:custGeom>
                <a:avLst/>
                <a:gdLst>
                  <a:gd name="T0" fmla="*/ 0 w 194"/>
                  <a:gd name="T1" fmla="*/ 0 h 207"/>
                  <a:gd name="T2" fmla="*/ 0 w 194"/>
                  <a:gd name="T3" fmla="*/ 0 h 207"/>
                  <a:gd name="T4" fmla="*/ 0 w 194"/>
                  <a:gd name="T5" fmla="*/ 0 h 207"/>
                  <a:gd name="T6" fmla="*/ 0 w 194"/>
                  <a:gd name="T7" fmla="*/ 0 h 207"/>
                  <a:gd name="T8" fmla="*/ 0 w 194"/>
                  <a:gd name="T9" fmla="*/ 0 h 207"/>
                  <a:gd name="T10" fmla="*/ 0 w 194"/>
                  <a:gd name="T11" fmla="*/ 0 h 207"/>
                  <a:gd name="T12" fmla="*/ 0 w 194"/>
                  <a:gd name="T13" fmla="*/ 0 h 207"/>
                  <a:gd name="T14" fmla="*/ 0 w 194"/>
                  <a:gd name="T15" fmla="*/ 0 h 207"/>
                  <a:gd name="T16" fmla="*/ 0 w 194"/>
                  <a:gd name="T17" fmla="*/ 0 h 207"/>
                  <a:gd name="T18" fmla="*/ 0 w 194"/>
                  <a:gd name="T19" fmla="*/ 0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7">
                    <a:moveTo>
                      <a:pt x="73" y="207"/>
                    </a:moveTo>
                    <a:lnTo>
                      <a:pt x="144" y="180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3" y="20"/>
                    </a:lnTo>
                    <a:lnTo>
                      <a:pt x="73" y="207"/>
                    </a:lnTo>
                    <a:lnTo>
                      <a:pt x="114" y="207"/>
                    </a:lnTo>
                    <a:lnTo>
                      <a:pt x="144" y="180"/>
                    </a:lnTo>
                    <a:lnTo>
                      <a:pt x="73" y="20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5" name="Freeform 710"/>
              <p:cNvSpPr>
                <a:spLocks/>
              </p:cNvSpPr>
              <p:nvPr/>
            </p:nvSpPr>
            <p:spPr bwMode="auto">
              <a:xfrm>
                <a:off x="1663" y="1746"/>
                <a:ext cx="29" cy="27"/>
              </a:xfrm>
              <a:custGeom>
                <a:avLst/>
                <a:gdLst>
                  <a:gd name="T0" fmla="*/ 0 w 174"/>
                  <a:gd name="T1" fmla="*/ 0 h 187"/>
                  <a:gd name="T2" fmla="*/ 0 w 174"/>
                  <a:gd name="T3" fmla="*/ 0 h 187"/>
                  <a:gd name="T4" fmla="*/ 0 w 174"/>
                  <a:gd name="T5" fmla="*/ 0 h 187"/>
                  <a:gd name="T6" fmla="*/ 0 w 174"/>
                  <a:gd name="T7" fmla="*/ 0 h 187"/>
                  <a:gd name="T8" fmla="*/ 0 w 174"/>
                  <a:gd name="T9" fmla="*/ 0 h 187"/>
                  <a:gd name="T10" fmla="*/ 0 w 174"/>
                  <a:gd name="T11" fmla="*/ 0 h 187"/>
                  <a:gd name="T12" fmla="*/ 0 w 174"/>
                  <a:gd name="T13" fmla="*/ 0 h 187"/>
                  <a:gd name="T14" fmla="*/ 0 w 174"/>
                  <a:gd name="T15" fmla="*/ 0 h 187"/>
                  <a:gd name="T16" fmla="*/ 0 w 174"/>
                  <a:gd name="T17" fmla="*/ 0 h 187"/>
                  <a:gd name="T18" fmla="*/ 0 w 174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4" h="187">
                    <a:moveTo>
                      <a:pt x="143" y="160"/>
                    </a:moveTo>
                    <a:lnTo>
                      <a:pt x="71" y="187"/>
                    </a:lnTo>
                    <a:lnTo>
                      <a:pt x="174" y="187"/>
                    </a:lnTo>
                    <a:lnTo>
                      <a:pt x="174" y="0"/>
                    </a:lnTo>
                    <a:lnTo>
                      <a:pt x="71" y="0"/>
                    </a:lnTo>
                    <a:lnTo>
                      <a:pt x="0" y="27"/>
                    </a:lnTo>
                    <a:lnTo>
                      <a:pt x="71" y="0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143" y="16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6" name="Freeform 711"/>
              <p:cNvSpPr>
                <a:spLocks/>
              </p:cNvSpPr>
              <p:nvPr/>
            </p:nvSpPr>
            <p:spPr bwMode="auto">
              <a:xfrm>
                <a:off x="1654" y="1750"/>
                <a:ext cx="33" cy="30"/>
              </a:xfrm>
              <a:custGeom>
                <a:avLst/>
                <a:gdLst>
                  <a:gd name="T0" fmla="*/ 0 w 194"/>
                  <a:gd name="T1" fmla="*/ 0 h 206"/>
                  <a:gd name="T2" fmla="*/ 0 w 194"/>
                  <a:gd name="T3" fmla="*/ 0 h 206"/>
                  <a:gd name="T4" fmla="*/ 0 w 194"/>
                  <a:gd name="T5" fmla="*/ 0 h 206"/>
                  <a:gd name="T6" fmla="*/ 0 w 194"/>
                  <a:gd name="T7" fmla="*/ 0 h 206"/>
                  <a:gd name="T8" fmla="*/ 0 w 194"/>
                  <a:gd name="T9" fmla="*/ 0 h 206"/>
                  <a:gd name="T10" fmla="*/ 0 w 194"/>
                  <a:gd name="T11" fmla="*/ 0 h 206"/>
                  <a:gd name="T12" fmla="*/ 0 w 194"/>
                  <a:gd name="T13" fmla="*/ 0 h 206"/>
                  <a:gd name="T14" fmla="*/ 0 w 194"/>
                  <a:gd name="T15" fmla="*/ 0 h 206"/>
                  <a:gd name="T16" fmla="*/ 0 w 194"/>
                  <a:gd name="T17" fmla="*/ 0 h 206"/>
                  <a:gd name="T18" fmla="*/ 0 w 194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6">
                    <a:moveTo>
                      <a:pt x="73" y="206"/>
                    </a:moveTo>
                    <a:lnTo>
                      <a:pt x="144" y="179"/>
                    </a:lnTo>
                    <a:lnTo>
                      <a:pt x="194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3" y="20"/>
                    </a:lnTo>
                    <a:lnTo>
                      <a:pt x="73" y="206"/>
                    </a:lnTo>
                    <a:lnTo>
                      <a:pt x="115" y="206"/>
                    </a:lnTo>
                    <a:lnTo>
                      <a:pt x="144" y="179"/>
                    </a:lnTo>
                    <a:lnTo>
                      <a:pt x="73" y="20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7" name="Freeform 712"/>
              <p:cNvSpPr>
                <a:spLocks/>
              </p:cNvSpPr>
              <p:nvPr/>
            </p:nvSpPr>
            <p:spPr bwMode="auto">
              <a:xfrm>
                <a:off x="1649" y="1753"/>
                <a:ext cx="17" cy="27"/>
              </a:xfrm>
              <a:custGeom>
                <a:avLst/>
                <a:gdLst>
                  <a:gd name="T0" fmla="*/ 0 w 103"/>
                  <a:gd name="T1" fmla="*/ 0 h 186"/>
                  <a:gd name="T2" fmla="*/ 0 w 103"/>
                  <a:gd name="T3" fmla="*/ 0 h 186"/>
                  <a:gd name="T4" fmla="*/ 0 w 103"/>
                  <a:gd name="T5" fmla="*/ 0 h 186"/>
                  <a:gd name="T6" fmla="*/ 0 w 103"/>
                  <a:gd name="T7" fmla="*/ 0 h 186"/>
                  <a:gd name="T8" fmla="*/ 0 w 103"/>
                  <a:gd name="T9" fmla="*/ 0 h 186"/>
                  <a:gd name="T10" fmla="*/ 0 w 103"/>
                  <a:gd name="T11" fmla="*/ 0 h 186"/>
                  <a:gd name="T12" fmla="*/ 0 w 103"/>
                  <a:gd name="T13" fmla="*/ 0 h 186"/>
                  <a:gd name="T14" fmla="*/ 0 w 103"/>
                  <a:gd name="T15" fmla="*/ 0 h 186"/>
                  <a:gd name="T16" fmla="*/ 0 w 103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" h="186">
                    <a:moveTo>
                      <a:pt x="0" y="186"/>
                    </a:moveTo>
                    <a:lnTo>
                      <a:pt x="0" y="186"/>
                    </a:lnTo>
                    <a:lnTo>
                      <a:pt x="103" y="186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8" name="Freeform 713"/>
              <p:cNvSpPr>
                <a:spLocks/>
              </p:cNvSpPr>
              <p:nvPr/>
            </p:nvSpPr>
            <p:spPr bwMode="auto">
              <a:xfrm>
                <a:off x="1634" y="1753"/>
                <a:ext cx="15" cy="27"/>
              </a:xfrm>
              <a:custGeom>
                <a:avLst/>
                <a:gdLst>
                  <a:gd name="T0" fmla="*/ 0 w 95"/>
                  <a:gd name="T1" fmla="*/ 0 h 186"/>
                  <a:gd name="T2" fmla="*/ 0 w 95"/>
                  <a:gd name="T3" fmla="*/ 0 h 186"/>
                  <a:gd name="T4" fmla="*/ 0 w 95"/>
                  <a:gd name="T5" fmla="*/ 0 h 186"/>
                  <a:gd name="T6" fmla="*/ 0 w 95"/>
                  <a:gd name="T7" fmla="*/ 0 h 186"/>
                  <a:gd name="T8" fmla="*/ 0 w 95"/>
                  <a:gd name="T9" fmla="*/ 0 h 186"/>
                  <a:gd name="T10" fmla="*/ 0 w 95"/>
                  <a:gd name="T11" fmla="*/ 0 h 186"/>
                  <a:gd name="T12" fmla="*/ 0 w 95"/>
                  <a:gd name="T13" fmla="*/ 0 h 186"/>
                  <a:gd name="T14" fmla="*/ 0 w 95"/>
                  <a:gd name="T15" fmla="*/ 0 h 186"/>
                  <a:gd name="T16" fmla="*/ 0 w 95"/>
                  <a:gd name="T17" fmla="*/ 0 h 186"/>
                  <a:gd name="T18" fmla="*/ 0 w 95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90" y="177"/>
                    </a:moveTo>
                    <a:lnTo>
                      <a:pt x="44" y="186"/>
                    </a:lnTo>
                    <a:lnTo>
                      <a:pt x="95" y="186"/>
                    </a:lnTo>
                    <a:lnTo>
                      <a:pt x="95" y="0"/>
                    </a:lnTo>
                    <a:lnTo>
                      <a:pt x="44" y="0"/>
                    </a:lnTo>
                    <a:lnTo>
                      <a:pt x="0" y="10"/>
                    </a:lnTo>
                    <a:lnTo>
                      <a:pt x="44" y="0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90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9" name="Freeform 714"/>
              <p:cNvSpPr>
                <a:spLocks/>
              </p:cNvSpPr>
              <p:nvPr/>
            </p:nvSpPr>
            <p:spPr bwMode="auto">
              <a:xfrm>
                <a:off x="1617" y="1754"/>
                <a:ext cx="31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3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7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0" name="Freeform 715"/>
              <p:cNvSpPr>
                <a:spLocks/>
              </p:cNvSpPr>
              <p:nvPr/>
            </p:nvSpPr>
            <p:spPr bwMode="auto">
              <a:xfrm>
                <a:off x="1616" y="1760"/>
                <a:ext cx="8" cy="26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1" name="Freeform 716"/>
              <p:cNvSpPr>
                <a:spLocks/>
              </p:cNvSpPr>
              <p:nvPr/>
            </p:nvSpPr>
            <p:spPr bwMode="auto">
              <a:xfrm>
                <a:off x="1600" y="1760"/>
                <a:ext cx="16" cy="26"/>
              </a:xfrm>
              <a:custGeom>
                <a:avLst/>
                <a:gdLst>
                  <a:gd name="T0" fmla="*/ 0 w 96"/>
                  <a:gd name="T1" fmla="*/ 0 h 187"/>
                  <a:gd name="T2" fmla="*/ 0 w 96"/>
                  <a:gd name="T3" fmla="*/ 0 h 187"/>
                  <a:gd name="T4" fmla="*/ 0 w 96"/>
                  <a:gd name="T5" fmla="*/ 0 h 187"/>
                  <a:gd name="T6" fmla="*/ 0 w 96"/>
                  <a:gd name="T7" fmla="*/ 0 h 187"/>
                  <a:gd name="T8" fmla="*/ 0 w 96"/>
                  <a:gd name="T9" fmla="*/ 0 h 187"/>
                  <a:gd name="T10" fmla="*/ 0 w 96"/>
                  <a:gd name="T11" fmla="*/ 0 h 187"/>
                  <a:gd name="T12" fmla="*/ 0 w 96"/>
                  <a:gd name="T13" fmla="*/ 0 h 187"/>
                  <a:gd name="T14" fmla="*/ 0 w 96"/>
                  <a:gd name="T15" fmla="*/ 0 h 187"/>
                  <a:gd name="T16" fmla="*/ 0 w 96"/>
                  <a:gd name="T17" fmla="*/ 0 h 187"/>
                  <a:gd name="T18" fmla="*/ 0 w 96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87">
                    <a:moveTo>
                      <a:pt x="90" y="178"/>
                    </a:moveTo>
                    <a:lnTo>
                      <a:pt x="46" y="187"/>
                    </a:lnTo>
                    <a:lnTo>
                      <a:pt x="96" y="187"/>
                    </a:lnTo>
                    <a:lnTo>
                      <a:pt x="96" y="0"/>
                    </a:lnTo>
                    <a:lnTo>
                      <a:pt x="46" y="0"/>
                    </a:lnTo>
                    <a:lnTo>
                      <a:pt x="0" y="11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0" y="11"/>
                    </a:lnTo>
                    <a:lnTo>
                      <a:pt x="90" y="17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2" name="Freeform 717"/>
              <p:cNvSpPr>
                <a:spLocks/>
              </p:cNvSpPr>
              <p:nvPr/>
            </p:nvSpPr>
            <p:spPr bwMode="auto">
              <a:xfrm>
                <a:off x="1583" y="1761"/>
                <a:ext cx="32" cy="32"/>
              </a:xfrm>
              <a:custGeom>
                <a:avLst/>
                <a:gdLst>
                  <a:gd name="T0" fmla="*/ 0 w 192"/>
                  <a:gd name="T1" fmla="*/ 0 h 223"/>
                  <a:gd name="T2" fmla="*/ 0 w 192"/>
                  <a:gd name="T3" fmla="*/ 0 h 223"/>
                  <a:gd name="T4" fmla="*/ 0 w 192"/>
                  <a:gd name="T5" fmla="*/ 0 h 223"/>
                  <a:gd name="T6" fmla="*/ 0 w 192"/>
                  <a:gd name="T7" fmla="*/ 0 h 223"/>
                  <a:gd name="T8" fmla="*/ 0 w 192"/>
                  <a:gd name="T9" fmla="*/ 0 h 223"/>
                  <a:gd name="T10" fmla="*/ 0 w 192"/>
                  <a:gd name="T11" fmla="*/ 0 h 223"/>
                  <a:gd name="T12" fmla="*/ 0 w 192"/>
                  <a:gd name="T13" fmla="*/ 0 h 223"/>
                  <a:gd name="T14" fmla="*/ 0 w 192"/>
                  <a:gd name="T15" fmla="*/ 0 h 223"/>
                  <a:gd name="T16" fmla="*/ 0 w 192"/>
                  <a:gd name="T17" fmla="*/ 0 h 223"/>
                  <a:gd name="T18" fmla="*/ 0 w 192"/>
                  <a:gd name="T19" fmla="*/ 0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223">
                    <a:moveTo>
                      <a:pt x="46" y="223"/>
                    </a:moveTo>
                    <a:lnTo>
                      <a:pt x="91" y="213"/>
                    </a:lnTo>
                    <a:lnTo>
                      <a:pt x="192" y="167"/>
                    </a:lnTo>
                    <a:lnTo>
                      <a:pt x="102" y="0"/>
                    </a:lnTo>
                    <a:lnTo>
                      <a:pt x="0" y="45"/>
                    </a:lnTo>
                    <a:lnTo>
                      <a:pt x="46" y="36"/>
                    </a:lnTo>
                    <a:lnTo>
                      <a:pt x="46" y="223"/>
                    </a:lnTo>
                    <a:lnTo>
                      <a:pt x="69" y="223"/>
                    </a:lnTo>
                    <a:lnTo>
                      <a:pt x="91" y="213"/>
                    </a:lnTo>
                    <a:lnTo>
                      <a:pt x="46" y="22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3" name="Freeform 718"/>
              <p:cNvSpPr>
                <a:spLocks/>
              </p:cNvSpPr>
              <p:nvPr/>
            </p:nvSpPr>
            <p:spPr bwMode="auto">
              <a:xfrm>
                <a:off x="1570" y="1766"/>
                <a:ext cx="24" cy="27"/>
              </a:xfrm>
              <a:custGeom>
                <a:avLst/>
                <a:gdLst>
                  <a:gd name="T0" fmla="*/ 0 w 144"/>
                  <a:gd name="T1" fmla="*/ 0 h 187"/>
                  <a:gd name="T2" fmla="*/ 0 w 144"/>
                  <a:gd name="T3" fmla="*/ 0 h 187"/>
                  <a:gd name="T4" fmla="*/ 0 w 144"/>
                  <a:gd name="T5" fmla="*/ 0 h 187"/>
                  <a:gd name="T6" fmla="*/ 0 w 144"/>
                  <a:gd name="T7" fmla="*/ 0 h 187"/>
                  <a:gd name="T8" fmla="*/ 0 w 144"/>
                  <a:gd name="T9" fmla="*/ 0 h 187"/>
                  <a:gd name="T10" fmla="*/ 0 w 144"/>
                  <a:gd name="T11" fmla="*/ 0 h 187"/>
                  <a:gd name="T12" fmla="*/ 0 w 144"/>
                  <a:gd name="T13" fmla="*/ 0 h 187"/>
                  <a:gd name="T14" fmla="*/ 0 w 144"/>
                  <a:gd name="T15" fmla="*/ 0 h 187"/>
                  <a:gd name="T16" fmla="*/ 0 w 144"/>
                  <a:gd name="T17" fmla="*/ 0 h 187"/>
                  <a:gd name="T18" fmla="*/ 0 w 144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" h="187">
                    <a:moveTo>
                      <a:pt x="144" y="160"/>
                    </a:moveTo>
                    <a:lnTo>
                      <a:pt x="73" y="187"/>
                    </a:lnTo>
                    <a:lnTo>
                      <a:pt x="123" y="187"/>
                    </a:lnTo>
                    <a:lnTo>
                      <a:pt x="123" y="0"/>
                    </a:lnTo>
                    <a:lnTo>
                      <a:pt x="73" y="0"/>
                    </a:lnTo>
                    <a:lnTo>
                      <a:pt x="0" y="27"/>
                    </a:lnTo>
                    <a:lnTo>
                      <a:pt x="73" y="0"/>
                    </a:lnTo>
                    <a:lnTo>
                      <a:pt x="31" y="0"/>
                    </a:lnTo>
                    <a:lnTo>
                      <a:pt x="0" y="27"/>
                    </a:lnTo>
                    <a:lnTo>
                      <a:pt x="144" y="16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4" name="Freeform 719"/>
              <p:cNvSpPr>
                <a:spLocks/>
              </p:cNvSpPr>
              <p:nvPr/>
            </p:nvSpPr>
            <p:spPr bwMode="auto">
              <a:xfrm>
                <a:off x="1562" y="1770"/>
                <a:ext cx="32" cy="30"/>
              </a:xfrm>
              <a:custGeom>
                <a:avLst/>
                <a:gdLst>
                  <a:gd name="T0" fmla="*/ 0 w 194"/>
                  <a:gd name="T1" fmla="*/ 0 h 206"/>
                  <a:gd name="T2" fmla="*/ 0 w 194"/>
                  <a:gd name="T3" fmla="*/ 0 h 206"/>
                  <a:gd name="T4" fmla="*/ 0 w 194"/>
                  <a:gd name="T5" fmla="*/ 0 h 206"/>
                  <a:gd name="T6" fmla="*/ 0 w 194"/>
                  <a:gd name="T7" fmla="*/ 0 h 206"/>
                  <a:gd name="T8" fmla="*/ 0 w 194"/>
                  <a:gd name="T9" fmla="*/ 0 h 206"/>
                  <a:gd name="T10" fmla="*/ 0 w 194"/>
                  <a:gd name="T11" fmla="*/ 0 h 206"/>
                  <a:gd name="T12" fmla="*/ 0 w 194"/>
                  <a:gd name="T13" fmla="*/ 0 h 206"/>
                  <a:gd name="T14" fmla="*/ 0 w 194"/>
                  <a:gd name="T15" fmla="*/ 0 h 206"/>
                  <a:gd name="T16" fmla="*/ 0 w 194"/>
                  <a:gd name="T17" fmla="*/ 0 h 206"/>
                  <a:gd name="T18" fmla="*/ 0 w 194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6">
                    <a:moveTo>
                      <a:pt x="72" y="206"/>
                    </a:moveTo>
                    <a:lnTo>
                      <a:pt x="143" y="179"/>
                    </a:lnTo>
                    <a:lnTo>
                      <a:pt x="194" y="133"/>
                    </a:lnTo>
                    <a:lnTo>
                      <a:pt x="50" y="0"/>
                    </a:lnTo>
                    <a:lnTo>
                      <a:pt x="0" y="47"/>
                    </a:lnTo>
                    <a:lnTo>
                      <a:pt x="72" y="20"/>
                    </a:lnTo>
                    <a:lnTo>
                      <a:pt x="72" y="206"/>
                    </a:lnTo>
                    <a:lnTo>
                      <a:pt x="114" y="206"/>
                    </a:lnTo>
                    <a:lnTo>
                      <a:pt x="143" y="179"/>
                    </a:lnTo>
                    <a:lnTo>
                      <a:pt x="72" y="20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5" name="Freeform 720"/>
              <p:cNvSpPr>
                <a:spLocks/>
              </p:cNvSpPr>
              <p:nvPr/>
            </p:nvSpPr>
            <p:spPr bwMode="auto">
              <a:xfrm>
                <a:off x="1553" y="1773"/>
                <a:ext cx="24" cy="27"/>
              </a:xfrm>
              <a:custGeom>
                <a:avLst/>
                <a:gdLst>
                  <a:gd name="T0" fmla="*/ 0 w 143"/>
                  <a:gd name="T1" fmla="*/ 0 h 186"/>
                  <a:gd name="T2" fmla="*/ 0 w 143"/>
                  <a:gd name="T3" fmla="*/ 0 h 186"/>
                  <a:gd name="T4" fmla="*/ 0 w 143"/>
                  <a:gd name="T5" fmla="*/ 0 h 186"/>
                  <a:gd name="T6" fmla="*/ 0 w 143"/>
                  <a:gd name="T7" fmla="*/ 0 h 186"/>
                  <a:gd name="T8" fmla="*/ 0 w 143"/>
                  <a:gd name="T9" fmla="*/ 0 h 186"/>
                  <a:gd name="T10" fmla="*/ 0 w 143"/>
                  <a:gd name="T11" fmla="*/ 0 h 186"/>
                  <a:gd name="T12" fmla="*/ 0 w 143"/>
                  <a:gd name="T13" fmla="*/ 0 h 186"/>
                  <a:gd name="T14" fmla="*/ 0 w 143"/>
                  <a:gd name="T15" fmla="*/ 0 h 186"/>
                  <a:gd name="T16" fmla="*/ 0 w 143"/>
                  <a:gd name="T17" fmla="*/ 0 h 186"/>
                  <a:gd name="T18" fmla="*/ 0 w 143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186">
                    <a:moveTo>
                      <a:pt x="143" y="159"/>
                    </a:moveTo>
                    <a:lnTo>
                      <a:pt x="72" y="186"/>
                    </a:lnTo>
                    <a:lnTo>
                      <a:pt x="123" y="186"/>
                    </a:lnTo>
                    <a:lnTo>
                      <a:pt x="123" y="0"/>
                    </a:lnTo>
                    <a:lnTo>
                      <a:pt x="72" y="0"/>
                    </a:lnTo>
                    <a:lnTo>
                      <a:pt x="0" y="27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7"/>
                    </a:lnTo>
                    <a:lnTo>
                      <a:pt x="143" y="159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6" name="Freeform 721"/>
              <p:cNvSpPr>
                <a:spLocks/>
              </p:cNvSpPr>
              <p:nvPr/>
            </p:nvSpPr>
            <p:spPr bwMode="auto">
              <a:xfrm>
                <a:off x="1545" y="1777"/>
                <a:ext cx="32" cy="29"/>
              </a:xfrm>
              <a:custGeom>
                <a:avLst/>
                <a:gdLst>
                  <a:gd name="T0" fmla="*/ 0 w 194"/>
                  <a:gd name="T1" fmla="*/ 0 h 206"/>
                  <a:gd name="T2" fmla="*/ 0 w 194"/>
                  <a:gd name="T3" fmla="*/ 0 h 206"/>
                  <a:gd name="T4" fmla="*/ 0 w 194"/>
                  <a:gd name="T5" fmla="*/ 0 h 206"/>
                  <a:gd name="T6" fmla="*/ 0 w 194"/>
                  <a:gd name="T7" fmla="*/ 0 h 206"/>
                  <a:gd name="T8" fmla="*/ 0 w 194"/>
                  <a:gd name="T9" fmla="*/ 0 h 206"/>
                  <a:gd name="T10" fmla="*/ 0 w 194"/>
                  <a:gd name="T11" fmla="*/ 0 h 206"/>
                  <a:gd name="T12" fmla="*/ 0 w 194"/>
                  <a:gd name="T13" fmla="*/ 0 h 206"/>
                  <a:gd name="T14" fmla="*/ 0 w 194"/>
                  <a:gd name="T15" fmla="*/ 0 h 206"/>
                  <a:gd name="T16" fmla="*/ 0 w 194"/>
                  <a:gd name="T17" fmla="*/ 0 h 206"/>
                  <a:gd name="T18" fmla="*/ 0 w 194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6">
                    <a:moveTo>
                      <a:pt x="73" y="206"/>
                    </a:moveTo>
                    <a:lnTo>
                      <a:pt x="144" y="179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3" y="19"/>
                    </a:lnTo>
                    <a:lnTo>
                      <a:pt x="73" y="206"/>
                    </a:lnTo>
                    <a:lnTo>
                      <a:pt x="115" y="206"/>
                    </a:lnTo>
                    <a:lnTo>
                      <a:pt x="144" y="179"/>
                    </a:lnTo>
                    <a:lnTo>
                      <a:pt x="73" y="20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7" name="Freeform 722"/>
              <p:cNvSpPr>
                <a:spLocks/>
              </p:cNvSpPr>
              <p:nvPr/>
            </p:nvSpPr>
            <p:spPr bwMode="auto">
              <a:xfrm>
                <a:off x="1540" y="1780"/>
                <a:ext cx="17" cy="26"/>
              </a:xfrm>
              <a:custGeom>
                <a:avLst/>
                <a:gdLst>
                  <a:gd name="T0" fmla="*/ 0 w 102"/>
                  <a:gd name="T1" fmla="*/ 0 h 187"/>
                  <a:gd name="T2" fmla="*/ 0 w 102"/>
                  <a:gd name="T3" fmla="*/ 0 h 187"/>
                  <a:gd name="T4" fmla="*/ 0 w 102"/>
                  <a:gd name="T5" fmla="*/ 0 h 187"/>
                  <a:gd name="T6" fmla="*/ 0 w 102"/>
                  <a:gd name="T7" fmla="*/ 0 h 187"/>
                  <a:gd name="T8" fmla="*/ 0 w 102"/>
                  <a:gd name="T9" fmla="*/ 0 h 187"/>
                  <a:gd name="T10" fmla="*/ 0 w 102"/>
                  <a:gd name="T11" fmla="*/ 0 h 187"/>
                  <a:gd name="T12" fmla="*/ 0 w 102"/>
                  <a:gd name="T13" fmla="*/ 0 h 187"/>
                  <a:gd name="T14" fmla="*/ 0 w 102"/>
                  <a:gd name="T15" fmla="*/ 0 h 187"/>
                  <a:gd name="T16" fmla="*/ 0 w 102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102" y="187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8" name="Freeform 723"/>
              <p:cNvSpPr>
                <a:spLocks/>
              </p:cNvSpPr>
              <p:nvPr/>
            </p:nvSpPr>
            <p:spPr bwMode="auto">
              <a:xfrm>
                <a:off x="1519" y="1780"/>
                <a:ext cx="24" cy="26"/>
              </a:xfrm>
              <a:custGeom>
                <a:avLst/>
                <a:gdLst>
                  <a:gd name="T0" fmla="*/ 0 w 144"/>
                  <a:gd name="T1" fmla="*/ 0 h 187"/>
                  <a:gd name="T2" fmla="*/ 0 w 144"/>
                  <a:gd name="T3" fmla="*/ 0 h 187"/>
                  <a:gd name="T4" fmla="*/ 0 w 144"/>
                  <a:gd name="T5" fmla="*/ 0 h 187"/>
                  <a:gd name="T6" fmla="*/ 0 w 144"/>
                  <a:gd name="T7" fmla="*/ 0 h 187"/>
                  <a:gd name="T8" fmla="*/ 0 w 144"/>
                  <a:gd name="T9" fmla="*/ 0 h 187"/>
                  <a:gd name="T10" fmla="*/ 0 w 144"/>
                  <a:gd name="T11" fmla="*/ 0 h 187"/>
                  <a:gd name="T12" fmla="*/ 0 w 144"/>
                  <a:gd name="T13" fmla="*/ 0 h 187"/>
                  <a:gd name="T14" fmla="*/ 0 w 144"/>
                  <a:gd name="T15" fmla="*/ 0 h 187"/>
                  <a:gd name="T16" fmla="*/ 0 w 144"/>
                  <a:gd name="T17" fmla="*/ 0 h 187"/>
                  <a:gd name="T18" fmla="*/ 0 w 144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" h="187">
                    <a:moveTo>
                      <a:pt x="144" y="160"/>
                    </a:moveTo>
                    <a:lnTo>
                      <a:pt x="72" y="187"/>
                    </a:lnTo>
                    <a:lnTo>
                      <a:pt x="123" y="187"/>
                    </a:lnTo>
                    <a:lnTo>
                      <a:pt x="123" y="0"/>
                    </a:lnTo>
                    <a:lnTo>
                      <a:pt x="72" y="0"/>
                    </a:lnTo>
                    <a:lnTo>
                      <a:pt x="0" y="28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8"/>
                    </a:lnTo>
                    <a:lnTo>
                      <a:pt x="144" y="16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9" name="Freeform 724"/>
              <p:cNvSpPr>
                <a:spLocks/>
              </p:cNvSpPr>
              <p:nvPr/>
            </p:nvSpPr>
            <p:spPr bwMode="auto">
              <a:xfrm>
                <a:off x="1511" y="1784"/>
                <a:ext cx="32" cy="29"/>
              </a:xfrm>
              <a:custGeom>
                <a:avLst/>
                <a:gdLst>
                  <a:gd name="T0" fmla="*/ 0 w 194"/>
                  <a:gd name="T1" fmla="*/ 0 h 206"/>
                  <a:gd name="T2" fmla="*/ 0 w 194"/>
                  <a:gd name="T3" fmla="*/ 0 h 206"/>
                  <a:gd name="T4" fmla="*/ 0 w 194"/>
                  <a:gd name="T5" fmla="*/ 0 h 206"/>
                  <a:gd name="T6" fmla="*/ 0 w 194"/>
                  <a:gd name="T7" fmla="*/ 0 h 206"/>
                  <a:gd name="T8" fmla="*/ 0 w 194"/>
                  <a:gd name="T9" fmla="*/ 0 h 206"/>
                  <a:gd name="T10" fmla="*/ 0 w 194"/>
                  <a:gd name="T11" fmla="*/ 0 h 206"/>
                  <a:gd name="T12" fmla="*/ 0 w 194"/>
                  <a:gd name="T13" fmla="*/ 0 h 206"/>
                  <a:gd name="T14" fmla="*/ 0 w 194"/>
                  <a:gd name="T15" fmla="*/ 0 h 206"/>
                  <a:gd name="T16" fmla="*/ 0 w 194"/>
                  <a:gd name="T17" fmla="*/ 0 h 206"/>
                  <a:gd name="T18" fmla="*/ 0 w 194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6">
                    <a:moveTo>
                      <a:pt x="72" y="206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0" y="0"/>
                    </a:lnTo>
                    <a:lnTo>
                      <a:pt x="0" y="46"/>
                    </a:lnTo>
                    <a:lnTo>
                      <a:pt x="72" y="19"/>
                    </a:lnTo>
                    <a:lnTo>
                      <a:pt x="72" y="206"/>
                    </a:lnTo>
                    <a:lnTo>
                      <a:pt x="114" y="206"/>
                    </a:lnTo>
                    <a:lnTo>
                      <a:pt x="143" y="179"/>
                    </a:lnTo>
                    <a:lnTo>
                      <a:pt x="72" y="20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0" name="Freeform 725"/>
              <p:cNvSpPr>
                <a:spLocks/>
              </p:cNvSpPr>
              <p:nvPr/>
            </p:nvSpPr>
            <p:spPr bwMode="auto">
              <a:xfrm>
                <a:off x="1514" y="1786"/>
                <a:ext cx="9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187">
                    <a:moveTo>
                      <a:pt x="0" y="93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1" name="Freeform 726"/>
              <p:cNvSpPr>
                <a:spLocks/>
              </p:cNvSpPr>
              <p:nvPr/>
            </p:nvSpPr>
            <p:spPr bwMode="auto">
              <a:xfrm>
                <a:off x="1497" y="1793"/>
                <a:ext cx="34" cy="27"/>
              </a:xfrm>
              <a:custGeom>
                <a:avLst/>
                <a:gdLst>
                  <a:gd name="T0" fmla="*/ 0 w 202"/>
                  <a:gd name="T1" fmla="*/ 0 h 187"/>
                  <a:gd name="T2" fmla="*/ 0 w 202"/>
                  <a:gd name="T3" fmla="*/ 0 h 187"/>
                  <a:gd name="T4" fmla="*/ 0 w 202"/>
                  <a:gd name="T5" fmla="*/ 0 h 187"/>
                  <a:gd name="T6" fmla="*/ 0 w 202"/>
                  <a:gd name="T7" fmla="*/ 0 h 187"/>
                  <a:gd name="T8" fmla="*/ 0 w 202"/>
                  <a:gd name="T9" fmla="*/ 0 h 187"/>
                  <a:gd name="T10" fmla="*/ 0 w 202"/>
                  <a:gd name="T11" fmla="*/ 0 h 187"/>
                  <a:gd name="T12" fmla="*/ 0 w 202"/>
                  <a:gd name="T13" fmla="*/ 0 h 187"/>
                  <a:gd name="T14" fmla="*/ 0 w 202"/>
                  <a:gd name="T15" fmla="*/ 0 h 187"/>
                  <a:gd name="T16" fmla="*/ 0 w 202"/>
                  <a:gd name="T17" fmla="*/ 0 h 187"/>
                  <a:gd name="T18" fmla="*/ 0 w 202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87">
                    <a:moveTo>
                      <a:pt x="101" y="187"/>
                    </a:moveTo>
                    <a:lnTo>
                      <a:pt x="202" y="93"/>
                    </a:lnTo>
                    <a:lnTo>
                      <a:pt x="202" y="46"/>
                    </a:lnTo>
                    <a:lnTo>
                      <a:pt x="0" y="46"/>
                    </a:lnTo>
                    <a:lnTo>
                      <a:pt x="0" y="93"/>
                    </a:lnTo>
                    <a:lnTo>
                      <a:pt x="101" y="0"/>
                    </a:lnTo>
                    <a:lnTo>
                      <a:pt x="101" y="187"/>
                    </a:lnTo>
                    <a:lnTo>
                      <a:pt x="202" y="187"/>
                    </a:lnTo>
                    <a:lnTo>
                      <a:pt x="202" y="93"/>
                    </a:lnTo>
                    <a:lnTo>
                      <a:pt x="101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2" name="Freeform 727"/>
              <p:cNvSpPr>
                <a:spLocks/>
              </p:cNvSpPr>
              <p:nvPr/>
            </p:nvSpPr>
            <p:spPr bwMode="auto">
              <a:xfrm>
                <a:off x="1514" y="179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w 101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93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3" name="Freeform 728"/>
              <p:cNvSpPr>
                <a:spLocks/>
              </p:cNvSpPr>
              <p:nvPr/>
            </p:nvSpPr>
            <p:spPr bwMode="auto">
              <a:xfrm>
                <a:off x="1514" y="1793"/>
                <a:ext cx="17" cy="27"/>
              </a:xfrm>
              <a:custGeom>
                <a:avLst/>
                <a:gdLst>
                  <a:gd name="T0" fmla="*/ 0 w 101"/>
                  <a:gd name="T1" fmla="*/ 0 h 187"/>
                  <a:gd name="T2" fmla="*/ 0 w 101"/>
                  <a:gd name="T3" fmla="*/ 0 h 187"/>
                  <a:gd name="T4" fmla="*/ 0 w 101"/>
                  <a:gd name="T5" fmla="*/ 0 h 187"/>
                  <a:gd name="T6" fmla="*/ 0 w 101"/>
                  <a:gd name="T7" fmla="*/ 0 h 187"/>
                  <a:gd name="T8" fmla="*/ 0 w 101"/>
                  <a:gd name="T9" fmla="*/ 0 h 187"/>
                  <a:gd name="T10" fmla="*/ 0 w 101"/>
                  <a:gd name="T11" fmla="*/ 0 h 187"/>
                  <a:gd name="T12" fmla="*/ 0 w 101"/>
                  <a:gd name="T13" fmla="*/ 0 h 187"/>
                  <a:gd name="T14" fmla="*/ 0 w 101"/>
                  <a:gd name="T15" fmla="*/ 0 h 187"/>
                  <a:gd name="T16" fmla="*/ 0 w 101"/>
                  <a:gd name="T17" fmla="*/ 0 h 187"/>
                  <a:gd name="T18" fmla="*/ 0 w 101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lnTo>
                      <a:pt x="101" y="187"/>
                    </a:lnTo>
                    <a:lnTo>
                      <a:pt x="101" y="93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4" name="Freeform 729"/>
              <p:cNvSpPr>
                <a:spLocks/>
              </p:cNvSpPr>
              <p:nvPr/>
            </p:nvSpPr>
            <p:spPr bwMode="auto">
              <a:xfrm>
                <a:off x="1506" y="1793"/>
                <a:ext cx="8" cy="27"/>
              </a:xfrm>
              <a:custGeom>
                <a:avLst/>
                <a:gdLst>
                  <a:gd name="T0" fmla="*/ 0 w 51"/>
                  <a:gd name="T1" fmla="*/ 0 h 187"/>
                  <a:gd name="T2" fmla="*/ 0 w 51"/>
                  <a:gd name="T3" fmla="*/ 0 h 187"/>
                  <a:gd name="T4" fmla="*/ 0 w 51"/>
                  <a:gd name="T5" fmla="*/ 0 h 187"/>
                  <a:gd name="T6" fmla="*/ 0 w 51"/>
                  <a:gd name="T7" fmla="*/ 0 h 187"/>
                  <a:gd name="T8" fmla="*/ 0 w 51"/>
                  <a:gd name="T9" fmla="*/ 0 h 187"/>
                  <a:gd name="T10" fmla="*/ 0 w 51"/>
                  <a:gd name="T11" fmla="*/ 0 h 187"/>
                  <a:gd name="T12" fmla="*/ 0 w 51"/>
                  <a:gd name="T13" fmla="*/ 0 h 187"/>
                  <a:gd name="T14" fmla="*/ 0 w 51"/>
                  <a:gd name="T15" fmla="*/ 0 h 187"/>
                  <a:gd name="T16" fmla="*/ 0 w 5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87">
                    <a:moveTo>
                      <a:pt x="0" y="187"/>
                    </a:moveTo>
                    <a:lnTo>
                      <a:pt x="0" y="187"/>
                    </a:lnTo>
                    <a:lnTo>
                      <a:pt x="51" y="187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5" name="Freeform 730"/>
              <p:cNvSpPr>
                <a:spLocks/>
              </p:cNvSpPr>
              <p:nvPr/>
            </p:nvSpPr>
            <p:spPr bwMode="auto">
              <a:xfrm>
                <a:off x="1506" y="179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6" name="Freeform 731"/>
              <p:cNvSpPr>
                <a:spLocks/>
              </p:cNvSpPr>
              <p:nvPr/>
            </p:nvSpPr>
            <p:spPr bwMode="auto">
              <a:xfrm>
                <a:off x="1506" y="1793"/>
                <a:ext cx="1" cy="27"/>
              </a:xfrm>
              <a:custGeom>
                <a:avLst/>
                <a:gdLst>
                  <a:gd name="T0" fmla="*/ 0 w 1"/>
                  <a:gd name="T1" fmla="*/ 0 h 187"/>
                  <a:gd name="T2" fmla="*/ 0 w 1"/>
                  <a:gd name="T3" fmla="*/ 0 h 187"/>
                  <a:gd name="T4" fmla="*/ 0 w 1"/>
                  <a:gd name="T5" fmla="*/ 0 h 187"/>
                  <a:gd name="T6" fmla="*/ 0 w 1"/>
                  <a:gd name="T7" fmla="*/ 0 h 187"/>
                  <a:gd name="T8" fmla="*/ 0 w 1"/>
                  <a:gd name="T9" fmla="*/ 0 h 187"/>
                  <a:gd name="T10" fmla="*/ 0 w 1"/>
                  <a:gd name="T11" fmla="*/ 0 h 187"/>
                  <a:gd name="T12" fmla="*/ 0 w 1"/>
                  <a:gd name="T13" fmla="*/ 0 h 187"/>
                  <a:gd name="T14" fmla="*/ 0 w 1"/>
                  <a:gd name="T15" fmla="*/ 0 h 187"/>
                  <a:gd name="T16" fmla="*/ 0 w 1"/>
                  <a:gd name="T17" fmla="*/ 0 h 1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87">
                    <a:moveTo>
                      <a:pt x="0" y="187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7" name="Freeform 732"/>
              <p:cNvSpPr>
                <a:spLocks/>
              </p:cNvSpPr>
              <p:nvPr/>
            </p:nvSpPr>
            <p:spPr bwMode="auto">
              <a:xfrm>
                <a:off x="1480" y="1793"/>
                <a:ext cx="34" cy="27"/>
              </a:xfrm>
              <a:custGeom>
                <a:avLst/>
                <a:gdLst>
                  <a:gd name="T0" fmla="*/ 0 w 203"/>
                  <a:gd name="T1" fmla="*/ 0 h 187"/>
                  <a:gd name="T2" fmla="*/ 0 w 203"/>
                  <a:gd name="T3" fmla="*/ 0 h 187"/>
                  <a:gd name="T4" fmla="*/ 0 w 203"/>
                  <a:gd name="T5" fmla="*/ 0 h 187"/>
                  <a:gd name="T6" fmla="*/ 0 w 203"/>
                  <a:gd name="T7" fmla="*/ 0 h 187"/>
                  <a:gd name="T8" fmla="*/ 0 w 203"/>
                  <a:gd name="T9" fmla="*/ 0 h 187"/>
                  <a:gd name="T10" fmla="*/ 0 w 203"/>
                  <a:gd name="T11" fmla="*/ 0 h 187"/>
                  <a:gd name="T12" fmla="*/ 0 w 203"/>
                  <a:gd name="T13" fmla="*/ 0 h 187"/>
                  <a:gd name="T14" fmla="*/ 0 w 203"/>
                  <a:gd name="T15" fmla="*/ 0 h 187"/>
                  <a:gd name="T16" fmla="*/ 0 w 203"/>
                  <a:gd name="T17" fmla="*/ 0 h 187"/>
                  <a:gd name="T18" fmla="*/ 0 w 20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87">
                    <a:moveTo>
                      <a:pt x="203" y="93"/>
                    </a:moveTo>
                    <a:lnTo>
                      <a:pt x="102" y="187"/>
                    </a:lnTo>
                    <a:lnTo>
                      <a:pt x="152" y="187"/>
                    </a:lnTo>
                    <a:lnTo>
                      <a:pt x="152" y="0"/>
                    </a:lnTo>
                    <a:lnTo>
                      <a:pt x="102" y="0"/>
                    </a:lnTo>
                    <a:lnTo>
                      <a:pt x="0" y="93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3" y="9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8" name="Freeform 733"/>
              <p:cNvSpPr>
                <a:spLocks/>
              </p:cNvSpPr>
              <p:nvPr/>
            </p:nvSpPr>
            <p:spPr bwMode="auto">
              <a:xfrm>
                <a:off x="1480" y="1800"/>
                <a:ext cx="34" cy="26"/>
              </a:xfrm>
              <a:custGeom>
                <a:avLst/>
                <a:gdLst>
                  <a:gd name="T0" fmla="*/ 0 w 203"/>
                  <a:gd name="T1" fmla="*/ 0 h 187"/>
                  <a:gd name="T2" fmla="*/ 0 w 203"/>
                  <a:gd name="T3" fmla="*/ 0 h 187"/>
                  <a:gd name="T4" fmla="*/ 0 w 203"/>
                  <a:gd name="T5" fmla="*/ 0 h 187"/>
                  <a:gd name="T6" fmla="*/ 0 w 203"/>
                  <a:gd name="T7" fmla="*/ 0 h 187"/>
                  <a:gd name="T8" fmla="*/ 0 w 203"/>
                  <a:gd name="T9" fmla="*/ 0 h 187"/>
                  <a:gd name="T10" fmla="*/ 0 w 203"/>
                  <a:gd name="T11" fmla="*/ 0 h 187"/>
                  <a:gd name="T12" fmla="*/ 0 w 203"/>
                  <a:gd name="T13" fmla="*/ 0 h 187"/>
                  <a:gd name="T14" fmla="*/ 0 w 203"/>
                  <a:gd name="T15" fmla="*/ 0 h 187"/>
                  <a:gd name="T16" fmla="*/ 0 w 203"/>
                  <a:gd name="T17" fmla="*/ 0 h 187"/>
                  <a:gd name="T18" fmla="*/ 0 w 20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87">
                    <a:moveTo>
                      <a:pt x="102" y="187"/>
                    </a:moveTo>
                    <a:lnTo>
                      <a:pt x="203" y="94"/>
                    </a:lnTo>
                    <a:lnTo>
                      <a:pt x="203" y="47"/>
                    </a:lnTo>
                    <a:lnTo>
                      <a:pt x="0" y="47"/>
                    </a:lnTo>
                    <a:lnTo>
                      <a:pt x="0" y="94"/>
                    </a:lnTo>
                    <a:lnTo>
                      <a:pt x="102" y="0"/>
                    </a:lnTo>
                    <a:lnTo>
                      <a:pt x="102" y="187"/>
                    </a:lnTo>
                    <a:lnTo>
                      <a:pt x="203" y="187"/>
                    </a:lnTo>
                    <a:lnTo>
                      <a:pt x="203" y="94"/>
                    </a:lnTo>
                    <a:lnTo>
                      <a:pt x="102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9" name="Freeform 734"/>
              <p:cNvSpPr>
                <a:spLocks/>
              </p:cNvSpPr>
              <p:nvPr/>
            </p:nvSpPr>
            <p:spPr bwMode="auto">
              <a:xfrm>
                <a:off x="1477" y="1800"/>
                <a:ext cx="24" cy="26"/>
              </a:xfrm>
              <a:custGeom>
                <a:avLst/>
                <a:gdLst>
                  <a:gd name="T0" fmla="*/ 0 w 143"/>
                  <a:gd name="T1" fmla="*/ 0 h 187"/>
                  <a:gd name="T2" fmla="*/ 0 w 143"/>
                  <a:gd name="T3" fmla="*/ 0 h 187"/>
                  <a:gd name="T4" fmla="*/ 0 w 143"/>
                  <a:gd name="T5" fmla="*/ 0 h 187"/>
                  <a:gd name="T6" fmla="*/ 0 w 143"/>
                  <a:gd name="T7" fmla="*/ 0 h 187"/>
                  <a:gd name="T8" fmla="*/ 0 w 143"/>
                  <a:gd name="T9" fmla="*/ 0 h 187"/>
                  <a:gd name="T10" fmla="*/ 0 w 143"/>
                  <a:gd name="T11" fmla="*/ 0 h 187"/>
                  <a:gd name="T12" fmla="*/ 0 w 143"/>
                  <a:gd name="T13" fmla="*/ 0 h 187"/>
                  <a:gd name="T14" fmla="*/ 0 w 143"/>
                  <a:gd name="T15" fmla="*/ 0 h 187"/>
                  <a:gd name="T16" fmla="*/ 0 w 143"/>
                  <a:gd name="T17" fmla="*/ 0 h 187"/>
                  <a:gd name="T18" fmla="*/ 0 w 14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187">
                    <a:moveTo>
                      <a:pt x="143" y="160"/>
                    </a:moveTo>
                    <a:lnTo>
                      <a:pt x="72" y="187"/>
                    </a:lnTo>
                    <a:lnTo>
                      <a:pt x="123" y="187"/>
                    </a:lnTo>
                    <a:lnTo>
                      <a:pt x="123" y="0"/>
                    </a:lnTo>
                    <a:lnTo>
                      <a:pt x="72" y="0"/>
                    </a:lnTo>
                    <a:lnTo>
                      <a:pt x="0" y="28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8"/>
                    </a:lnTo>
                    <a:lnTo>
                      <a:pt x="143" y="16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0" name="Freeform 735"/>
              <p:cNvSpPr>
                <a:spLocks/>
              </p:cNvSpPr>
              <p:nvPr/>
            </p:nvSpPr>
            <p:spPr bwMode="auto">
              <a:xfrm>
                <a:off x="1477" y="1800"/>
                <a:ext cx="24" cy="22"/>
              </a:xfrm>
              <a:custGeom>
                <a:avLst/>
                <a:gdLst>
                  <a:gd name="T0" fmla="*/ 0 w 143"/>
                  <a:gd name="T1" fmla="*/ 0 h 160"/>
                  <a:gd name="T2" fmla="*/ 0 w 143"/>
                  <a:gd name="T3" fmla="*/ 0 h 160"/>
                  <a:gd name="T4" fmla="*/ 0 w 143"/>
                  <a:gd name="T5" fmla="*/ 0 h 160"/>
                  <a:gd name="T6" fmla="*/ 0 w 143"/>
                  <a:gd name="T7" fmla="*/ 0 h 160"/>
                  <a:gd name="T8" fmla="*/ 0 w 143"/>
                  <a:gd name="T9" fmla="*/ 0 h 160"/>
                  <a:gd name="T10" fmla="*/ 0 w 143"/>
                  <a:gd name="T11" fmla="*/ 0 h 160"/>
                  <a:gd name="T12" fmla="*/ 0 w 143"/>
                  <a:gd name="T13" fmla="*/ 0 h 160"/>
                  <a:gd name="T14" fmla="*/ 0 w 143"/>
                  <a:gd name="T15" fmla="*/ 0 h 160"/>
                  <a:gd name="T16" fmla="*/ 0 w 143"/>
                  <a:gd name="T17" fmla="*/ 0 h 160"/>
                  <a:gd name="T18" fmla="*/ 0 w 143"/>
                  <a:gd name="T19" fmla="*/ 0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160">
                    <a:moveTo>
                      <a:pt x="143" y="160"/>
                    </a:moveTo>
                    <a:lnTo>
                      <a:pt x="72" y="94"/>
                    </a:lnTo>
                    <a:lnTo>
                      <a:pt x="0" y="28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8"/>
                    </a:lnTo>
                    <a:lnTo>
                      <a:pt x="143" y="16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1" name="Freeform 736"/>
              <p:cNvSpPr>
                <a:spLocks/>
              </p:cNvSpPr>
              <p:nvPr/>
            </p:nvSpPr>
            <p:spPr bwMode="auto">
              <a:xfrm>
                <a:off x="1477" y="1800"/>
                <a:ext cx="24" cy="22"/>
              </a:xfrm>
              <a:custGeom>
                <a:avLst/>
                <a:gdLst>
                  <a:gd name="T0" fmla="*/ 0 w 143"/>
                  <a:gd name="T1" fmla="*/ 0 h 160"/>
                  <a:gd name="T2" fmla="*/ 0 w 143"/>
                  <a:gd name="T3" fmla="*/ 0 h 160"/>
                  <a:gd name="T4" fmla="*/ 0 w 143"/>
                  <a:gd name="T5" fmla="*/ 0 h 160"/>
                  <a:gd name="T6" fmla="*/ 0 w 143"/>
                  <a:gd name="T7" fmla="*/ 0 h 160"/>
                  <a:gd name="T8" fmla="*/ 0 w 143"/>
                  <a:gd name="T9" fmla="*/ 0 h 160"/>
                  <a:gd name="T10" fmla="*/ 0 w 143"/>
                  <a:gd name="T11" fmla="*/ 0 h 160"/>
                  <a:gd name="T12" fmla="*/ 0 w 143"/>
                  <a:gd name="T13" fmla="*/ 0 h 160"/>
                  <a:gd name="T14" fmla="*/ 0 w 143"/>
                  <a:gd name="T15" fmla="*/ 0 h 160"/>
                  <a:gd name="T16" fmla="*/ 0 w 143"/>
                  <a:gd name="T17" fmla="*/ 0 h 160"/>
                  <a:gd name="T18" fmla="*/ 0 w 143"/>
                  <a:gd name="T19" fmla="*/ 0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160">
                    <a:moveTo>
                      <a:pt x="143" y="160"/>
                    </a:moveTo>
                    <a:lnTo>
                      <a:pt x="72" y="94"/>
                    </a:lnTo>
                    <a:lnTo>
                      <a:pt x="0" y="28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8"/>
                    </a:lnTo>
                    <a:lnTo>
                      <a:pt x="143" y="16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2" name="Freeform 737"/>
              <p:cNvSpPr>
                <a:spLocks/>
              </p:cNvSpPr>
              <p:nvPr/>
            </p:nvSpPr>
            <p:spPr bwMode="auto">
              <a:xfrm>
                <a:off x="1469" y="1804"/>
                <a:ext cx="32" cy="29"/>
              </a:xfrm>
              <a:custGeom>
                <a:avLst/>
                <a:gdLst>
                  <a:gd name="T0" fmla="*/ 0 w 194"/>
                  <a:gd name="T1" fmla="*/ 0 h 206"/>
                  <a:gd name="T2" fmla="*/ 0 w 194"/>
                  <a:gd name="T3" fmla="*/ 0 h 206"/>
                  <a:gd name="T4" fmla="*/ 0 w 194"/>
                  <a:gd name="T5" fmla="*/ 0 h 206"/>
                  <a:gd name="T6" fmla="*/ 0 w 194"/>
                  <a:gd name="T7" fmla="*/ 0 h 206"/>
                  <a:gd name="T8" fmla="*/ 0 w 194"/>
                  <a:gd name="T9" fmla="*/ 0 h 206"/>
                  <a:gd name="T10" fmla="*/ 0 w 194"/>
                  <a:gd name="T11" fmla="*/ 0 h 206"/>
                  <a:gd name="T12" fmla="*/ 0 w 194"/>
                  <a:gd name="T13" fmla="*/ 0 h 206"/>
                  <a:gd name="T14" fmla="*/ 0 w 194"/>
                  <a:gd name="T15" fmla="*/ 0 h 206"/>
                  <a:gd name="T16" fmla="*/ 0 w 194"/>
                  <a:gd name="T17" fmla="*/ 0 h 206"/>
                  <a:gd name="T18" fmla="*/ 0 w 194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6">
                    <a:moveTo>
                      <a:pt x="72" y="206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72" y="19"/>
                    </a:lnTo>
                    <a:lnTo>
                      <a:pt x="72" y="206"/>
                    </a:lnTo>
                    <a:lnTo>
                      <a:pt x="114" y="206"/>
                    </a:lnTo>
                    <a:lnTo>
                      <a:pt x="143" y="179"/>
                    </a:lnTo>
                    <a:lnTo>
                      <a:pt x="72" y="20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3" name="Freeform 738"/>
              <p:cNvSpPr>
                <a:spLocks/>
              </p:cNvSpPr>
              <p:nvPr/>
            </p:nvSpPr>
            <p:spPr bwMode="auto">
              <a:xfrm>
                <a:off x="1480" y="1806"/>
                <a:ext cx="12" cy="27"/>
              </a:xfrm>
              <a:custGeom>
                <a:avLst/>
                <a:gdLst>
                  <a:gd name="T0" fmla="*/ 0 w 71"/>
                  <a:gd name="T1" fmla="*/ 0 h 187"/>
                  <a:gd name="T2" fmla="*/ 0 w 71"/>
                  <a:gd name="T3" fmla="*/ 0 h 187"/>
                  <a:gd name="T4" fmla="*/ 0 w 71"/>
                  <a:gd name="T5" fmla="*/ 0 h 187"/>
                  <a:gd name="T6" fmla="*/ 0 w 71"/>
                  <a:gd name="T7" fmla="*/ 0 h 187"/>
                  <a:gd name="T8" fmla="*/ 0 w 71"/>
                  <a:gd name="T9" fmla="*/ 0 h 187"/>
                  <a:gd name="T10" fmla="*/ 0 w 71"/>
                  <a:gd name="T11" fmla="*/ 0 h 187"/>
                  <a:gd name="T12" fmla="*/ 0 w 71"/>
                  <a:gd name="T13" fmla="*/ 0 h 187"/>
                  <a:gd name="T14" fmla="*/ 0 w 71"/>
                  <a:gd name="T15" fmla="*/ 0 h 187"/>
                  <a:gd name="T16" fmla="*/ 0 w 71"/>
                  <a:gd name="T17" fmla="*/ 0 h 187"/>
                  <a:gd name="T18" fmla="*/ 0 w 71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" h="187">
                    <a:moveTo>
                      <a:pt x="0" y="187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0" y="187"/>
                    </a:lnTo>
                    <a:lnTo>
                      <a:pt x="42" y="187"/>
                    </a:lnTo>
                    <a:lnTo>
                      <a:pt x="71" y="16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4" name="Freeform 739"/>
              <p:cNvSpPr>
                <a:spLocks/>
              </p:cNvSpPr>
              <p:nvPr/>
            </p:nvSpPr>
            <p:spPr bwMode="auto">
              <a:xfrm>
                <a:off x="1455" y="1806"/>
                <a:ext cx="34" cy="27"/>
              </a:xfrm>
              <a:custGeom>
                <a:avLst/>
                <a:gdLst>
                  <a:gd name="T0" fmla="*/ 0 w 203"/>
                  <a:gd name="T1" fmla="*/ 0 h 187"/>
                  <a:gd name="T2" fmla="*/ 0 w 203"/>
                  <a:gd name="T3" fmla="*/ 0 h 187"/>
                  <a:gd name="T4" fmla="*/ 0 w 203"/>
                  <a:gd name="T5" fmla="*/ 0 h 187"/>
                  <a:gd name="T6" fmla="*/ 0 w 203"/>
                  <a:gd name="T7" fmla="*/ 0 h 187"/>
                  <a:gd name="T8" fmla="*/ 0 w 203"/>
                  <a:gd name="T9" fmla="*/ 0 h 187"/>
                  <a:gd name="T10" fmla="*/ 0 w 203"/>
                  <a:gd name="T11" fmla="*/ 0 h 187"/>
                  <a:gd name="T12" fmla="*/ 0 w 203"/>
                  <a:gd name="T13" fmla="*/ 0 h 187"/>
                  <a:gd name="T14" fmla="*/ 0 w 203"/>
                  <a:gd name="T15" fmla="*/ 0 h 187"/>
                  <a:gd name="T16" fmla="*/ 0 w 203"/>
                  <a:gd name="T17" fmla="*/ 0 h 187"/>
                  <a:gd name="T18" fmla="*/ 0 w 20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87">
                    <a:moveTo>
                      <a:pt x="203" y="94"/>
                    </a:moveTo>
                    <a:lnTo>
                      <a:pt x="102" y="187"/>
                    </a:lnTo>
                    <a:lnTo>
                      <a:pt x="152" y="187"/>
                    </a:lnTo>
                    <a:lnTo>
                      <a:pt x="152" y="0"/>
                    </a:lnTo>
                    <a:lnTo>
                      <a:pt x="102" y="0"/>
                    </a:lnTo>
                    <a:lnTo>
                      <a:pt x="0" y="94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203" y="9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5" name="Freeform 740"/>
              <p:cNvSpPr>
                <a:spLocks/>
              </p:cNvSpPr>
              <p:nvPr/>
            </p:nvSpPr>
            <p:spPr bwMode="auto">
              <a:xfrm>
                <a:off x="1455" y="1813"/>
                <a:ext cx="34" cy="27"/>
              </a:xfrm>
              <a:custGeom>
                <a:avLst/>
                <a:gdLst>
                  <a:gd name="T0" fmla="*/ 0 w 203"/>
                  <a:gd name="T1" fmla="*/ 0 h 187"/>
                  <a:gd name="T2" fmla="*/ 0 w 203"/>
                  <a:gd name="T3" fmla="*/ 0 h 187"/>
                  <a:gd name="T4" fmla="*/ 0 w 203"/>
                  <a:gd name="T5" fmla="*/ 0 h 187"/>
                  <a:gd name="T6" fmla="*/ 0 w 203"/>
                  <a:gd name="T7" fmla="*/ 0 h 187"/>
                  <a:gd name="T8" fmla="*/ 0 w 203"/>
                  <a:gd name="T9" fmla="*/ 0 h 187"/>
                  <a:gd name="T10" fmla="*/ 0 w 203"/>
                  <a:gd name="T11" fmla="*/ 0 h 187"/>
                  <a:gd name="T12" fmla="*/ 0 w 203"/>
                  <a:gd name="T13" fmla="*/ 0 h 187"/>
                  <a:gd name="T14" fmla="*/ 0 w 203"/>
                  <a:gd name="T15" fmla="*/ 0 h 187"/>
                  <a:gd name="T16" fmla="*/ 0 w 203"/>
                  <a:gd name="T17" fmla="*/ 0 h 187"/>
                  <a:gd name="T18" fmla="*/ 0 w 20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87">
                    <a:moveTo>
                      <a:pt x="102" y="187"/>
                    </a:moveTo>
                    <a:lnTo>
                      <a:pt x="203" y="93"/>
                    </a:lnTo>
                    <a:lnTo>
                      <a:pt x="203" y="47"/>
                    </a:lnTo>
                    <a:lnTo>
                      <a:pt x="0" y="47"/>
                    </a:lnTo>
                    <a:lnTo>
                      <a:pt x="0" y="93"/>
                    </a:lnTo>
                    <a:lnTo>
                      <a:pt x="102" y="0"/>
                    </a:lnTo>
                    <a:lnTo>
                      <a:pt x="102" y="187"/>
                    </a:lnTo>
                    <a:lnTo>
                      <a:pt x="203" y="187"/>
                    </a:lnTo>
                    <a:lnTo>
                      <a:pt x="203" y="93"/>
                    </a:lnTo>
                    <a:lnTo>
                      <a:pt x="102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6" name="Freeform 741"/>
              <p:cNvSpPr>
                <a:spLocks/>
              </p:cNvSpPr>
              <p:nvPr/>
            </p:nvSpPr>
            <p:spPr bwMode="auto">
              <a:xfrm>
                <a:off x="1447" y="1813"/>
                <a:ext cx="33" cy="27"/>
              </a:xfrm>
              <a:custGeom>
                <a:avLst/>
                <a:gdLst>
                  <a:gd name="T0" fmla="*/ 0 w 202"/>
                  <a:gd name="T1" fmla="*/ 0 h 187"/>
                  <a:gd name="T2" fmla="*/ 0 w 202"/>
                  <a:gd name="T3" fmla="*/ 0 h 187"/>
                  <a:gd name="T4" fmla="*/ 0 w 202"/>
                  <a:gd name="T5" fmla="*/ 0 h 187"/>
                  <a:gd name="T6" fmla="*/ 0 w 202"/>
                  <a:gd name="T7" fmla="*/ 0 h 187"/>
                  <a:gd name="T8" fmla="*/ 0 w 202"/>
                  <a:gd name="T9" fmla="*/ 0 h 187"/>
                  <a:gd name="T10" fmla="*/ 0 w 202"/>
                  <a:gd name="T11" fmla="*/ 0 h 187"/>
                  <a:gd name="T12" fmla="*/ 0 w 202"/>
                  <a:gd name="T13" fmla="*/ 0 h 187"/>
                  <a:gd name="T14" fmla="*/ 0 w 202"/>
                  <a:gd name="T15" fmla="*/ 0 h 187"/>
                  <a:gd name="T16" fmla="*/ 0 w 202"/>
                  <a:gd name="T17" fmla="*/ 0 h 187"/>
                  <a:gd name="T18" fmla="*/ 0 w 202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87">
                    <a:moveTo>
                      <a:pt x="202" y="93"/>
                    </a:moveTo>
                    <a:lnTo>
                      <a:pt x="101" y="187"/>
                    </a:lnTo>
                    <a:lnTo>
                      <a:pt x="152" y="187"/>
                    </a:lnTo>
                    <a:lnTo>
                      <a:pt x="152" y="0"/>
                    </a:lnTo>
                    <a:lnTo>
                      <a:pt x="101" y="0"/>
                    </a:lnTo>
                    <a:lnTo>
                      <a:pt x="0" y="93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2" y="9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7" name="Freeform 742"/>
              <p:cNvSpPr>
                <a:spLocks/>
              </p:cNvSpPr>
              <p:nvPr/>
            </p:nvSpPr>
            <p:spPr bwMode="auto">
              <a:xfrm>
                <a:off x="1447" y="1820"/>
                <a:ext cx="33" cy="26"/>
              </a:xfrm>
              <a:custGeom>
                <a:avLst/>
                <a:gdLst>
                  <a:gd name="T0" fmla="*/ 0 w 202"/>
                  <a:gd name="T1" fmla="*/ 0 h 186"/>
                  <a:gd name="T2" fmla="*/ 0 w 202"/>
                  <a:gd name="T3" fmla="*/ 0 h 186"/>
                  <a:gd name="T4" fmla="*/ 0 w 202"/>
                  <a:gd name="T5" fmla="*/ 0 h 186"/>
                  <a:gd name="T6" fmla="*/ 0 w 202"/>
                  <a:gd name="T7" fmla="*/ 0 h 186"/>
                  <a:gd name="T8" fmla="*/ 0 w 202"/>
                  <a:gd name="T9" fmla="*/ 0 h 186"/>
                  <a:gd name="T10" fmla="*/ 0 w 202"/>
                  <a:gd name="T11" fmla="*/ 0 h 186"/>
                  <a:gd name="T12" fmla="*/ 0 w 202"/>
                  <a:gd name="T13" fmla="*/ 0 h 186"/>
                  <a:gd name="T14" fmla="*/ 0 w 202"/>
                  <a:gd name="T15" fmla="*/ 0 h 186"/>
                  <a:gd name="T16" fmla="*/ 0 w 202"/>
                  <a:gd name="T17" fmla="*/ 0 h 186"/>
                  <a:gd name="T18" fmla="*/ 0 w 202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186">
                    <a:moveTo>
                      <a:pt x="101" y="186"/>
                    </a:moveTo>
                    <a:lnTo>
                      <a:pt x="202" y="93"/>
                    </a:lnTo>
                    <a:lnTo>
                      <a:pt x="202" y="46"/>
                    </a:lnTo>
                    <a:lnTo>
                      <a:pt x="0" y="46"/>
                    </a:lnTo>
                    <a:lnTo>
                      <a:pt x="0" y="93"/>
                    </a:lnTo>
                    <a:lnTo>
                      <a:pt x="101" y="0"/>
                    </a:lnTo>
                    <a:lnTo>
                      <a:pt x="101" y="186"/>
                    </a:lnTo>
                    <a:lnTo>
                      <a:pt x="202" y="186"/>
                    </a:lnTo>
                    <a:lnTo>
                      <a:pt x="202" y="93"/>
                    </a:lnTo>
                    <a:lnTo>
                      <a:pt x="101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8" name="Freeform 743"/>
              <p:cNvSpPr>
                <a:spLocks/>
              </p:cNvSpPr>
              <p:nvPr/>
            </p:nvSpPr>
            <p:spPr bwMode="auto">
              <a:xfrm>
                <a:off x="1443" y="1820"/>
                <a:ext cx="24" cy="26"/>
              </a:xfrm>
              <a:custGeom>
                <a:avLst/>
                <a:gdLst>
                  <a:gd name="T0" fmla="*/ 0 w 143"/>
                  <a:gd name="T1" fmla="*/ 0 h 186"/>
                  <a:gd name="T2" fmla="*/ 0 w 143"/>
                  <a:gd name="T3" fmla="*/ 0 h 186"/>
                  <a:gd name="T4" fmla="*/ 0 w 143"/>
                  <a:gd name="T5" fmla="*/ 0 h 186"/>
                  <a:gd name="T6" fmla="*/ 0 w 143"/>
                  <a:gd name="T7" fmla="*/ 0 h 186"/>
                  <a:gd name="T8" fmla="*/ 0 w 143"/>
                  <a:gd name="T9" fmla="*/ 0 h 186"/>
                  <a:gd name="T10" fmla="*/ 0 w 143"/>
                  <a:gd name="T11" fmla="*/ 0 h 186"/>
                  <a:gd name="T12" fmla="*/ 0 w 143"/>
                  <a:gd name="T13" fmla="*/ 0 h 186"/>
                  <a:gd name="T14" fmla="*/ 0 w 143"/>
                  <a:gd name="T15" fmla="*/ 0 h 186"/>
                  <a:gd name="T16" fmla="*/ 0 w 143"/>
                  <a:gd name="T17" fmla="*/ 0 h 186"/>
                  <a:gd name="T18" fmla="*/ 0 w 143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186">
                    <a:moveTo>
                      <a:pt x="143" y="159"/>
                    </a:moveTo>
                    <a:lnTo>
                      <a:pt x="72" y="186"/>
                    </a:lnTo>
                    <a:lnTo>
                      <a:pt x="123" y="186"/>
                    </a:lnTo>
                    <a:lnTo>
                      <a:pt x="123" y="0"/>
                    </a:lnTo>
                    <a:lnTo>
                      <a:pt x="72" y="0"/>
                    </a:lnTo>
                    <a:lnTo>
                      <a:pt x="0" y="27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7"/>
                    </a:lnTo>
                    <a:lnTo>
                      <a:pt x="143" y="159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9" name="Freeform 744"/>
              <p:cNvSpPr>
                <a:spLocks/>
              </p:cNvSpPr>
              <p:nvPr/>
            </p:nvSpPr>
            <p:spPr bwMode="auto">
              <a:xfrm>
                <a:off x="1435" y="1824"/>
                <a:ext cx="32" cy="25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4" y="178"/>
                    </a:moveTo>
                    <a:lnTo>
                      <a:pt x="144" y="178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144" y="17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0" name="Freeform 745"/>
              <p:cNvSpPr>
                <a:spLocks/>
              </p:cNvSpPr>
              <p:nvPr/>
            </p:nvSpPr>
            <p:spPr bwMode="auto">
              <a:xfrm>
                <a:off x="1435" y="1830"/>
                <a:ext cx="24" cy="19"/>
              </a:xfrm>
              <a:custGeom>
                <a:avLst/>
                <a:gdLst>
                  <a:gd name="T0" fmla="*/ 0 w 144"/>
                  <a:gd name="T1" fmla="*/ 0 h 132"/>
                  <a:gd name="T2" fmla="*/ 0 w 144"/>
                  <a:gd name="T3" fmla="*/ 0 h 132"/>
                  <a:gd name="T4" fmla="*/ 0 w 144"/>
                  <a:gd name="T5" fmla="*/ 0 h 132"/>
                  <a:gd name="T6" fmla="*/ 0 w 144"/>
                  <a:gd name="T7" fmla="*/ 0 h 132"/>
                  <a:gd name="T8" fmla="*/ 0 w 144"/>
                  <a:gd name="T9" fmla="*/ 0 h 132"/>
                  <a:gd name="T10" fmla="*/ 0 w 144"/>
                  <a:gd name="T11" fmla="*/ 0 h 132"/>
                  <a:gd name="T12" fmla="*/ 0 w 144"/>
                  <a:gd name="T13" fmla="*/ 0 h 132"/>
                  <a:gd name="T14" fmla="*/ 0 w 144"/>
                  <a:gd name="T15" fmla="*/ 0 h 132"/>
                  <a:gd name="T16" fmla="*/ 0 w 144"/>
                  <a:gd name="T17" fmla="*/ 0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2">
                    <a:moveTo>
                      <a:pt x="144" y="132"/>
                    </a:moveTo>
                    <a:lnTo>
                      <a:pt x="73" y="67"/>
                    </a:lnTo>
                    <a:lnTo>
                      <a:pt x="0" y="0"/>
                    </a:lnTo>
                    <a:lnTo>
                      <a:pt x="144" y="132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1" name="Freeform 746"/>
              <p:cNvSpPr>
                <a:spLocks/>
              </p:cNvSpPr>
              <p:nvPr/>
            </p:nvSpPr>
            <p:spPr bwMode="auto">
              <a:xfrm>
                <a:off x="1426" y="1830"/>
                <a:ext cx="33" cy="26"/>
              </a:xfrm>
              <a:custGeom>
                <a:avLst/>
                <a:gdLst>
                  <a:gd name="T0" fmla="*/ 0 w 194"/>
                  <a:gd name="T1" fmla="*/ 0 h 179"/>
                  <a:gd name="T2" fmla="*/ 0 w 194"/>
                  <a:gd name="T3" fmla="*/ 0 h 179"/>
                  <a:gd name="T4" fmla="*/ 0 w 194"/>
                  <a:gd name="T5" fmla="*/ 0 h 179"/>
                  <a:gd name="T6" fmla="*/ 0 w 194"/>
                  <a:gd name="T7" fmla="*/ 0 h 179"/>
                  <a:gd name="T8" fmla="*/ 0 w 194"/>
                  <a:gd name="T9" fmla="*/ 0 h 179"/>
                  <a:gd name="T10" fmla="*/ 0 w 194"/>
                  <a:gd name="T11" fmla="*/ 0 h 179"/>
                  <a:gd name="T12" fmla="*/ 0 w 194"/>
                  <a:gd name="T13" fmla="*/ 0 h 179"/>
                  <a:gd name="T14" fmla="*/ 0 w 194"/>
                  <a:gd name="T15" fmla="*/ 0 h 179"/>
                  <a:gd name="T16" fmla="*/ 0 w 194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9">
                    <a:moveTo>
                      <a:pt x="143" y="179"/>
                    </a:moveTo>
                    <a:lnTo>
                      <a:pt x="143" y="179"/>
                    </a:lnTo>
                    <a:lnTo>
                      <a:pt x="194" y="132"/>
                    </a:lnTo>
                    <a:lnTo>
                      <a:pt x="50" y="0"/>
                    </a:lnTo>
                    <a:lnTo>
                      <a:pt x="0" y="47"/>
                    </a:lnTo>
                    <a:lnTo>
                      <a:pt x="143" y="179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2" name="Freeform 747"/>
              <p:cNvSpPr>
                <a:spLocks/>
              </p:cNvSpPr>
              <p:nvPr/>
            </p:nvSpPr>
            <p:spPr bwMode="auto">
              <a:xfrm>
                <a:off x="1426" y="1837"/>
                <a:ext cx="24" cy="19"/>
              </a:xfrm>
              <a:custGeom>
                <a:avLst/>
                <a:gdLst>
                  <a:gd name="T0" fmla="*/ 0 w 143"/>
                  <a:gd name="T1" fmla="*/ 0 h 132"/>
                  <a:gd name="T2" fmla="*/ 0 w 143"/>
                  <a:gd name="T3" fmla="*/ 0 h 132"/>
                  <a:gd name="T4" fmla="*/ 0 w 143"/>
                  <a:gd name="T5" fmla="*/ 0 h 132"/>
                  <a:gd name="T6" fmla="*/ 0 w 143"/>
                  <a:gd name="T7" fmla="*/ 0 h 132"/>
                  <a:gd name="T8" fmla="*/ 0 w 143"/>
                  <a:gd name="T9" fmla="*/ 0 h 132"/>
                  <a:gd name="T10" fmla="*/ 0 w 143"/>
                  <a:gd name="T11" fmla="*/ 0 h 132"/>
                  <a:gd name="T12" fmla="*/ 0 w 143"/>
                  <a:gd name="T13" fmla="*/ 0 h 132"/>
                  <a:gd name="T14" fmla="*/ 0 w 143"/>
                  <a:gd name="T15" fmla="*/ 0 h 132"/>
                  <a:gd name="T16" fmla="*/ 0 w 143"/>
                  <a:gd name="T17" fmla="*/ 0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3" h="132">
                    <a:moveTo>
                      <a:pt x="143" y="132"/>
                    </a:moveTo>
                    <a:lnTo>
                      <a:pt x="72" y="66"/>
                    </a:lnTo>
                    <a:lnTo>
                      <a:pt x="0" y="0"/>
                    </a:lnTo>
                    <a:lnTo>
                      <a:pt x="143" y="132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3" name="Freeform 748"/>
              <p:cNvSpPr>
                <a:spLocks/>
              </p:cNvSpPr>
              <p:nvPr/>
            </p:nvSpPr>
            <p:spPr bwMode="auto">
              <a:xfrm>
                <a:off x="1418" y="1837"/>
                <a:ext cx="32" cy="29"/>
              </a:xfrm>
              <a:custGeom>
                <a:avLst/>
                <a:gdLst>
                  <a:gd name="T0" fmla="*/ 0 w 194"/>
                  <a:gd name="T1" fmla="*/ 0 h 206"/>
                  <a:gd name="T2" fmla="*/ 0 w 194"/>
                  <a:gd name="T3" fmla="*/ 0 h 206"/>
                  <a:gd name="T4" fmla="*/ 0 w 194"/>
                  <a:gd name="T5" fmla="*/ 0 h 206"/>
                  <a:gd name="T6" fmla="*/ 0 w 194"/>
                  <a:gd name="T7" fmla="*/ 0 h 206"/>
                  <a:gd name="T8" fmla="*/ 0 w 194"/>
                  <a:gd name="T9" fmla="*/ 0 h 206"/>
                  <a:gd name="T10" fmla="*/ 0 w 194"/>
                  <a:gd name="T11" fmla="*/ 0 h 206"/>
                  <a:gd name="T12" fmla="*/ 0 w 194"/>
                  <a:gd name="T13" fmla="*/ 0 h 206"/>
                  <a:gd name="T14" fmla="*/ 0 w 194"/>
                  <a:gd name="T15" fmla="*/ 0 h 206"/>
                  <a:gd name="T16" fmla="*/ 0 w 194"/>
                  <a:gd name="T17" fmla="*/ 0 h 206"/>
                  <a:gd name="T18" fmla="*/ 0 w 194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4" h="206">
                    <a:moveTo>
                      <a:pt x="72" y="206"/>
                    </a:moveTo>
                    <a:lnTo>
                      <a:pt x="143" y="178"/>
                    </a:lnTo>
                    <a:lnTo>
                      <a:pt x="194" y="132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72" y="20"/>
                    </a:lnTo>
                    <a:lnTo>
                      <a:pt x="72" y="206"/>
                    </a:lnTo>
                    <a:lnTo>
                      <a:pt x="114" y="206"/>
                    </a:lnTo>
                    <a:lnTo>
                      <a:pt x="143" y="178"/>
                    </a:lnTo>
                    <a:lnTo>
                      <a:pt x="72" y="20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4" name="Freeform 749"/>
              <p:cNvSpPr>
                <a:spLocks/>
              </p:cNvSpPr>
              <p:nvPr/>
            </p:nvSpPr>
            <p:spPr bwMode="auto">
              <a:xfrm>
                <a:off x="1404" y="1840"/>
                <a:ext cx="34" cy="26"/>
              </a:xfrm>
              <a:custGeom>
                <a:avLst/>
                <a:gdLst>
                  <a:gd name="T0" fmla="*/ 0 w 203"/>
                  <a:gd name="T1" fmla="*/ 0 h 186"/>
                  <a:gd name="T2" fmla="*/ 0 w 203"/>
                  <a:gd name="T3" fmla="*/ 0 h 186"/>
                  <a:gd name="T4" fmla="*/ 0 w 203"/>
                  <a:gd name="T5" fmla="*/ 0 h 186"/>
                  <a:gd name="T6" fmla="*/ 0 w 203"/>
                  <a:gd name="T7" fmla="*/ 0 h 186"/>
                  <a:gd name="T8" fmla="*/ 0 w 203"/>
                  <a:gd name="T9" fmla="*/ 0 h 186"/>
                  <a:gd name="T10" fmla="*/ 0 w 203"/>
                  <a:gd name="T11" fmla="*/ 0 h 186"/>
                  <a:gd name="T12" fmla="*/ 0 w 203"/>
                  <a:gd name="T13" fmla="*/ 0 h 186"/>
                  <a:gd name="T14" fmla="*/ 0 w 203"/>
                  <a:gd name="T15" fmla="*/ 0 h 186"/>
                  <a:gd name="T16" fmla="*/ 0 w 203"/>
                  <a:gd name="T17" fmla="*/ 0 h 186"/>
                  <a:gd name="T18" fmla="*/ 0 w 203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86">
                    <a:moveTo>
                      <a:pt x="203" y="93"/>
                    </a:moveTo>
                    <a:lnTo>
                      <a:pt x="101" y="186"/>
                    </a:lnTo>
                    <a:lnTo>
                      <a:pt x="152" y="186"/>
                    </a:lnTo>
                    <a:lnTo>
                      <a:pt x="152" y="0"/>
                    </a:lnTo>
                    <a:lnTo>
                      <a:pt x="101" y="0"/>
                    </a:lnTo>
                    <a:lnTo>
                      <a:pt x="0" y="93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03" y="9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5" name="Freeform 750"/>
              <p:cNvSpPr>
                <a:spLocks/>
              </p:cNvSpPr>
              <p:nvPr/>
            </p:nvSpPr>
            <p:spPr bwMode="auto">
              <a:xfrm>
                <a:off x="1404" y="1846"/>
                <a:ext cx="34" cy="27"/>
              </a:xfrm>
              <a:custGeom>
                <a:avLst/>
                <a:gdLst>
                  <a:gd name="T0" fmla="*/ 0 w 203"/>
                  <a:gd name="T1" fmla="*/ 0 h 187"/>
                  <a:gd name="T2" fmla="*/ 0 w 203"/>
                  <a:gd name="T3" fmla="*/ 0 h 187"/>
                  <a:gd name="T4" fmla="*/ 0 w 203"/>
                  <a:gd name="T5" fmla="*/ 0 h 187"/>
                  <a:gd name="T6" fmla="*/ 0 w 203"/>
                  <a:gd name="T7" fmla="*/ 0 h 187"/>
                  <a:gd name="T8" fmla="*/ 0 w 203"/>
                  <a:gd name="T9" fmla="*/ 0 h 187"/>
                  <a:gd name="T10" fmla="*/ 0 w 203"/>
                  <a:gd name="T11" fmla="*/ 0 h 187"/>
                  <a:gd name="T12" fmla="*/ 0 w 203"/>
                  <a:gd name="T13" fmla="*/ 0 h 187"/>
                  <a:gd name="T14" fmla="*/ 0 w 203"/>
                  <a:gd name="T15" fmla="*/ 0 h 187"/>
                  <a:gd name="T16" fmla="*/ 0 w 203"/>
                  <a:gd name="T17" fmla="*/ 0 h 187"/>
                  <a:gd name="T18" fmla="*/ 0 w 20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87">
                    <a:moveTo>
                      <a:pt x="101" y="187"/>
                    </a:moveTo>
                    <a:lnTo>
                      <a:pt x="203" y="94"/>
                    </a:lnTo>
                    <a:lnTo>
                      <a:pt x="203" y="47"/>
                    </a:lnTo>
                    <a:lnTo>
                      <a:pt x="0" y="47"/>
                    </a:lnTo>
                    <a:lnTo>
                      <a:pt x="0" y="94"/>
                    </a:lnTo>
                    <a:lnTo>
                      <a:pt x="101" y="0"/>
                    </a:lnTo>
                    <a:lnTo>
                      <a:pt x="101" y="187"/>
                    </a:lnTo>
                    <a:lnTo>
                      <a:pt x="203" y="187"/>
                    </a:lnTo>
                    <a:lnTo>
                      <a:pt x="203" y="94"/>
                    </a:lnTo>
                    <a:lnTo>
                      <a:pt x="101" y="18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6" name="Freeform 751"/>
              <p:cNvSpPr>
                <a:spLocks/>
              </p:cNvSpPr>
              <p:nvPr/>
            </p:nvSpPr>
            <p:spPr bwMode="auto">
              <a:xfrm>
                <a:off x="1401" y="1846"/>
                <a:ext cx="24" cy="27"/>
              </a:xfrm>
              <a:custGeom>
                <a:avLst/>
                <a:gdLst>
                  <a:gd name="T0" fmla="*/ 0 w 143"/>
                  <a:gd name="T1" fmla="*/ 0 h 187"/>
                  <a:gd name="T2" fmla="*/ 0 w 143"/>
                  <a:gd name="T3" fmla="*/ 0 h 187"/>
                  <a:gd name="T4" fmla="*/ 0 w 143"/>
                  <a:gd name="T5" fmla="*/ 0 h 187"/>
                  <a:gd name="T6" fmla="*/ 0 w 143"/>
                  <a:gd name="T7" fmla="*/ 0 h 187"/>
                  <a:gd name="T8" fmla="*/ 0 w 143"/>
                  <a:gd name="T9" fmla="*/ 0 h 187"/>
                  <a:gd name="T10" fmla="*/ 0 w 143"/>
                  <a:gd name="T11" fmla="*/ 0 h 187"/>
                  <a:gd name="T12" fmla="*/ 0 w 143"/>
                  <a:gd name="T13" fmla="*/ 0 h 187"/>
                  <a:gd name="T14" fmla="*/ 0 w 143"/>
                  <a:gd name="T15" fmla="*/ 0 h 187"/>
                  <a:gd name="T16" fmla="*/ 0 w 143"/>
                  <a:gd name="T17" fmla="*/ 0 h 187"/>
                  <a:gd name="T18" fmla="*/ 0 w 143"/>
                  <a:gd name="T19" fmla="*/ 0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187">
                    <a:moveTo>
                      <a:pt x="143" y="159"/>
                    </a:moveTo>
                    <a:lnTo>
                      <a:pt x="72" y="187"/>
                    </a:lnTo>
                    <a:lnTo>
                      <a:pt x="122" y="187"/>
                    </a:lnTo>
                    <a:lnTo>
                      <a:pt x="122" y="0"/>
                    </a:lnTo>
                    <a:lnTo>
                      <a:pt x="72" y="0"/>
                    </a:lnTo>
                    <a:lnTo>
                      <a:pt x="0" y="28"/>
                    </a:lnTo>
                    <a:lnTo>
                      <a:pt x="72" y="0"/>
                    </a:lnTo>
                    <a:lnTo>
                      <a:pt x="30" y="0"/>
                    </a:lnTo>
                    <a:lnTo>
                      <a:pt x="0" y="28"/>
                    </a:lnTo>
                    <a:lnTo>
                      <a:pt x="143" y="159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7" name="Freeform 752"/>
              <p:cNvSpPr>
                <a:spLocks/>
              </p:cNvSpPr>
              <p:nvPr/>
            </p:nvSpPr>
            <p:spPr bwMode="auto">
              <a:xfrm>
                <a:off x="1393" y="1850"/>
                <a:ext cx="32" cy="26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3" y="178"/>
                    </a:moveTo>
                    <a:lnTo>
                      <a:pt x="143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143" y="17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8" name="Freeform 753"/>
              <p:cNvSpPr>
                <a:spLocks/>
              </p:cNvSpPr>
              <p:nvPr/>
            </p:nvSpPr>
            <p:spPr bwMode="auto">
              <a:xfrm>
                <a:off x="1379" y="1857"/>
                <a:ext cx="37" cy="25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3" y="113"/>
                    </a:moveTo>
                    <a:lnTo>
                      <a:pt x="173" y="178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9" name="Freeform 754"/>
              <p:cNvSpPr>
                <a:spLocks/>
              </p:cNvSpPr>
              <p:nvPr/>
            </p:nvSpPr>
            <p:spPr bwMode="auto">
              <a:xfrm>
                <a:off x="1379" y="1866"/>
                <a:ext cx="34" cy="27"/>
              </a:xfrm>
              <a:custGeom>
                <a:avLst/>
                <a:gdLst>
                  <a:gd name="T0" fmla="*/ 0 w 203"/>
                  <a:gd name="T1" fmla="*/ 0 h 186"/>
                  <a:gd name="T2" fmla="*/ 0 w 203"/>
                  <a:gd name="T3" fmla="*/ 0 h 186"/>
                  <a:gd name="T4" fmla="*/ 0 w 203"/>
                  <a:gd name="T5" fmla="*/ 0 h 186"/>
                  <a:gd name="T6" fmla="*/ 0 w 203"/>
                  <a:gd name="T7" fmla="*/ 0 h 186"/>
                  <a:gd name="T8" fmla="*/ 0 w 203"/>
                  <a:gd name="T9" fmla="*/ 0 h 186"/>
                  <a:gd name="T10" fmla="*/ 0 w 203"/>
                  <a:gd name="T11" fmla="*/ 0 h 186"/>
                  <a:gd name="T12" fmla="*/ 0 w 203"/>
                  <a:gd name="T13" fmla="*/ 0 h 186"/>
                  <a:gd name="T14" fmla="*/ 0 w 203"/>
                  <a:gd name="T15" fmla="*/ 0 h 186"/>
                  <a:gd name="T16" fmla="*/ 0 w 203"/>
                  <a:gd name="T17" fmla="*/ 0 h 186"/>
                  <a:gd name="T18" fmla="*/ 0 w 203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86">
                    <a:moveTo>
                      <a:pt x="101" y="186"/>
                    </a:moveTo>
                    <a:lnTo>
                      <a:pt x="203" y="94"/>
                    </a:lnTo>
                    <a:lnTo>
                      <a:pt x="203" y="47"/>
                    </a:lnTo>
                    <a:lnTo>
                      <a:pt x="0" y="47"/>
                    </a:lnTo>
                    <a:lnTo>
                      <a:pt x="0" y="94"/>
                    </a:lnTo>
                    <a:lnTo>
                      <a:pt x="101" y="0"/>
                    </a:lnTo>
                    <a:lnTo>
                      <a:pt x="101" y="186"/>
                    </a:lnTo>
                    <a:lnTo>
                      <a:pt x="203" y="186"/>
                    </a:lnTo>
                    <a:lnTo>
                      <a:pt x="203" y="94"/>
                    </a:lnTo>
                    <a:lnTo>
                      <a:pt x="101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0" name="Freeform 755"/>
              <p:cNvSpPr>
                <a:spLocks/>
              </p:cNvSpPr>
              <p:nvPr/>
            </p:nvSpPr>
            <p:spPr bwMode="auto">
              <a:xfrm>
                <a:off x="1376" y="1866"/>
                <a:ext cx="24" cy="27"/>
              </a:xfrm>
              <a:custGeom>
                <a:avLst/>
                <a:gdLst>
                  <a:gd name="T0" fmla="*/ 0 w 144"/>
                  <a:gd name="T1" fmla="*/ 0 h 186"/>
                  <a:gd name="T2" fmla="*/ 0 w 144"/>
                  <a:gd name="T3" fmla="*/ 0 h 186"/>
                  <a:gd name="T4" fmla="*/ 0 w 144"/>
                  <a:gd name="T5" fmla="*/ 0 h 186"/>
                  <a:gd name="T6" fmla="*/ 0 w 144"/>
                  <a:gd name="T7" fmla="*/ 0 h 186"/>
                  <a:gd name="T8" fmla="*/ 0 w 144"/>
                  <a:gd name="T9" fmla="*/ 0 h 186"/>
                  <a:gd name="T10" fmla="*/ 0 w 144"/>
                  <a:gd name="T11" fmla="*/ 0 h 186"/>
                  <a:gd name="T12" fmla="*/ 0 w 144"/>
                  <a:gd name="T13" fmla="*/ 0 h 186"/>
                  <a:gd name="T14" fmla="*/ 0 w 144"/>
                  <a:gd name="T15" fmla="*/ 0 h 186"/>
                  <a:gd name="T16" fmla="*/ 0 w 144"/>
                  <a:gd name="T17" fmla="*/ 0 h 186"/>
                  <a:gd name="T18" fmla="*/ 0 w 144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" h="186">
                    <a:moveTo>
                      <a:pt x="144" y="159"/>
                    </a:moveTo>
                    <a:lnTo>
                      <a:pt x="73" y="186"/>
                    </a:lnTo>
                    <a:lnTo>
                      <a:pt x="123" y="186"/>
                    </a:lnTo>
                    <a:lnTo>
                      <a:pt x="123" y="0"/>
                    </a:lnTo>
                    <a:lnTo>
                      <a:pt x="73" y="0"/>
                    </a:lnTo>
                    <a:lnTo>
                      <a:pt x="0" y="28"/>
                    </a:lnTo>
                    <a:lnTo>
                      <a:pt x="73" y="0"/>
                    </a:lnTo>
                    <a:lnTo>
                      <a:pt x="31" y="0"/>
                    </a:lnTo>
                    <a:lnTo>
                      <a:pt x="0" y="28"/>
                    </a:lnTo>
                    <a:lnTo>
                      <a:pt x="144" y="159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1" name="Freeform 756"/>
              <p:cNvSpPr>
                <a:spLocks/>
              </p:cNvSpPr>
              <p:nvPr/>
            </p:nvSpPr>
            <p:spPr bwMode="auto">
              <a:xfrm>
                <a:off x="1367" y="1870"/>
                <a:ext cx="33" cy="26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3" y="178"/>
                    </a:moveTo>
                    <a:lnTo>
                      <a:pt x="143" y="178"/>
                    </a:lnTo>
                    <a:lnTo>
                      <a:pt x="194" y="131"/>
                    </a:lnTo>
                    <a:lnTo>
                      <a:pt x="50" y="0"/>
                    </a:lnTo>
                    <a:lnTo>
                      <a:pt x="0" y="46"/>
                    </a:lnTo>
                    <a:lnTo>
                      <a:pt x="143" y="17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2" name="Freeform 757"/>
              <p:cNvSpPr>
                <a:spLocks/>
              </p:cNvSpPr>
              <p:nvPr/>
            </p:nvSpPr>
            <p:spPr bwMode="auto">
              <a:xfrm>
                <a:off x="1354" y="1877"/>
                <a:ext cx="37" cy="25"/>
              </a:xfrm>
              <a:custGeom>
                <a:avLst/>
                <a:gdLst>
                  <a:gd name="T0" fmla="*/ 0 w 223"/>
                  <a:gd name="T1" fmla="*/ 0 h 178"/>
                  <a:gd name="T2" fmla="*/ 0 w 223"/>
                  <a:gd name="T3" fmla="*/ 0 h 178"/>
                  <a:gd name="T4" fmla="*/ 0 w 223"/>
                  <a:gd name="T5" fmla="*/ 0 h 178"/>
                  <a:gd name="T6" fmla="*/ 0 w 223"/>
                  <a:gd name="T7" fmla="*/ 0 h 178"/>
                  <a:gd name="T8" fmla="*/ 0 w 223"/>
                  <a:gd name="T9" fmla="*/ 0 h 178"/>
                  <a:gd name="T10" fmla="*/ 0 w 223"/>
                  <a:gd name="T11" fmla="*/ 0 h 178"/>
                  <a:gd name="T12" fmla="*/ 0 w 223"/>
                  <a:gd name="T13" fmla="*/ 0 h 178"/>
                  <a:gd name="T14" fmla="*/ 0 w 223"/>
                  <a:gd name="T15" fmla="*/ 0 h 178"/>
                  <a:gd name="T16" fmla="*/ 0 w 223"/>
                  <a:gd name="T17" fmla="*/ 0 h 178"/>
                  <a:gd name="T18" fmla="*/ 0 w 223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8">
                    <a:moveTo>
                      <a:pt x="203" y="112"/>
                    </a:moveTo>
                    <a:lnTo>
                      <a:pt x="172" y="178"/>
                    </a:lnTo>
                    <a:lnTo>
                      <a:pt x="223" y="132"/>
                    </a:lnTo>
                    <a:lnTo>
                      <a:pt x="80" y="0"/>
                    </a:lnTo>
                    <a:lnTo>
                      <a:pt x="29" y="47"/>
                    </a:lnTo>
                    <a:lnTo>
                      <a:pt x="0" y="112"/>
                    </a:lnTo>
                    <a:lnTo>
                      <a:pt x="29" y="47"/>
                    </a:lnTo>
                    <a:lnTo>
                      <a:pt x="0" y="74"/>
                    </a:lnTo>
                    <a:lnTo>
                      <a:pt x="0" y="112"/>
                    </a:lnTo>
                    <a:lnTo>
                      <a:pt x="203" y="112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3" name="Freeform 758"/>
              <p:cNvSpPr>
                <a:spLocks/>
              </p:cNvSpPr>
              <p:nvPr/>
            </p:nvSpPr>
            <p:spPr bwMode="auto">
              <a:xfrm>
                <a:off x="1354" y="1890"/>
                <a:ext cx="34" cy="19"/>
              </a:xfrm>
              <a:custGeom>
                <a:avLst/>
                <a:gdLst>
                  <a:gd name="T0" fmla="*/ 0 w 203"/>
                  <a:gd name="T1" fmla="*/ 0 h 131"/>
                  <a:gd name="T2" fmla="*/ 0 w 203"/>
                  <a:gd name="T3" fmla="*/ 0 h 131"/>
                  <a:gd name="T4" fmla="*/ 0 w 203"/>
                  <a:gd name="T5" fmla="*/ 0 h 131"/>
                  <a:gd name="T6" fmla="*/ 0 w 203"/>
                  <a:gd name="T7" fmla="*/ 0 h 131"/>
                  <a:gd name="T8" fmla="*/ 0 w 203"/>
                  <a:gd name="T9" fmla="*/ 0 h 131"/>
                  <a:gd name="T10" fmla="*/ 0 w 203"/>
                  <a:gd name="T11" fmla="*/ 0 h 131"/>
                  <a:gd name="T12" fmla="*/ 0 w 203"/>
                  <a:gd name="T13" fmla="*/ 0 h 131"/>
                  <a:gd name="T14" fmla="*/ 0 w 203"/>
                  <a:gd name="T15" fmla="*/ 0 h 131"/>
                  <a:gd name="T16" fmla="*/ 0 w 203"/>
                  <a:gd name="T17" fmla="*/ 0 h 131"/>
                  <a:gd name="T18" fmla="*/ 0 w 203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1">
                    <a:moveTo>
                      <a:pt x="172" y="131"/>
                    </a:moveTo>
                    <a:lnTo>
                      <a:pt x="203" y="65"/>
                    </a:lnTo>
                    <a:lnTo>
                      <a:pt x="203" y="18"/>
                    </a:lnTo>
                    <a:lnTo>
                      <a:pt x="0" y="18"/>
                    </a:lnTo>
                    <a:lnTo>
                      <a:pt x="0" y="65"/>
                    </a:lnTo>
                    <a:lnTo>
                      <a:pt x="29" y="0"/>
                    </a:lnTo>
                    <a:lnTo>
                      <a:pt x="172" y="131"/>
                    </a:lnTo>
                    <a:lnTo>
                      <a:pt x="203" y="104"/>
                    </a:lnTo>
                    <a:lnTo>
                      <a:pt x="203" y="65"/>
                    </a:lnTo>
                    <a:lnTo>
                      <a:pt x="172" y="13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4" name="Freeform 759"/>
              <p:cNvSpPr>
                <a:spLocks/>
              </p:cNvSpPr>
              <p:nvPr/>
            </p:nvSpPr>
            <p:spPr bwMode="auto">
              <a:xfrm>
                <a:off x="1350" y="1890"/>
                <a:ext cx="33" cy="26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4" y="178"/>
                    </a:moveTo>
                    <a:lnTo>
                      <a:pt x="144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144" y="17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5" name="Freeform 760"/>
              <p:cNvSpPr>
                <a:spLocks/>
              </p:cNvSpPr>
              <p:nvPr/>
            </p:nvSpPr>
            <p:spPr bwMode="auto">
              <a:xfrm>
                <a:off x="1342" y="1897"/>
                <a:ext cx="32" cy="25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3" y="178"/>
                    </a:moveTo>
                    <a:lnTo>
                      <a:pt x="143" y="178"/>
                    </a:lnTo>
                    <a:lnTo>
                      <a:pt x="194" y="132"/>
                    </a:lnTo>
                    <a:lnTo>
                      <a:pt x="50" y="0"/>
                    </a:lnTo>
                    <a:lnTo>
                      <a:pt x="0" y="47"/>
                    </a:lnTo>
                    <a:lnTo>
                      <a:pt x="143" y="17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6" name="Freeform 761"/>
              <p:cNvSpPr>
                <a:spLocks/>
              </p:cNvSpPr>
              <p:nvPr/>
            </p:nvSpPr>
            <p:spPr bwMode="auto">
              <a:xfrm>
                <a:off x="1333" y="1904"/>
                <a:ext cx="33" cy="25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3" y="178"/>
                    </a:moveTo>
                    <a:lnTo>
                      <a:pt x="143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3" y="17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7" name="Freeform 762"/>
              <p:cNvSpPr>
                <a:spLocks/>
              </p:cNvSpPr>
              <p:nvPr/>
            </p:nvSpPr>
            <p:spPr bwMode="auto">
              <a:xfrm>
                <a:off x="1325" y="1910"/>
                <a:ext cx="32" cy="26"/>
              </a:xfrm>
              <a:custGeom>
                <a:avLst/>
                <a:gdLst>
                  <a:gd name="T0" fmla="*/ 0 w 194"/>
                  <a:gd name="T1" fmla="*/ 0 h 178"/>
                  <a:gd name="T2" fmla="*/ 0 w 194"/>
                  <a:gd name="T3" fmla="*/ 0 h 178"/>
                  <a:gd name="T4" fmla="*/ 0 w 194"/>
                  <a:gd name="T5" fmla="*/ 0 h 178"/>
                  <a:gd name="T6" fmla="*/ 0 w 194"/>
                  <a:gd name="T7" fmla="*/ 0 h 178"/>
                  <a:gd name="T8" fmla="*/ 0 w 194"/>
                  <a:gd name="T9" fmla="*/ 0 h 178"/>
                  <a:gd name="T10" fmla="*/ 0 w 194"/>
                  <a:gd name="T11" fmla="*/ 0 h 178"/>
                  <a:gd name="T12" fmla="*/ 0 w 194"/>
                  <a:gd name="T13" fmla="*/ 0 h 178"/>
                  <a:gd name="T14" fmla="*/ 0 w 194"/>
                  <a:gd name="T15" fmla="*/ 0 h 178"/>
                  <a:gd name="T16" fmla="*/ 0 w 194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" h="178">
                    <a:moveTo>
                      <a:pt x="144" y="178"/>
                    </a:moveTo>
                    <a:lnTo>
                      <a:pt x="144" y="178"/>
                    </a:lnTo>
                    <a:lnTo>
                      <a:pt x="194" y="131"/>
                    </a:lnTo>
                    <a:lnTo>
                      <a:pt x="51" y="0"/>
                    </a:lnTo>
                    <a:lnTo>
                      <a:pt x="0" y="45"/>
                    </a:lnTo>
                    <a:lnTo>
                      <a:pt x="144" y="17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8" name="Freeform 763"/>
              <p:cNvSpPr>
                <a:spLocks/>
              </p:cNvSpPr>
              <p:nvPr/>
            </p:nvSpPr>
            <p:spPr bwMode="auto">
              <a:xfrm>
                <a:off x="1317" y="1917"/>
                <a:ext cx="32" cy="25"/>
              </a:xfrm>
              <a:custGeom>
                <a:avLst/>
                <a:gdLst>
                  <a:gd name="T0" fmla="*/ 0 w 193"/>
                  <a:gd name="T1" fmla="*/ 0 h 180"/>
                  <a:gd name="T2" fmla="*/ 0 w 193"/>
                  <a:gd name="T3" fmla="*/ 0 h 180"/>
                  <a:gd name="T4" fmla="*/ 0 w 193"/>
                  <a:gd name="T5" fmla="*/ 0 h 180"/>
                  <a:gd name="T6" fmla="*/ 0 w 193"/>
                  <a:gd name="T7" fmla="*/ 0 h 180"/>
                  <a:gd name="T8" fmla="*/ 0 w 193"/>
                  <a:gd name="T9" fmla="*/ 0 h 180"/>
                  <a:gd name="T10" fmla="*/ 0 w 193"/>
                  <a:gd name="T11" fmla="*/ 0 h 180"/>
                  <a:gd name="T12" fmla="*/ 0 w 193"/>
                  <a:gd name="T13" fmla="*/ 0 h 180"/>
                  <a:gd name="T14" fmla="*/ 0 w 193"/>
                  <a:gd name="T15" fmla="*/ 0 h 180"/>
                  <a:gd name="T16" fmla="*/ 0 w 193"/>
                  <a:gd name="T17" fmla="*/ 0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3" h="180">
                    <a:moveTo>
                      <a:pt x="142" y="180"/>
                    </a:moveTo>
                    <a:lnTo>
                      <a:pt x="142" y="180"/>
                    </a:lnTo>
                    <a:lnTo>
                      <a:pt x="193" y="133"/>
                    </a:lnTo>
                    <a:lnTo>
                      <a:pt x="49" y="0"/>
                    </a:lnTo>
                    <a:lnTo>
                      <a:pt x="0" y="47"/>
                    </a:lnTo>
                    <a:lnTo>
                      <a:pt x="142" y="18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9" name="Freeform 764"/>
              <p:cNvSpPr>
                <a:spLocks/>
              </p:cNvSpPr>
              <p:nvPr/>
            </p:nvSpPr>
            <p:spPr bwMode="auto">
              <a:xfrm>
                <a:off x="1303" y="1923"/>
                <a:ext cx="37" cy="26"/>
              </a:xfrm>
              <a:custGeom>
                <a:avLst/>
                <a:gdLst>
                  <a:gd name="T0" fmla="*/ 0 w 223"/>
                  <a:gd name="T1" fmla="*/ 0 h 179"/>
                  <a:gd name="T2" fmla="*/ 0 w 223"/>
                  <a:gd name="T3" fmla="*/ 0 h 179"/>
                  <a:gd name="T4" fmla="*/ 0 w 223"/>
                  <a:gd name="T5" fmla="*/ 0 h 179"/>
                  <a:gd name="T6" fmla="*/ 0 w 223"/>
                  <a:gd name="T7" fmla="*/ 0 h 179"/>
                  <a:gd name="T8" fmla="*/ 0 w 223"/>
                  <a:gd name="T9" fmla="*/ 0 h 179"/>
                  <a:gd name="T10" fmla="*/ 0 w 223"/>
                  <a:gd name="T11" fmla="*/ 0 h 179"/>
                  <a:gd name="T12" fmla="*/ 0 w 223"/>
                  <a:gd name="T13" fmla="*/ 0 h 179"/>
                  <a:gd name="T14" fmla="*/ 0 w 223"/>
                  <a:gd name="T15" fmla="*/ 0 h 179"/>
                  <a:gd name="T16" fmla="*/ 0 w 223"/>
                  <a:gd name="T17" fmla="*/ 0 h 179"/>
                  <a:gd name="T18" fmla="*/ 0 w 223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3" h="179">
                    <a:moveTo>
                      <a:pt x="203" y="113"/>
                    </a:moveTo>
                    <a:lnTo>
                      <a:pt x="172" y="179"/>
                    </a:lnTo>
                    <a:lnTo>
                      <a:pt x="223" y="133"/>
                    </a:lnTo>
                    <a:lnTo>
                      <a:pt x="81" y="0"/>
                    </a:lnTo>
                    <a:lnTo>
                      <a:pt x="29" y="47"/>
                    </a:lnTo>
                    <a:lnTo>
                      <a:pt x="0" y="113"/>
                    </a:lnTo>
                    <a:lnTo>
                      <a:pt x="29" y="47"/>
                    </a:lnTo>
                    <a:lnTo>
                      <a:pt x="0" y="75"/>
                    </a:lnTo>
                    <a:lnTo>
                      <a:pt x="0" y="113"/>
                    </a:lnTo>
                    <a:lnTo>
                      <a:pt x="203" y="113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0" name="Freeform 765"/>
              <p:cNvSpPr>
                <a:spLocks/>
              </p:cNvSpPr>
              <p:nvPr/>
            </p:nvSpPr>
            <p:spPr bwMode="auto">
              <a:xfrm>
                <a:off x="1303" y="1937"/>
                <a:ext cx="34" cy="19"/>
              </a:xfrm>
              <a:custGeom>
                <a:avLst/>
                <a:gdLst>
                  <a:gd name="T0" fmla="*/ 0 w 203"/>
                  <a:gd name="T1" fmla="*/ 0 h 132"/>
                  <a:gd name="T2" fmla="*/ 0 w 203"/>
                  <a:gd name="T3" fmla="*/ 0 h 132"/>
                  <a:gd name="T4" fmla="*/ 0 w 203"/>
                  <a:gd name="T5" fmla="*/ 0 h 132"/>
                  <a:gd name="T6" fmla="*/ 0 w 203"/>
                  <a:gd name="T7" fmla="*/ 0 h 132"/>
                  <a:gd name="T8" fmla="*/ 0 w 203"/>
                  <a:gd name="T9" fmla="*/ 0 h 132"/>
                  <a:gd name="T10" fmla="*/ 0 w 203"/>
                  <a:gd name="T11" fmla="*/ 0 h 132"/>
                  <a:gd name="T12" fmla="*/ 0 w 203"/>
                  <a:gd name="T13" fmla="*/ 0 h 132"/>
                  <a:gd name="T14" fmla="*/ 0 w 203"/>
                  <a:gd name="T15" fmla="*/ 0 h 132"/>
                  <a:gd name="T16" fmla="*/ 0 w 203"/>
                  <a:gd name="T17" fmla="*/ 0 h 132"/>
                  <a:gd name="T18" fmla="*/ 0 w 203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3" h="132">
                    <a:moveTo>
                      <a:pt x="172" y="132"/>
                    </a:moveTo>
                    <a:lnTo>
                      <a:pt x="203" y="66"/>
                    </a:lnTo>
                    <a:lnTo>
                      <a:pt x="203" y="19"/>
                    </a:lnTo>
                    <a:lnTo>
                      <a:pt x="0" y="19"/>
                    </a:lnTo>
                    <a:lnTo>
                      <a:pt x="0" y="66"/>
                    </a:lnTo>
                    <a:lnTo>
                      <a:pt x="29" y="0"/>
                    </a:lnTo>
                    <a:lnTo>
                      <a:pt x="172" y="132"/>
                    </a:lnTo>
                    <a:lnTo>
                      <a:pt x="203" y="105"/>
                    </a:lnTo>
                    <a:lnTo>
                      <a:pt x="203" y="66"/>
                    </a:lnTo>
                    <a:lnTo>
                      <a:pt x="172" y="132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1" name="Freeform 766"/>
              <p:cNvSpPr>
                <a:spLocks/>
              </p:cNvSpPr>
              <p:nvPr/>
            </p:nvSpPr>
            <p:spPr bwMode="auto">
              <a:xfrm>
                <a:off x="1297" y="1937"/>
                <a:ext cx="35" cy="25"/>
              </a:xfrm>
              <a:custGeom>
                <a:avLst/>
                <a:gdLst>
                  <a:gd name="T0" fmla="*/ 0 w 212"/>
                  <a:gd name="T1" fmla="*/ 0 h 179"/>
                  <a:gd name="T2" fmla="*/ 0 w 212"/>
                  <a:gd name="T3" fmla="*/ 0 h 179"/>
                  <a:gd name="T4" fmla="*/ 0 w 212"/>
                  <a:gd name="T5" fmla="*/ 0 h 179"/>
                  <a:gd name="T6" fmla="*/ 0 w 212"/>
                  <a:gd name="T7" fmla="*/ 0 h 179"/>
                  <a:gd name="T8" fmla="*/ 0 w 212"/>
                  <a:gd name="T9" fmla="*/ 0 h 179"/>
                  <a:gd name="T10" fmla="*/ 0 w 212"/>
                  <a:gd name="T11" fmla="*/ 0 h 179"/>
                  <a:gd name="T12" fmla="*/ 0 w 212"/>
                  <a:gd name="T13" fmla="*/ 0 h 179"/>
                  <a:gd name="T14" fmla="*/ 0 w 212"/>
                  <a:gd name="T15" fmla="*/ 0 h 179"/>
                  <a:gd name="T16" fmla="*/ 0 w 212"/>
                  <a:gd name="T17" fmla="*/ 0 h 179"/>
                  <a:gd name="T18" fmla="*/ 0 w 212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2" h="179">
                    <a:moveTo>
                      <a:pt x="181" y="154"/>
                    </a:moveTo>
                    <a:lnTo>
                      <a:pt x="162" y="179"/>
                    </a:lnTo>
                    <a:lnTo>
                      <a:pt x="212" y="132"/>
                    </a:lnTo>
                    <a:lnTo>
                      <a:pt x="69" y="0"/>
                    </a:lnTo>
                    <a:lnTo>
                      <a:pt x="18" y="46"/>
                    </a:lnTo>
                    <a:lnTo>
                      <a:pt x="0" y="71"/>
                    </a:lnTo>
                    <a:lnTo>
                      <a:pt x="18" y="46"/>
                    </a:lnTo>
                    <a:lnTo>
                      <a:pt x="7" y="58"/>
                    </a:lnTo>
                    <a:lnTo>
                      <a:pt x="0" y="71"/>
                    </a:lnTo>
                    <a:lnTo>
                      <a:pt x="181" y="15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2" name="Freeform 767"/>
              <p:cNvSpPr>
                <a:spLocks/>
              </p:cNvSpPr>
              <p:nvPr/>
            </p:nvSpPr>
            <p:spPr bwMode="auto">
              <a:xfrm>
                <a:off x="1288" y="1947"/>
                <a:ext cx="39" cy="29"/>
              </a:xfrm>
              <a:custGeom>
                <a:avLst/>
                <a:gdLst>
                  <a:gd name="T0" fmla="*/ 0 w 232"/>
                  <a:gd name="T1" fmla="*/ 0 h 201"/>
                  <a:gd name="T2" fmla="*/ 0 w 232"/>
                  <a:gd name="T3" fmla="*/ 0 h 201"/>
                  <a:gd name="T4" fmla="*/ 0 w 232"/>
                  <a:gd name="T5" fmla="*/ 0 h 201"/>
                  <a:gd name="T6" fmla="*/ 0 w 232"/>
                  <a:gd name="T7" fmla="*/ 0 h 201"/>
                  <a:gd name="T8" fmla="*/ 0 w 232"/>
                  <a:gd name="T9" fmla="*/ 0 h 201"/>
                  <a:gd name="T10" fmla="*/ 0 w 232"/>
                  <a:gd name="T11" fmla="*/ 0 h 201"/>
                  <a:gd name="T12" fmla="*/ 0 w 232"/>
                  <a:gd name="T13" fmla="*/ 0 h 201"/>
                  <a:gd name="T14" fmla="*/ 0 w 232"/>
                  <a:gd name="T15" fmla="*/ 0 h 201"/>
                  <a:gd name="T16" fmla="*/ 0 w 232"/>
                  <a:gd name="T17" fmla="*/ 0 h 201"/>
                  <a:gd name="T18" fmla="*/ 0 w 232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01">
                    <a:moveTo>
                      <a:pt x="162" y="201"/>
                    </a:moveTo>
                    <a:lnTo>
                      <a:pt x="181" y="177"/>
                    </a:lnTo>
                    <a:lnTo>
                      <a:pt x="232" y="83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20" y="69"/>
                    </a:lnTo>
                    <a:lnTo>
                      <a:pt x="162" y="201"/>
                    </a:lnTo>
                    <a:lnTo>
                      <a:pt x="174" y="190"/>
                    </a:lnTo>
                    <a:lnTo>
                      <a:pt x="181" y="177"/>
                    </a:lnTo>
                    <a:lnTo>
                      <a:pt x="162" y="20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3" name="Freeform 768"/>
              <p:cNvSpPr>
                <a:spLocks/>
              </p:cNvSpPr>
              <p:nvPr/>
            </p:nvSpPr>
            <p:spPr bwMode="auto">
              <a:xfrm>
                <a:off x="1283" y="1957"/>
                <a:ext cx="32" cy="25"/>
              </a:xfrm>
              <a:custGeom>
                <a:avLst/>
                <a:gdLst>
                  <a:gd name="T0" fmla="*/ 0 w 193"/>
                  <a:gd name="T1" fmla="*/ 0 h 179"/>
                  <a:gd name="T2" fmla="*/ 0 w 193"/>
                  <a:gd name="T3" fmla="*/ 0 h 179"/>
                  <a:gd name="T4" fmla="*/ 0 w 193"/>
                  <a:gd name="T5" fmla="*/ 0 h 179"/>
                  <a:gd name="T6" fmla="*/ 0 w 193"/>
                  <a:gd name="T7" fmla="*/ 0 h 179"/>
                  <a:gd name="T8" fmla="*/ 0 w 193"/>
                  <a:gd name="T9" fmla="*/ 0 h 179"/>
                  <a:gd name="T10" fmla="*/ 0 w 193"/>
                  <a:gd name="T11" fmla="*/ 0 h 179"/>
                  <a:gd name="T12" fmla="*/ 0 w 193"/>
                  <a:gd name="T13" fmla="*/ 0 h 179"/>
                  <a:gd name="T14" fmla="*/ 0 w 193"/>
                  <a:gd name="T15" fmla="*/ 0 h 179"/>
                  <a:gd name="T16" fmla="*/ 0 w 193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3" h="179">
                    <a:moveTo>
                      <a:pt x="142" y="179"/>
                    </a:moveTo>
                    <a:lnTo>
                      <a:pt x="142" y="179"/>
                    </a:lnTo>
                    <a:lnTo>
                      <a:pt x="193" y="132"/>
                    </a:lnTo>
                    <a:lnTo>
                      <a:pt x="51" y="0"/>
                    </a:lnTo>
                    <a:lnTo>
                      <a:pt x="0" y="46"/>
                    </a:lnTo>
                    <a:lnTo>
                      <a:pt x="142" y="179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4" name="Freeform 769"/>
              <p:cNvSpPr>
                <a:spLocks/>
              </p:cNvSpPr>
              <p:nvPr/>
            </p:nvSpPr>
            <p:spPr bwMode="auto">
              <a:xfrm>
                <a:off x="1274" y="1963"/>
                <a:ext cx="33" cy="26"/>
              </a:xfrm>
              <a:custGeom>
                <a:avLst/>
                <a:gdLst>
                  <a:gd name="T0" fmla="*/ 0 w 193"/>
                  <a:gd name="T1" fmla="*/ 0 h 179"/>
                  <a:gd name="T2" fmla="*/ 0 w 193"/>
                  <a:gd name="T3" fmla="*/ 0 h 179"/>
                  <a:gd name="T4" fmla="*/ 0 w 193"/>
                  <a:gd name="T5" fmla="*/ 0 h 179"/>
                  <a:gd name="T6" fmla="*/ 0 w 193"/>
                  <a:gd name="T7" fmla="*/ 0 h 179"/>
                  <a:gd name="T8" fmla="*/ 0 w 193"/>
                  <a:gd name="T9" fmla="*/ 0 h 179"/>
                  <a:gd name="T10" fmla="*/ 0 w 193"/>
                  <a:gd name="T11" fmla="*/ 0 h 179"/>
                  <a:gd name="T12" fmla="*/ 0 w 193"/>
                  <a:gd name="T13" fmla="*/ 0 h 179"/>
                  <a:gd name="T14" fmla="*/ 0 w 193"/>
                  <a:gd name="T15" fmla="*/ 0 h 179"/>
                  <a:gd name="T16" fmla="*/ 0 w 193"/>
                  <a:gd name="T17" fmla="*/ 0 h 1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3" h="179">
                    <a:moveTo>
                      <a:pt x="144" y="179"/>
                    </a:moveTo>
                    <a:lnTo>
                      <a:pt x="144" y="179"/>
                    </a:lnTo>
                    <a:lnTo>
                      <a:pt x="193" y="133"/>
                    </a:lnTo>
                    <a:lnTo>
                      <a:pt x="51" y="0"/>
                    </a:lnTo>
                    <a:lnTo>
                      <a:pt x="0" y="47"/>
                    </a:lnTo>
                    <a:lnTo>
                      <a:pt x="144" y="179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5" name="Freeform 770"/>
              <p:cNvSpPr>
                <a:spLocks/>
              </p:cNvSpPr>
              <p:nvPr/>
            </p:nvSpPr>
            <p:spPr bwMode="auto">
              <a:xfrm>
                <a:off x="1263" y="1970"/>
                <a:ext cx="35" cy="26"/>
              </a:xfrm>
              <a:custGeom>
                <a:avLst/>
                <a:gdLst>
                  <a:gd name="T0" fmla="*/ 0 w 214"/>
                  <a:gd name="T1" fmla="*/ 0 h 179"/>
                  <a:gd name="T2" fmla="*/ 0 w 214"/>
                  <a:gd name="T3" fmla="*/ 0 h 179"/>
                  <a:gd name="T4" fmla="*/ 0 w 214"/>
                  <a:gd name="T5" fmla="*/ 0 h 179"/>
                  <a:gd name="T6" fmla="*/ 0 w 214"/>
                  <a:gd name="T7" fmla="*/ 0 h 179"/>
                  <a:gd name="T8" fmla="*/ 0 w 214"/>
                  <a:gd name="T9" fmla="*/ 0 h 179"/>
                  <a:gd name="T10" fmla="*/ 0 w 214"/>
                  <a:gd name="T11" fmla="*/ 0 h 179"/>
                  <a:gd name="T12" fmla="*/ 0 w 214"/>
                  <a:gd name="T13" fmla="*/ 0 h 179"/>
                  <a:gd name="T14" fmla="*/ 0 w 214"/>
                  <a:gd name="T15" fmla="*/ 0 h 179"/>
                  <a:gd name="T16" fmla="*/ 0 w 214"/>
                  <a:gd name="T17" fmla="*/ 0 h 179"/>
                  <a:gd name="T18" fmla="*/ 0 w 214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4" h="179">
                    <a:moveTo>
                      <a:pt x="182" y="155"/>
                    </a:moveTo>
                    <a:lnTo>
                      <a:pt x="162" y="179"/>
                    </a:lnTo>
                    <a:lnTo>
                      <a:pt x="214" y="132"/>
                    </a:lnTo>
                    <a:lnTo>
                      <a:pt x="70" y="0"/>
                    </a:lnTo>
                    <a:lnTo>
                      <a:pt x="18" y="47"/>
                    </a:lnTo>
                    <a:lnTo>
                      <a:pt x="0" y="71"/>
                    </a:lnTo>
                    <a:lnTo>
                      <a:pt x="18" y="47"/>
                    </a:lnTo>
                    <a:lnTo>
                      <a:pt x="7" y="58"/>
                    </a:lnTo>
                    <a:lnTo>
                      <a:pt x="0" y="71"/>
                    </a:lnTo>
                    <a:lnTo>
                      <a:pt x="182" y="15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6" name="Freeform 771"/>
              <p:cNvSpPr>
                <a:spLocks/>
              </p:cNvSpPr>
              <p:nvPr/>
            </p:nvSpPr>
            <p:spPr bwMode="auto">
              <a:xfrm>
                <a:off x="1254" y="1980"/>
                <a:ext cx="39" cy="29"/>
              </a:xfrm>
              <a:custGeom>
                <a:avLst/>
                <a:gdLst>
                  <a:gd name="T0" fmla="*/ 0 w 233"/>
                  <a:gd name="T1" fmla="*/ 0 h 201"/>
                  <a:gd name="T2" fmla="*/ 0 w 233"/>
                  <a:gd name="T3" fmla="*/ 0 h 201"/>
                  <a:gd name="T4" fmla="*/ 0 w 233"/>
                  <a:gd name="T5" fmla="*/ 0 h 201"/>
                  <a:gd name="T6" fmla="*/ 0 w 233"/>
                  <a:gd name="T7" fmla="*/ 0 h 201"/>
                  <a:gd name="T8" fmla="*/ 0 w 233"/>
                  <a:gd name="T9" fmla="*/ 0 h 201"/>
                  <a:gd name="T10" fmla="*/ 0 w 233"/>
                  <a:gd name="T11" fmla="*/ 0 h 201"/>
                  <a:gd name="T12" fmla="*/ 0 w 233"/>
                  <a:gd name="T13" fmla="*/ 0 h 201"/>
                  <a:gd name="T14" fmla="*/ 0 w 233"/>
                  <a:gd name="T15" fmla="*/ 0 h 201"/>
                  <a:gd name="T16" fmla="*/ 0 w 233"/>
                  <a:gd name="T17" fmla="*/ 0 h 201"/>
                  <a:gd name="T18" fmla="*/ 0 w 233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3" h="201">
                    <a:moveTo>
                      <a:pt x="162" y="201"/>
                    </a:moveTo>
                    <a:lnTo>
                      <a:pt x="182" y="177"/>
                    </a:lnTo>
                    <a:lnTo>
                      <a:pt x="233" y="84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20" y="69"/>
                    </a:lnTo>
                    <a:lnTo>
                      <a:pt x="162" y="201"/>
                    </a:lnTo>
                    <a:lnTo>
                      <a:pt x="174" y="190"/>
                    </a:lnTo>
                    <a:lnTo>
                      <a:pt x="182" y="177"/>
                    </a:lnTo>
                    <a:lnTo>
                      <a:pt x="162" y="20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7" name="Freeform 772"/>
              <p:cNvSpPr>
                <a:spLocks/>
              </p:cNvSpPr>
              <p:nvPr/>
            </p:nvSpPr>
            <p:spPr bwMode="auto">
              <a:xfrm>
                <a:off x="1246" y="1990"/>
                <a:ext cx="35" cy="26"/>
              </a:xfrm>
              <a:custGeom>
                <a:avLst/>
                <a:gdLst>
                  <a:gd name="T0" fmla="*/ 0 w 212"/>
                  <a:gd name="T1" fmla="*/ 0 h 179"/>
                  <a:gd name="T2" fmla="*/ 0 w 212"/>
                  <a:gd name="T3" fmla="*/ 0 h 179"/>
                  <a:gd name="T4" fmla="*/ 0 w 212"/>
                  <a:gd name="T5" fmla="*/ 0 h 179"/>
                  <a:gd name="T6" fmla="*/ 0 w 212"/>
                  <a:gd name="T7" fmla="*/ 0 h 179"/>
                  <a:gd name="T8" fmla="*/ 0 w 212"/>
                  <a:gd name="T9" fmla="*/ 0 h 179"/>
                  <a:gd name="T10" fmla="*/ 0 w 212"/>
                  <a:gd name="T11" fmla="*/ 0 h 179"/>
                  <a:gd name="T12" fmla="*/ 0 w 212"/>
                  <a:gd name="T13" fmla="*/ 0 h 179"/>
                  <a:gd name="T14" fmla="*/ 0 w 212"/>
                  <a:gd name="T15" fmla="*/ 0 h 179"/>
                  <a:gd name="T16" fmla="*/ 0 w 212"/>
                  <a:gd name="T17" fmla="*/ 0 h 179"/>
                  <a:gd name="T18" fmla="*/ 0 w 212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2" h="179">
                    <a:moveTo>
                      <a:pt x="181" y="155"/>
                    </a:moveTo>
                    <a:lnTo>
                      <a:pt x="161" y="179"/>
                    </a:lnTo>
                    <a:lnTo>
                      <a:pt x="212" y="132"/>
                    </a:lnTo>
                    <a:lnTo>
                      <a:pt x="70" y="0"/>
                    </a:lnTo>
                    <a:lnTo>
                      <a:pt x="19" y="47"/>
                    </a:lnTo>
                    <a:lnTo>
                      <a:pt x="0" y="71"/>
                    </a:lnTo>
                    <a:lnTo>
                      <a:pt x="19" y="47"/>
                    </a:lnTo>
                    <a:lnTo>
                      <a:pt x="7" y="58"/>
                    </a:lnTo>
                    <a:lnTo>
                      <a:pt x="0" y="71"/>
                    </a:lnTo>
                    <a:lnTo>
                      <a:pt x="181" y="155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8" name="Freeform 773"/>
              <p:cNvSpPr>
                <a:spLocks/>
              </p:cNvSpPr>
              <p:nvPr/>
            </p:nvSpPr>
            <p:spPr bwMode="auto">
              <a:xfrm>
                <a:off x="1237" y="2000"/>
                <a:ext cx="39" cy="29"/>
              </a:xfrm>
              <a:custGeom>
                <a:avLst/>
                <a:gdLst>
                  <a:gd name="T0" fmla="*/ 0 w 232"/>
                  <a:gd name="T1" fmla="*/ 0 h 202"/>
                  <a:gd name="T2" fmla="*/ 0 w 232"/>
                  <a:gd name="T3" fmla="*/ 0 h 202"/>
                  <a:gd name="T4" fmla="*/ 0 w 232"/>
                  <a:gd name="T5" fmla="*/ 0 h 202"/>
                  <a:gd name="T6" fmla="*/ 0 w 232"/>
                  <a:gd name="T7" fmla="*/ 0 h 202"/>
                  <a:gd name="T8" fmla="*/ 0 w 232"/>
                  <a:gd name="T9" fmla="*/ 0 h 202"/>
                  <a:gd name="T10" fmla="*/ 0 w 232"/>
                  <a:gd name="T11" fmla="*/ 0 h 202"/>
                  <a:gd name="T12" fmla="*/ 0 w 232"/>
                  <a:gd name="T13" fmla="*/ 0 h 202"/>
                  <a:gd name="T14" fmla="*/ 0 w 232"/>
                  <a:gd name="T15" fmla="*/ 0 h 202"/>
                  <a:gd name="T16" fmla="*/ 0 w 232"/>
                  <a:gd name="T17" fmla="*/ 0 h 202"/>
                  <a:gd name="T18" fmla="*/ 0 w 232"/>
                  <a:gd name="T19" fmla="*/ 0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02">
                    <a:moveTo>
                      <a:pt x="163" y="202"/>
                    </a:moveTo>
                    <a:lnTo>
                      <a:pt x="181" y="177"/>
                    </a:lnTo>
                    <a:lnTo>
                      <a:pt x="232" y="84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9" y="69"/>
                    </a:lnTo>
                    <a:lnTo>
                      <a:pt x="163" y="202"/>
                    </a:lnTo>
                    <a:lnTo>
                      <a:pt x="174" y="190"/>
                    </a:lnTo>
                    <a:lnTo>
                      <a:pt x="181" y="177"/>
                    </a:lnTo>
                    <a:lnTo>
                      <a:pt x="163" y="202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9" name="Freeform 774"/>
              <p:cNvSpPr>
                <a:spLocks/>
              </p:cNvSpPr>
              <p:nvPr/>
            </p:nvSpPr>
            <p:spPr bwMode="auto">
              <a:xfrm>
                <a:off x="1229" y="2010"/>
                <a:ext cx="35" cy="26"/>
              </a:xfrm>
              <a:custGeom>
                <a:avLst/>
                <a:gdLst>
                  <a:gd name="T0" fmla="*/ 0 w 214"/>
                  <a:gd name="T1" fmla="*/ 0 h 179"/>
                  <a:gd name="T2" fmla="*/ 0 w 214"/>
                  <a:gd name="T3" fmla="*/ 0 h 179"/>
                  <a:gd name="T4" fmla="*/ 0 w 214"/>
                  <a:gd name="T5" fmla="*/ 0 h 179"/>
                  <a:gd name="T6" fmla="*/ 0 w 214"/>
                  <a:gd name="T7" fmla="*/ 0 h 179"/>
                  <a:gd name="T8" fmla="*/ 0 w 214"/>
                  <a:gd name="T9" fmla="*/ 0 h 179"/>
                  <a:gd name="T10" fmla="*/ 0 w 214"/>
                  <a:gd name="T11" fmla="*/ 0 h 179"/>
                  <a:gd name="T12" fmla="*/ 0 w 214"/>
                  <a:gd name="T13" fmla="*/ 0 h 179"/>
                  <a:gd name="T14" fmla="*/ 0 w 214"/>
                  <a:gd name="T15" fmla="*/ 0 h 179"/>
                  <a:gd name="T16" fmla="*/ 0 w 214"/>
                  <a:gd name="T17" fmla="*/ 0 h 179"/>
                  <a:gd name="T18" fmla="*/ 0 w 214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4" h="179">
                    <a:moveTo>
                      <a:pt x="182" y="154"/>
                    </a:moveTo>
                    <a:lnTo>
                      <a:pt x="163" y="179"/>
                    </a:lnTo>
                    <a:lnTo>
                      <a:pt x="214" y="133"/>
                    </a:lnTo>
                    <a:lnTo>
                      <a:pt x="70" y="0"/>
                    </a:lnTo>
                    <a:lnTo>
                      <a:pt x="20" y="47"/>
                    </a:lnTo>
                    <a:lnTo>
                      <a:pt x="0" y="71"/>
                    </a:lnTo>
                    <a:lnTo>
                      <a:pt x="20" y="47"/>
                    </a:lnTo>
                    <a:lnTo>
                      <a:pt x="8" y="57"/>
                    </a:lnTo>
                    <a:lnTo>
                      <a:pt x="0" y="71"/>
                    </a:lnTo>
                    <a:lnTo>
                      <a:pt x="182" y="15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0" name="Freeform 775"/>
              <p:cNvSpPr>
                <a:spLocks/>
              </p:cNvSpPr>
              <p:nvPr/>
            </p:nvSpPr>
            <p:spPr bwMode="auto">
              <a:xfrm>
                <a:off x="1220" y="2020"/>
                <a:ext cx="39" cy="29"/>
              </a:xfrm>
              <a:custGeom>
                <a:avLst/>
                <a:gdLst>
                  <a:gd name="T0" fmla="*/ 0 w 233"/>
                  <a:gd name="T1" fmla="*/ 0 h 201"/>
                  <a:gd name="T2" fmla="*/ 0 w 233"/>
                  <a:gd name="T3" fmla="*/ 0 h 201"/>
                  <a:gd name="T4" fmla="*/ 0 w 233"/>
                  <a:gd name="T5" fmla="*/ 0 h 201"/>
                  <a:gd name="T6" fmla="*/ 0 w 233"/>
                  <a:gd name="T7" fmla="*/ 0 h 201"/>
                  <a:gd name="T8" fmla="*/ 0 w 233"/>
                  <a:gd name="T9" fmla="*/ 0 h 201"/>
                  <a:gd name="T10" fmla="*/ 0 w 233"/>
                  <a:gd name="T11" fmla="*/ 0 h 201"/>
                  <a:gd name="T12" fmla="*/ 0 w 233"/>
                  <a:gd name="T13" fmla="*/ 0 h 201"/>
                  <a:gd name="T14" fmla="*/ 0 w 233"/>
                  <a:gd name="T15" fmla="*/ 0 h 201"/>
                  <a:gd name="T16" fmla="*/ 0 w 233"/>
                  <a:gd name="T17" fmla="*/ 0 h 201"/>
                  <a:gd name="T18" fmla="*/ 0 w 233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3" h="201">
                    <a:moveTo>
                      <a:pt x="162" y="201"/>
                    </a:moveTo>
                    <a:lnTo>
                      <a:pt x="182" y="176"/>
                    </a:lnTo>
                    <a:lnTo>
                      <a:pt x="233" y="83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20" y="69"/>
                    </a:lnTo>
                    <a:lnTo>
                      <a:pt x="162" y="201"/>
                    </a:lnTo>
                    <a:lnTo>
                      <a:pt x="175" y="190"/>
                    </a:lnTo>
                    <a:lnTo>
                      <a:pt x="182" y="176"/>
                    </a:lnTo>
                    <a:lnTo>
                      <a:pt x="162" y="20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1" name="Freeform 776"/>
              <p:cNvSpPr>
                <a:spLocks/>
              </p:cNvSpPr>
              <p:nvPr/>
            </p:nvSpPr>
            <p:spPr bwMode="auto">
              <a:xfrm>
                <a:off x="1212" y="2030"/>
                <a:ext cx="35" cy="26"/>
              </a:xfrm>
              <a:custGeom>
                <a:avLst/>
                <a:gdLst>
                  <a:gd name="T0" fmla="*/ 0 w 212"/>
                  <a:gd name="T1" fmla="*/ 0 h 178"/>
                  <a:gd name="T2" fmla="*/ 0 w 212"/>
                  <a:gd name="T3" fmla="*/ 0 h 178"/>
                  <a:gd name="T4" fmla="*/ 0 w 212"/>
                  <a:gd name="T5" fmla="*/ 0 h 178"/>
                  <a:gd name="T6" fmla="*/ 0 w 212"/>
                  <a:gd name="T7" fmla="*/ 0 h 178"/>
                  <a:gd name="T8" fmla="*/ 0 w 212"/>
                  <a:gd name="T9" fmla="*/ 0 h 178"/>
                  <a:gd name="T10" fmla="*/ 0 w 212"/>
                  <a:gd name="T11" fmla="*/ 0 h 178"/>
                  <a:gd name="T12" fmla="*/ 0 w 212"/>
                  <a:gd name="T13" fmla="*/ 0 h 178"/>
                  <a:gd name="T14" fmla="*/ 0 w 212"/>
                  <a:gd name="T15" fmla="*/ 0 h 178"/>
                  <a:gd name="T16" fmla="*/ 0 w 212"/>
                  <a:gd name="T17" fmla="*/ 0 h 178"/>
                  <a:gd name="T18" fmla="*/ 0 w 212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2" h="178">
                    <a:moveTo>
                      <a:pt x="181" y="154"/>
                    </a:moveTo>
                    <a:lnTo>
                      <a:pt x="163" y="178"/>
                    </a:lnTo>
                    <a:lnTo>
                      <a:pt x="212" y="132"/>
                    </a:lnTo>
                    <a:lnTo>
                      <a:pt x="70" y="0"/>
                    </a:lnTo>
                    <a:lnTo>
                      <a:pt x="19" y="47"/>
                    </a:lnTo>
                    <a:lnTo>
                      <a:pt x="0" y="71"/>
                    </a:lnTo>
                    <a:lnTo>
                      <a:pt x="19" y="47"/>
                    </a:lnTo>
                    <a:lnTo>
                      <a:pt x="7" y="57"/>
                    </a:lnTo>
                    <a:lnTo>
                      <a:pt x="0" y="71"/>
                    </a:lnTo>
                    <a:lnTo>
                      <a:pt x="181" y="15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2" name="Freeform 777"/>
              <p:cNvSpPr>
                <a:spLocks/>
              </p:cNvSpPr>
              <p:nvPr/>
            </p:nvSpPr>
            <p:spPr bwMode="auto">
              <a:xfrm>
                <a:off x="1204" y="2040"/>
                <a:ext cx="38" cy="25"/>
              </a:xfrm>
              <a:custGeom>
                <a:avLst/>
                <a:gdLst>
                  <a:gd name="T0" fmla="*/ 0 w 232"/>
                  <a:gd name="T1" fmla="*/ 0 h 176"/>
                  <a:gd name="T2" fmla="*/ 0 w 232"/>
                  <a:gd name="T3" fmla="*/ 0 h 176"/>
                  <a:gd name="T4" fmla="*/ 0 w 232"/>
                  <a:gd name="T5" fmla="*/ 0 h 176"/>
                  <a:gd name="T6" fmla="*/ 0 w 232"/>
                  <a:gd name="T7" fmla="*/ 0 h 176"/>
                  <a:gd name="T8" fmla="*/ 0 w 232"/>
                  <a:gd name="T9" fmla="*/ 0 h 176"/>
                  <a:gd name="T10" fmla="*/ 0 w 232"/>
                  <a:gd name="T11" fmla="*/ 0 h 176"/>
                  <a:gd name="T12" fmla="*/ 0 w 232"/>
                  <a:gd name="T13" fmla="*/ 0 h 176"/>
                  <a:gd name="T14" fmla="*/ 0 w 232"/>
                  <a:gd name="T15" fmla="*/ 0 h 176"/>
                  <a:gd name="T16" fmla="*/ 0 w 232"/>
                  <a:gd name="T17" fmla="*/ 0 h 176"/>
                  <a:gd name="T18" fmla="*/ 0 w 232"/>
                  <a:gd name="T19" fmla="*/ 0 h 1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176">
                    <a:moveTo>
                      <a:pt x="182" y="176"/>
                    </a:moveTo>
                    <a:lnTo>
                      <a:pt x="182" y="176"/>
                    </a:lnTo>
                    <a:lnTo>
                      <a:pt x="232" y="83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81" y="176"/>
                    </a:lnTo>
                    <a:lnTo>
                      <a:pt x="182" y="17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3" name="Freeform 778"/>
              <p:cNvSpPr>
                <a:spLocks/>
              </p:cNvSpPr>
              <p:nvPr/>
            </p:nvSpPr>
            <p:spPr bwMode="auto">
              <a:xfrm>
                <a:off x="1195" y="2054"/>
                <a:ext cx="39" cy="25"/>
              </a:xfrm>
              <a:custGeom>
                <a:avLst/>
                <a:gdLst>
                  <a:gd name="T0" fmla="*/ 0 w 233"/>
                  <a:gd name="T1" fmla="*/ 0 h 176"/>
                  <a:gd name="T2" fmla="*/ 0 w 233"/>
                  <a:gd name="T3" fmla="*/ 0 h 176"/>
                  <a:gd name="T4" fmla="*/ 0 w 233"/>
                  <a:gd name="T5" fmla="*/ 0 h 176"/>
                  <a:gd name="T6" fmla="*/ 0 w 233"/>
                  <a:gd name="T7" fmla="*/ 0 h 176"/>
                  <a:gd name="T8" fmla="*/ 0 w 233"/>
                  <a:gd name="T9" fmla="*/ 0 h 176"/>
                  <a:gd name="T10" fmla="*/ 0 w 233"/>
                  <a:gd name="T11" fmla="*/ 0 h 176"/>
                  <a:gd name="T12" fmla="*/ 0 w 233"/>
                  <a:gd name="T13" fmla="*/ 0 h 176"/>
                  <a:gd name="T14" fmla="*/ 0 w 233"/>
                  <a:gd name="T15" fmla="*/ 0 h 176"/>
                  <a:gd name="T16" fmla="*/ 0 w 233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3" h="176">
                    <a:moveTo>
                      <a:pt x="182" y="176"/>
                    </a:moveTo>
                    <a:lnTo>
                      <a:pt x="182" y="176"/>
                    </a:lnTo>
                    <a:lnTo>
                      <a:pt x="233" y="82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1" y="93"/>
                    </a:lnTo>
                    <a:lnTo>
                      <a:pt x="182" y="17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4" name="Freeform 779"/>
              <p:cNvSpPr>
                <a:spLocks/>
              </p:cNvSpPr>
              <p:nvPr/>
            </p:nvSpPr>
            <p:spPr bwMode="auto">
              <a:xfrm>
                <a:off x="1187" y="2067"/>
                <a:ext cx="38" cy="29"/>
              </a:xfrm>
              <a:custGeom>
                <a:avLst/>
                <a:gdLst>
                  <a:gd name="T0" fmla="*/ 0 w 232"/>
                  <a:gd name="T1" fmla="*/ 0 h 201"/>
                  <a:gd name="T2" fmla="*/ 0 w 232"/>
                  <a:gd name="T3" fmla="*/ 0 h 201"/>
                  <a:gd name="T4" fmla="*/ 0 w 232"/>
                  <a:gd name="T5" fmla="*/ 0 h 201"/>
                  <a:gd name="T6" fmla="*/ 0 w 232"/>
                  <a:gd name="T7" fmla="*/ 0 h 201"/>
                  <a:gd name="T8" fmla="*/ 0 w 232"/>
                  <a:gd name="T9" fmla="*/ 0 h 201"/>
                  <a:gd name="T10" fmla="*/ 0 w 232"/>
                  <a:gd name="T11" fmla="*/ 0 h 201"/>
                  <a:gd name="T12" fmla="*/ 0 w 232"/>
                  <a:gd name="T13" fmla="*/ 0 h 201"/>
                  <a:gd name="T14" fmla="*/ 0 w 232"/>
                  <a:gd name="T15" fmla="*/ 0 h 201"/>
                  <a:gd name="T16" fmla="*/ 0 w 232"/>
                  <a:gd name="T17" fmla="*/ 0 h 201"/>
                  <a:gd name="T18" fmla="*/ 0 w 232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201">
                    <a:moveTo>
                      <a:pt x="163" y="201"/>
                    </a:moveTo>
                    <a:lnTo>
                      <a:pt x="181" y="176"/>
                    </a:lnTo>
                    <a:lnTo>
                      <a:pt x="232" y="83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9" y="69"/>
                    </a:lnTo>
                    <a:lnTo>
                      <a:pt x="163" y="201"/>
                    </a:lnTo>
                    <a:lnTo>
                      <a:pt x="174" y="190"/>
                    </a:lnTo>
                    <a:lnTo>
                      <a:pt x="181" y="176"/>
                    </a:lnTo>
                    <a:lnTo>
                      <a:pt x="163" y="20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5" name="Freeform 780"/>
              <p:cNvSpPr>
                <a:spLocks/>
              </p:cNvSpPr>
              <p:nvPr/>
            </p:nvSpPr>
            <p:spPr bwMode="auto">
              <a:xfrm>
                <a:off x="1178" y="2077"/>
                <a:ext cx="36" cy="25"/>
              </a:xfrm>
              <a:custGeom>
                <a:avLst/>
                <a:gdLst>
                  <a:gd name="T0" fmla="*/ 0 w 214"/>
                  <a:gd name="T1" fmla="*/ 0 h 178"/>
                  <a:gd name="T2" fmla="*/ 0 w 214"/>
                  <a:gd name="T3" fmla="*/ 0 h 178"/>
                  <a:gd name="T4" fmla="*/ 0 w 214"/>
                  <a:gd name="T5" fmla="*/ 0 h 178"/>
                  <a:gd name="T6" fmla="*/ 0 w 214"/>
                  <a:gd name="T7" fmla="*/ 0 h 178"/>
                  <a:gd name="T8" fmla="*/ 0 w 214"/>
                  <a:gd name="T9" fmla="*/ 0 h 178"/>
                  <a:gd name="T10" fmla="*/ 0 w 214"/>
                  <a:gd name="T11" fmla="*/ 0 h 178"/>
                  <a:gd name="T12" fmla="*/ 0 w 214"/>
                  <a:gd name="T13" fmla="*/ 0 h 178"/>
                  <a:gd name="T14" fmla="*/ 0 w 214"/>
                  <a:gd name="T15" fmla="*/ 0 h 178"/>
                  <a:gd name="T16" fmla="*/ 0 w 214"/>
                  <a:gd name="T17" fmla="*/ 0 h 178"/>
                  <a:gd name="T18" fmla="*/ 0 w 214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4" h="178">
                    <a:moveTo>
                      <a:pt x="182" y="154"/>
                    </a:moveTo>
                    <a:lnTo>
                      <a:pt x="163" y="178"/>
                    </a:lnTo>
                    <a:lnTo>
                      <a:pt x="214" y="132"/>
                    </a:lnTo>
                    <a:lnTo>
                      <a:pt x="70" y="0"/>
                    </a:lnTo>
                    <a:lnTo>
                      <a:pt x="20" y="47"/>
                    </a:lnTo>
                    <a:lnTo>
                      <a:pt x="0" y="71"/>
                    </a:lnTo>
                    <a:lnTo>
                      <a:pt x="20" y="47"/>
                    </a:lnTo>
                    <a:lnTo>
                      <a:pt x="7" y="57"/>
                    </a:lnTo>
                    <a:lnTo>
                      <a:pt x="0" y="71"/>
                    </a:lnTo>
                    <a:lnTo>
                      <a:pt x="182" y="15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6" name="Freeform 781"/>
              <p:cNvSpPr>
                <a:spLocks/>
              </p:cNvSpPr>
              <p:nvPr/>
            </p:nvSpPr>
            <p:spPr bwMode="auto">
              <a:xfrm>
                <a:off x="1170" y="2087"/>
                <a:ext cx="38" cy="25"/>
              </a:xfrm>
              <a:custGeom>
                <a:avLst/>
                <a:gdLst>
                  <a:gd name="T0" fmla="*/ 0 w 233"/>
                  <a:gd name="T1" fmla="*/ 0 h 176"/>
                  <a:gd name="T2" fmla="*/ 0 w 233"/>
                  <a:gd name="T3" fmla="*/ 0 h 176"/>
                  <a:gd name="T4" fmla="*/ 0 w 233"/>
                  <a:gd name="T5" fmla="*/ 0 h 176"/>
                  <a:gd name="T6" fmla="*/ 0 w 233"/>
                  <a:gd name="T7" fmla="*/ 0 h 176"/>
                  <a:gd name="T8" fmla="*/ 0 w 233"/>
                  <a:gd name="T9" fmla="*/ 0 h 176"/>
                  <a:gd name="T10" fmla="*/ 0 w 233"/>
                  <a:gd name="T11" fmla="*/ 0 h 176"/>
                  <a:gd name="T12" fmla="*/ 0 w 233"/>
                  <a:gd name="T13" fmla="*/ 0 h 176"/>
                  <a:gd name="T14" fmla="*/ 0 w 233"/>
                  <a:gd name="T15" fmla="*/ 0 h 176"/>
                  <a:gd name="T16" fmla="*/ 0 w 233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3" h="176">
                    <a:moveTo>
                      <a:pt x="182" y="176"/>
                    </a:moveTo>
                    <a:lnTo>
                      <a:pt x="182" y="176"/>
                    </a:lnTo>
                    <a:lnTo>
                      <a:pt x="233" y="83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82" y="17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7" name="Freeform 782"/>
              <p:cNvSpPr>
                <a:spLocks/>
              </p:cNvSpPr>
              <p:nvPr/>
            </p:nvSpPr>
            <p:spPr bwMode="auto">
              <a:xfrm>
                <a:off x="1161" y="2100"/>
                <a:ext cx="39" cy="26"/>
              </a:xfrm>
              <a:custGeom>
                <a:avLst/>
                <a:gdLst>
                  <a:gd name="T0" fmla="*/ 0 w 233"/>
                  <a:gd name="T1" fmla="*/ 0 h 176"/>
                  <a:gd name="T2" fmla="*/ 0 w 233"/>
                  <a:gd name="T3" fmla="*/ 0 h 176"/>
                  <a:gd name="T4" fmla="*/ 0 w 233"/>
                  <a:gd name="T5" fmla="*/ 0 h 176"/>
                  <a:gd name="T6" fmla="*/ 0 w 233"/>
                  <a:gd name="T7" fmla="*/ 0 h 176"/>
                  <a:gd name="T8" fmla="*/ 0 w 233"/>
                  <a:gd name="T9" fmla="*/ 0 h 176"/>
                  <a:gd name="T10" fmla="*/ 0 w 233"/>
                  <a:gd name="T11" fmla="*/ 0 h 176"/>
                  <a:gd name="T12" fmla="*/ 0 w 233"/>
                  <a:gd name="T13" fmla="*/ 0 h 176"/>
                  <a:gd name="T14" fmla="*/ 0 w 233"/>
                  <a:gd name="T15" fmla="*/ 0 h 176"/>
                  <a:gd name="T16" fmla="*/ 0 w 233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3" h="176">
                    <a:moveTo>
                      <a:pt x="182" y="176"/>
                    </a:moveTo>
                    <a:lnTo>
                      <a:pt x="182" y="176"/>
                    </a:lnTo>
                    <a:lnTo>
                      <a:pt x="233" y="82"/>
                    </a:lnTo>
                    <a:lnTo>
                      <a:pt x="51" y="0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182" y="17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8" name="Freeform 783"/>
              <p:cNvSpPr>
                <a:spLocks/>
              </p:cNvSpPr>
              <p:nvPr/>
            </p:nvSpPr>
            <p:spPr bwMode="auto">
              <a:xfrm>
                <a:off x="1153" y="2114"/>
                <a:ext cx="38" cy="25"/>
              </a:xfrm>
              <a:custGeom>
                <a:avLst/>
                <a:gdLst>
                  <a:gd name="T0" fmla="*/ 0 w 232"/>
                  <a:gd name="T1" fmla="*/ 0 h 177"/>
                  <a:gd name="T2" fmla="*/ 0 w 232"/>
                  <a:gd name="T3" fmla="*/ 0 h 177"/>
                  <a:gd name="T4" fmla="*/ 0 w 232"/>
                  <a:gd name="T5" fmla="*/ 0 h 177"/>
                  <a:gd name="T6" fmla="*/ 0 w 232"/>
                  <a:gd name="T7" fmla="*/ 0 h 177"/>
                  <a:gd name="T8" fmla="*/ 0 w 232"/>
                  <a:gd name="T9" fmla="*/ 0 h 177"/>
                  <a:gd name="T10" fmla="*/ 0 w 232"/>
                  <a:gd name="T11" fmla="*/ 0 h 177"/>
                  <a:gd name="T12" fmla="*/ 0 w 232"/>
                  <a:gd name="T13" fmla="*/ 0 h 177"/>
                  <a:gd name="T14" fmla="*/ 0 w 232"/>
                  <a:gd name="T15" fmla="*/ 0 h 177"/>
                  <a:gd name="T16" fmla="*/ 0 w 232"/>
                  <a:gd name="T17" fmla="*/ 0 h 177"/>
                  <a:gd name="T18" fmla="*/ 0 w 232"/>
                  <a:gd name="T19" fmla="*/ 0 h 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177">
                    <a:moveTo>
                      <a:pt x="182" y="177"/>
                    </a:moveTo>
                    <a:lnTo>
                      <a:pt x="182" y="177"/>
                    </a:lnTo>
                    <a:lnTo>
                      <a:pt x="232" y="84"/>
                    </a:lnTo>
                    <a:lnTo>
                      <a:pt x="50" y="0"/>
                    </a:lnTo>
                    <a:lnTo>
                      <a:pt x="0" y="93"/>
                    </a:lnTo>
                    <a:lnTo>
                      <a:pt x="181" y="177"/>
                    </a:lnTo>
                    <a:lnTo>
                      <a:pt x="182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9" name="Freeform 784"/>
              <p:cNvSpPr>
                <a:spLocks/>
              </p:cNvSpPr>
              <p:nvPr/>
            </p:nvSpPr>
            <p:spPr bwMode="auto">
              <a:xfrm>
                <a:off x="1144" y="2127"/>
                <a:ext cx="39" cy="25"/>
              </a:xfrm>
              <a:custGeom>
                <a:avLst/>
                <a:gdLst>
                  <a:gd name="T0" fmla="*/ 0 w 233"/>
                  <a:gd name="T1" fmla="*/ 0 h 177"/>
                  <a:gd name="T2" fmla="*/ 0 w 233"/>
                  <a:gd name="T3" fmla="*/ 0 h 177"/>
                  <a:gd name="T4" fmla="*/ 0 w 233"/>
                  <a:gd name="T5" fmla="*/ 0 h 177"/>
                  <a:gd name="T6" fmla="*/ 0 w 233"/>
                  <a:gd name="T7" fmla="*/ 0 h 177"/>
                  <a:gd name="T8" fmla="*/ 0 w 233"/>
                  <a:gd name="T9" fmla="*/ 0 h 177"/>
                  <a:gd name="T10" fmla="*/ 0 w 233"/>
                  <a:gd name="T11" fmla="*/ 0 h 177"/>
                  <a:gd name="T12" fmla="*/ 0 w 233"/>
                  <a:gd name="T13" fmla="*/ 0 h 177"/>
                  <a:gd name="T14" fmla="*/ 0 w 233"/>
                  <a:gd name="T15" fmla="*/ 0 h 177"/>
                  <a:gd name="T16" fmla="*/ 0 w 233"/>
                  <a:gd name="T17" fmla="*/ 0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3" h="177">
                    <a:moveTo>
                      <a:pt x="182" y="177"/>
                    </a:moveTo>
                    <a:lnTo>
                      <a:pt x="182" y="177"/>
                    </a:lnTo>
                    <a:lnTo>
                      <a:pt x="233" y="84"/>
                    </a:lnTo>
                    <a:lnTo>
                      <a:pt x="51" y="0"/>
                    </a:lnTo>
                    <a:lnTo>
                      <a:pt x="0" y="94"/>
                    </a:lnTo>
                    <a:lnTo>
                      <a:pt x="182" y="17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0" name="Freeform 785"/>
              <p:cNvSpPr>
                <a:spLocks/>
              </p:cNvSpPr>
              <p:nvPr/>
            </p:nvSpPr>
            <p:spPr bwMode="auto">
              <a:xfrm>
                <a:off x="1136" y="2140"/>
                <a:ext cx="39" cy="29"/>
              </a:xfrm>
              <a:custGeom>
                <a:avLst/>
                <a:gdLst>
                  <a:gd name="T0" fmla="*/ 0 w 233"/>
                  <a:gd name="T1" fmla="*/ 0 h 201"/>
                  <a:gd name="T2" fmla="*/ 0 w 233"/>
                  <a:gd name="T3" fmla="*/ 0 h 201"/>
                  <a:gd name="T4" fmla="*/ 0 w 233"/>
                  <a:gd name="T5" fmla="*/ 0 h 201"/>
                  <a:gd name="T6" fmla="*/ 0 w 233"/>
                  <a:gd name="T7" fmla="*/ 0 h 201"/>
                  <a:gd name="T8" fmla="*/ 0 w 233"/>
                  <a:gd name="T9" fmla="*/ 0 h 201"/>
                  <a:gd name="T10" fmla="*/ 0 w 233"/>
                  <a:gd name="T11" fmla="*/ 0 h 201"/>
                  <a:gd name="T12" fmla="*/ 0 w 233"/>
                  <a:gd name="T13" fmla="*/ 0 h 201"/>
                  <a:gd name="T14" fmla="*/ 0 w 233"/>
                  <a:gd name="T15" fmla="*/ 0 h 201"/>
                  <a:gd name="T16" fmla="*/ 0 w 233"/>
                  <a:gd name="T17" fmla="*/ 0 h 201"/>
                  <a:gd name="T18" fmla="*/ 0 w 233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3" h="201">
                    <a:moveTo>
                      <a:pt x="163" y="201"/>
                    </a:moveTo>
                    <a:lnTo>
                      <a:pt x="182" y="177"/>
                    </a:lnTo>
                    <a:lnTo>
                      <a:pt x="233" y="83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20" y="69"/>
                    </a:lnTo>
                    <a:lnTo>
                      <a:pt x="163" y="201"/>
                    </a:lnTo>
                    <a:lnTo>
                      <a:pt x="175" y="190"/>
                    </a:lnTo>
                    <a:lnTo>
                      <a:pt x="182" y="177"/>
                    </a:lnTo>
                    <a:lnTo>
                      <a:pt x="163" y="20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1" name="Freeform 786"/>
              <p:cNvSpPr>
                <a:spLocks/>
              </p:cNvSpPr>
              <p:nvPr/>
            </p:nvSpPr>
            <p:spPr bwMode="auto">
              <a:xfrm>
                <a:off x="1119" y="2150"/>
                <a:ext cx="44" cy="32"/>
              </a:xfrm>
              <a:custGeom>
                <a:avLst/>
                <a:gdLst>
                  <a:gd name="T0" fmla="*/ 0 w 264"/>
                  <a:gd name="T1" fmla="*/ 0 h 226"/>
                  <a:gd name="T2" fmla="*/ 0 w 264"/>
                  <a:gd name="T3" fmla="*/ 0 h 226"/>
                  <a:gd name="T4" fmla="*/ 0 w 264"/>
                  <a:gd name="T5" fmla="*/ 0 h 226"/>
                  <a:gd name="T6" fmla="*/ 0 w 264"/>
                  <a:gd name="T7" fmla="*/ 0 h 226"/>
                  <a:gd name="T8" fmla="*/ 0 w 264"/>
                  <a:gd name="T9" fmla="*/ 0 h 226"/>
                  <a:gd name="T10" fmla="*/ 0 w 264"/>
                  <a:gd name="T11" fmla="*/ 0 h 226"/>
                  <a:gd name="T12" fmla="*/ 0 w 264"/>
                  <a:gd name="T13" fmla="*/ 0 h 226"/>
                  <a:gd name="T14" fmla="*/ 0 w 264"/>
                  <a:gd name="T15" fmla="*/ 0 h 226"/>
                  <a:gd name="T16" fmla="*/ 0 w 264"/>
                  <a:gd name="T17" fmla="*/ 0 h 226"/>
                  <a:gd name="T18" fmla="*/ 0 w 264"/>
                  <a:gd name="T19" fmla="*/ 0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4" h="226">
                    <a:moveTo>
                      <a:pt x="182" y="201"/>
                    </a:moveTo>
                    <a:lnTo>
                      <a:pt x="163" y="226"/>
                    </a:lnTo>
                    <a:lnTo>
                      <a:pt x="264" y="132"/>
                    </a:lnTo>
                    <a:lnTo>
                      <a:pt x="121" y="0"/>
                    </a:lnTo>
                    <a:lnTo>
                      <a:pt x="20" y="93"/>
                    </a:lnTo>
                    <a:lnTo>
                      <a:pt x="0" y="118"/>
                    </a:lnTo>
                    <a:lnTo>
                      <a:pt x="20" y="93"/>
                    </a:lnTo>
                    <a:lnTo>
                      <a:pt x="8" y="105"/>
                    </a:lnTo>
                    <a:lnTo>
                      <a:pt x="0" y="118"/>
                    </a:lnTo>
                    <a:lnTo>
                      <a:pt x="182" y="20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2" name="Freeform 787"/>
              <p:cNvSpPr>
                <a:spLocks/>
              </p:cNvSpPr>
              <p:nvPr/>
            </p:nvSpPr>
            <p:spPr bwMode="auto">
              <a:xfrm>
                <a:off x="1110" y="2167"/>
                <a:ext cx="39" cy="25"/>
              </a:xfrm>
              <a:custGeom>
                <a:avLst/>
                <a:gdLst>
                  <a:gd name="T0" fmla="*/ 0 w 237"/>
                  <a:gd name="T1" fmla="*/ 0 h 177"/>
                  <a:gd name="T2" fmla="*/ 0 w 237"/>
                  <a:gd name="T3" fmla="*/ 0 h 177"/>
                  <a:gd name="T4" fmla="*/ 0 w 237"/>
                  <a:gd name="T5" fmla="*/ 0 h 177"/>
                  <a:gd name="T6" fmla="*/ 0 w 237"/>
                  <a:gd name="T7" fmla="*/ 0 h 177"/>
                  <a:gd name="T8" fmla="*/ 0 w 237"/>
                  <a:gd name="T9" fmla="*/ 0 h 177"/>
                  <a:gd name="T10" fmla="*/ 0 w 237"/>
                  <a:gd name="T11" fmla="*/ 0 h 177"/>
                  <a:gd name="T12" fmla="*/ 0 w 237"/>
                  <a:gd name="T13" fmla="*/ 0 h 177"/>
                  <a:gd name="T14" fmla="*/ 0 w 237"/>
                  <a:gd name="T15" fmla="*/ 0 h 177"/>
                  <a:gd name="T16" fmla="*/ 0 w 237"/>
                  <a:gd name="T17" fmla="*/ 0 h 177"/>
                  <a:gd name="T18" fmla="*/ 0 w 237"/>
                  <a:gd name="T19" fmla="*/ 0 h 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7" h="177">
                    <a:moveTo>
                      <a:pt x="192" y="164"/>
                    </a:moveTo>
                    <a:lnTo>
                      <a:pt x="186" y="177"/>
                    </a:lnTo>
                    <a:lnTo>
                      <a:pt x="237" y="83"/>
                    </a:lnTo>
                    <a:lnTo>
                      <a:pt x="55" y="0"/>
                    </a:lnTo>
                    <a:lnTo>
                      <a:pt x="4" y="93"/>
                    </a:lnTo>
                    <a:lnTo>
                      <a:pt x="0" y="106"/>
                    </a:lnTo>
                    <a:lnTo>
                      <a:pt x="6" y="93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192" y="16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3" name="Freeform 788"/>
              <p:cNvSpPr>
                <a:spLocks/>
              </p:cNvSpPr>
              <p:nvPr/>
            </p:nvSpPr>
            <p:spPr bwMode="auto">
              <a:xfrm>
                <a:off x="1101" y="2182"/>
                <a:ext cx="41" cy="30"/>
              </a:xfrm>
              <a:custGeom>
                <a:avLst/>
                <a:gdLst>
                  <a:gd name="T0" fmla="*/ 0 w 243"/>
                  <a:gd name="T1" fmla="*/ 0 h 211"/>
                  <a:gd name="T2" fmla="*/ 0 w 243"/>
                  <a:gd name="T3" fmla="*/ 0 h 211"/>
                  <a:gd name="T4" fmla="*/ 0 w 243"/>
                  <a:gd name="T5" fmla="*/ 0 h 211"/>
                  <a:gd name="T6" fmla="*/ 0 w 243"/>
                  <a:gd name="T7" fmla="*/ 0 h 211"/>
                  <a:gd name="T8" fmla="*/ 0 w 243"/>
                  <a:gd name="T9" fmla="*/ 0 h 211"/>
                  <a:gd name="T10" fmla="*/ 0 w 243"/>
                  <a:gd name="T11" fmla="*/ 0 h 211"/>
                  <a:gd name="T12" fmla="*/ 0 w 243"/>
                  <a:gd name="T13" fmla="*/ 0 h 211"/>
                  <a:gd name="T14" fmla="*/ 0 w 243"/>
                  <a:gd name="T15" fmla="*/ 0 h 211"/>
                  <a:gd name="T16" fmla="*/ 0 w 243"/>
                  <a:gd name="T17" fmla="*/ 0 h 211"/>
                  <a:gd name="T18" fmla="*/ 0 w 243"/>
                  <a:gd name="T19" fmla="*/ 0 h 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3" h="211">
                    <a:moveTo>
                      <a:pt x="186" y="211"/>
                    </a:moveTo>
                    <a:lnTo>
                      <a:pt x="192" y="198"/>
                    </a:lnTo>
                    <a:lnTo>
                      <a:pt x="243" y="58"/>
                    </a:lnTo>
                    <a:lnTo>
                      <a:pt x="51" y="0"/>
                    </a:lnTo>
                    <a:lnTo>
                      <a:pt x="0" y="140"/>
                    </a:lnTo>
                    <a:lnTo>
                      <a:pt x="6" y="127"/>
                    </a:lnTo>
                    <a:lnTo>
                      <a:pt x="186" y="211"/>
                    </a:lnTo>
                    <a:lnTo>
                      <a:pt x="189" y="204"/>
                    </a:lnTo>
                    <a:lnTo>
                      <a:pt x="192" y="198"/>
                    </a:lnTo>
                    <a:lnTo>
                      <a:pt x="186" y="21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4" name="Freeform 789"/>
              <p:cNvSpPr>
                <a:spLocks/>
              </p:cNvSpPr>
              <p:nvPr/>
            </p:nvSpPr>
            <p:spPr bwMode="auto">
              <a:xfrm>
                <a:off x="1094" y="2200"/>
                <a:ext cx="38" cy="25"/>
              </a:xfrm>
              <a:custGeom>
                <a:avLst/>
                <a:gdLst>
                  <a:gd name="T0" fmla="*/ 0 w 231"/>
                  <a:gd name="T1" fmla="*/ 0 h 176"/>
                  <a:gd name="T2" fmla="*/ 0 w 231"/>
                  <a:gd name="T3" fmla="*/ 0 h 176"/>
                  <a:gd name="T4" fmla="*/ 0 w 231"/>
                  <a:gd name="T5" fmla="*/ 0 h 176"/>
                  <a:gd name="T6" fmla="*/ 0 w 231"/>
                  <a:gd name="T7" fmla="*/ 0 h 176"/>
                  <a:gd name="T8" fmla="*/ 0 w 231"/>
                  <a:gd name="T9" fmla="*/ 0 h 176"/>
                  <a:gd name="T10" fmla="*/ 0 w 231"/>
                  <a:gd name="T11" fmla="*/ 0 h 176"/>
                  <a:gd name="T12" fmla="*/ 0 w 231"/>
                  <a:gd name="T13" fmla="*/ 0 h 176"/>
                  <a:gd name="T14" fmla="*/ 0 w 231"/>
                  <a:gd name="T15" fmla="*/ 0 h 176"/>
                  <a:gd name="T16" fmla="*/ 0 w 231"/>
                  <a:gd name="T17" fmla="*/ 0 h 176"/>
                  <a:gd name="T18" fmla="*/ 0 w 231"/>
                  <a:gd name="T19" fmla="*/ 0 h 1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176">
                    <a:moveTo>
                      <a:pt x="181" y="176"/>
                    </a:moveTo>
                    <a:lnTo>
                      <a:pt x="181" y="176"/>
                    </a:lnTo>
                    <a:lnTo>
                      <a:pt x="231" y="84"/>
                    </a:lnTo>
                    <a:lnTo>
                      <a:pt x="51" y="0"/>
                    </a:lnTo>
                    <a:lnTo>
                      <a:pt x="0" y="93"/>
                    </a:lnTo>
                    <a:lnTo>
                      <a:pt x="180" y="176"/>
                    </a:lnTo>
                    <a:lnTo>
                      <a:pt x="181" y="17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5" name="Freeform 790"/>
              <p:cNvSpPr>
                <a:spLocks/>
              </p:cNvSpPr>
              <p:nvPr/>
            </p:nvSpPr>
            <p:spPr bwMode="auto">
              <a:xfrm>
                <a:off x="1084" y="2214"/>
                <a:ext cx="40" cy="25"/>
              </a:xfrm>
              <a:custGeom>
                <a:avLst/>
                <a:gdLst>
                  <a:gd name="T0" fmla="*/ 0 w 237"/>
                  <a:gd name="T1" fmla="*/ 0 h 176"/>
                  <a:gd name="T2" fmla="*/ 0 w 237"/>
                  <a:gd name="T3" fmla="*/ 0 h 176"/>
                  <a:gd name="T4" fmla="*/ 0 w 237"/>
                  <a:gd name="T5" fmla="*/ 0 h 176"/>
                  <a:gd name="T6" fmla="*/ 0 w 237"/>
                  <a:gd name="T7" fmla="*/ 0 h 176"/>
                  <a:gd name="T8" fmla="*/ 0 w 237"/>
                  <a:gd name="T9" fmla="*/ 0 h 176"/>
                  <a:gd name="T10" fmla="*/ 0 w 237"/>
                  <a:gd name="T11" fmla="*/ 0 h 176"/>
                  <a:gd name="T12" fmla="*/ 0 w 237"/>
                  <a:gd name="T13" fmla="*/ 0 h 176"/>
                  <a:gd name="T14" fmla="*/ 0 w 237"/>
                  <a:gd name="T15" fmla="*/ 0 h 176"/>
                  <a:gd name="T16" fmla="*/ 0 w 237"/>
                  <a:gd name="T17" fmla="*/ 0 h 176"/>
                  <a:gd name="T18" fmla="*/ 0 w 237"/>
                  <a:gd name="T19" fmla="*/ 0 h 1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7" h="176">
                    <a:moveTo>
                      <a:pt x="192" y="164"/>
                    </a:moveTo>
                    <a:lnTo>
                      <a:pt x="186" y="176"/>
                    </a:lnTo>
                    <a:lnTo>
                      <a:pt x="237" y="83"/>
                    </a:lnTo>
                    <a:lnTo>
                      <a:pt x="56" y="0"/>
                    </a:lnTo>
                    <a:lnTo>
                      <a:pt x="5" y="94"/>
                    </a:lnTo>
                    <a:lnTo>
                      <a:pt x="0" y="106"/>
                    </a:lnTo>
                    <a:lnTo>
                      <a:pt x="5" y="94"/>
                    </a:lnTo>
                    <a:lnTo>
                      <a:pt x="1" y="100"/>
                    </a:lnTo>
                    <a:lnTo>
                      <a:pt x="0" y="106"/>
                    </a:lnTo>
                    <a:lnTo>
                      <a:pt x="192" y="16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6" name="Freeform 791"/>
              <p:cNvSpPr>
                <a:spLocks/>
              </p:cNvSpPr>
              <p:nvPr/>
            </p:nvSpPr>
            <p:spPr bwMode="auto">
              <a:xfrm>
                <a:off x="1076" y="2229"/>
                <a:ext cx="40" cy="30"/>
              </a:xfrm>
              <a:custGeom>
                <a:avLst/>
                <a:gdLst>
                  <a:gd name="T0" fmla="*/ 0 w 243"/>
                  <a:gd name="T1" fmla="*/ 0 h 210"/>
                  <a:gd name="T2" fmla="*/ 0 w 243"/>
                  <a:gd name="T3" fmla="*/ 0 h 210"/>
                  <a:gd name="T4" fmla="*/ 0 w 243"/>
                  <a:gd name="T5" fmla="*/ 0 h 210"/>
                  <a:gd name="T6" fmla="*/ 0 w 243"/>
                  <a:gd name="T7" fmla="*/ 0 h 210"/>
                  <a:gd name="T8" fmla="*/ 0 w 243"/>
                  <a:gd name="T9" fmla="*/ 0 h 210"/>
                  <a:gd name="T10" fmla="*/ 0 w 243"/>
                  <a:gd name="T11" fmla="*/ 0 h 210"/>
                  <a:gd name="T12" fmla="*/ 0 w 243"/>
                  <a:gd name="T13" fmla="*/ 0 h 210"/>
                  <a:gd name="T14" fmla="*/ 0 w 243"/>
                  <a:gd name="T15" fmla="*/ 0 h 210"/>
                  <a:gd name="T16" fmla="*/ 0 w 243"/>
                  <a:gd name="T17" fmla="*/ 0 h 210"/>
                  <a:gd name="T18" fmla="*/ 0 w 243"/>
                  <a:gd name="T19" fmla="*/ 0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3" h="210">
                    <a:moveTo>
                      <a:pt x="186" y="210"/>
                    </a:moveTo>
                    <a:lnTo>
                      <a:pt x="192" y="199"/>
                    </a:lnTo>
                    <a:lnTo>
                      <a:pt x="243" y="58"/>
                    </a:lnTo>
                    <a:lnTo>
                      <a:pt x="51" y="0"/>
                    </a:lnTo>
                    <a:lnTo>
                      <a:pt x="0" y="140"/>
                    </a:lnTo>
                    <a:lnTo>
                      <a:pt x="4" y="128"/>
                    </a:lnTo>
                    <a:lnTo>
                      <a:pt x="186" y="210"/>
                    </a:lnTo>
                    <a:lnTo>
                      <a:pt x="189" y="205"/>
                    </a:lnTo>
                    <a:lnTo>
                      <a:pt x="192" y="199"/>
                    </a:lnTo>
                    <a:lnTo>
                      <a:pt x="186" y="21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7" name="Freeform 792"/>
              <p:cNvSpPr>
                <a:spLocks/>
              </p:cNvSpPr>
              <p:nvPr/>
            </p:nvSpPr>
            <p:spPr bwMode="auto">
              <a:xfrm>
                <a:off x="1067" y="2247"/>
                <a:ext cx="40" cy="25"/>
              </a:xfrm>
              <a:custGeom>
                <a:avLst/>
                <a:gdLst>
                  <a:gd name="T0" fmla="*/ 0 w 237"/>
                  <a:gd name="T1" fmla="*/ 0 h 176"/>
                  <a:gd name="T2" fmla="*/ 0 w 237"/>
                  <a:gd name="T3" fmla="*/ 0 h 176"/>
                  <a:gd name="T4" fmla="*/ 0 w 237"/>
                  <a:gd name="T5" fmla="*/ 0 h 176"/>
                  <a:gd name="T6" fmla="*/ 0 w 237"/>
                  <a:gd name="T7" fmla="*/ 0 h 176"/>
                  <a:gd name="T8" fmla="*/ 0 w 237"/>
                  <a:gd name="T9" fmla="*/ 0 h 176"/>
                  <a:gd name="T10" fmla="*/ 0 w 237"/>
                  <a:gd name="T11" fmla="*/ 0 h 176"/>
                  <a:gd name="T12" fmla="*/ 0 w 237"/>
                  <a:gd name="T13" fmla="*/ 0 h 176"/>
                  <a:gd name="T14" fmla="*/ 0 w 237"/>
                  <a:gd name="T15" fmla="*/ 0 h 176"/>
                  <a:gd name="T16" fmla="*/ 0 w 237"/>
                  <a:gd name="T17" fmla="*/ 0 h 176"/>
                  <a:gd name="T18" fmla="*/ 0 w 237"/>
                  <a:gd name="T19" fmla="*/ 0 h 1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7" h="176">
                    <a:moveTo>
                      <a:pt x="192" y="164"/>
                    </a:moveTo>
                    <a:lnTo>
                      <a:pt x="187" y="176"/>
                    </a:lnTo>
                    <a:lnTo>
                      <a:pt x="237" y="82"/>
                    </a:lnTo>
                    <a:lnTo>
                      <a:pt x="55" y="0"/>
                    </a:lnTo>
                    <a:lnTo>
                      <a:pt x="6" y="93"/>
                    </a:lnTo>
                    <a:lnTo>
                      <a:pt x="0" y="105"/>
                    </a:lnTo>
                    <a:lnTo>
                      <a:pt x="6" y="93"/>
                    </a:lnTo>
                    <a:lnTo>
                      <a:pt x="2" y="99"/>
                    </a:lnTo>
                    <a:lnTo>
                      <a:pt x="0" y="105"/>
                    </a:lnTo>
                    <a:lnTo>
                      <a:pt x="192" y="16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8" name="Freeform 793"/>
              <p:cNvSpPr>
                <a:spLocks/>
              </p:cNvSpPr>
              <p:nvPr/>
            </p:nvSpPr>
            <p:spPr bwMode="auto">
              <a:xfrm>
                <a:off x="1059" y="2262"/>
                <a:ext cx="40" cy="30"/>
              </a:xfrm>
              <a:custGeom>
                <a:avLst/>
                <a:gdLst>
                  <a:gd name="T0" fmla="*/ 0 w 242"/>
                  <a:gd name="T1" fmla="*/ 0 h 211"/>
                  <a:gd name="T2" fmla="*/ 0 w 242"/>
                  <a:gd name="T3" fmla="*/ 0 h 211"/>
                  <a:gd name="T4" fmla="*/ 0 w 242"/>
                  <a:gd name="T5" fmla="*/ 0 h 211"/>
                  <a:gd name="T6" fmla="*/ 0 w 242"/>
                  <a:gd name="T7" fmla="*/ 0 h 211"/>
                  <a:gd name="T8" fmla="*/ 0 w 242"/>
                  <a:gd name="T9" fmla="*/ 0 h 211"/>
                  <a:gd name="T10" fmla="*/ 0 w 242"/>
                  <a:gd name="T11" fmla="*/ 0 h 211"/>
                  <a:gd name="T12" fmla="*/ 0 w 242"/>
                  <a:gd name="T13" fmla="*/ 0 h 211"/>
                  <a:gd name="T14" fmla="*/ 0 w 242"/>
                  <a:gd name="T15" fmla="*/ 0 h 211"/>
                  <a:gd name="T16" fmla="*/ 0 w 242"/>
                  <a:gd name="T17" fmla="*/ 0 h 211"/>
                  <a:gd name="T18" fmla="*/ 0 w 242"/>
                  <a:gd name="T19" fmla="*/ 0 h 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2" h="211">
                    <a:moveTo>
                      <a:pt x="186" y="211"/>
                    </a:moveTo>
                    <a:lnTo>
                      <a:pt x="192" y="199"/>
                    </a:lnTo>
                    <a:lnTo>
                      <a:pt x="242" y="59"/>
                    </a:lnTo>
                    <a:lnTo>
                      <a:pt x="50" y="0"/>
                    </a:lnTo>
                    <a:lnTo>
                      <a:pt x="0" y="140"/>
                    </a:lnTo>
                    <a:lnTo>
                      <a:pt x="5" y="128"/>
                    </a:lnTo>
                    <a:lnTo>
                      <a:pt x="186" y="211"/>
                    </a:lnTo>
                    <a:lnTo>
                      <a:pt x="189" y="205"/>
                    </a:lnTo>
                    <a:lnTo>
                      <a:pt x="192" y="199"/>
                    </a:lnTo>
                    <a:lnTo>
                      <a:pt x="186" y="21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9" name="Freeform 794"/>
              <p:cNvSpPr>
                <a:spLocks/>
              </p:cNvSpPr>
              <p:nvPr/>
            </p:nvSpPr>
            <p:spPr bwMode="auto">
              <a:xfrm>
                <a:off x="1052" y="2280"/>
                <a:ext cx="38" cy="27"/>
              </a:xfrm>
              <a:custGeom>
                <a:avLst/>
                <a:gdLst>
                  <a:gd name="T0" fmla="*/ 0 w 231"/>
                  <a:gd name="T1" fmla="*/ 0 h 186"/>
                  <a:gd name="T2" fmla="*/ 0 w 231"/>
                  <a:gd name="T3" fmla="*/ 0 h 186"/>
                  <a:gd name="T4" fmla="*/ 0 w 231"/>
                  <a:gd name="T5" fmla="*/ 0 h 186"/>
                  <a:gd name="T6" fmla="*/ 0 w 231"/>
                  <a:gd name="T7" fmla="*/ 0 h 186"/>
                  <a:gd name="T8" fmla="*/ 0 w 231"/>
                  <a:gd name="T9" fmla="*/ 0 h 186"/>
                  <a:gd name="T10" fmla="*/ 0 w 231"/>
                  <a:gd name="T11" fmla="*/ 0 h 186"/>
                  <a:gd name="T12" fmla="*/ 0 w 231"/>
                  <a:gd name="T13" fmla="*/ 0 h 186"/>
                  <a:gd name="T14" fmla="*/ 0 w 231"/>
                  <a:gd name="T15" fmla="*/ 0 h 186"/>
                  <a:gd name="T16" fmla="*/ 0 w 231"/>
                  <a:gd name="T17" fmla="*/ 0 h 186"/>
                  <a:gd name="T18" fmla="*/ 0 w 231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1" h="186">
                    <a:moveTo>
                      <a:pt x="174" y="186"/>
                    </a:moveTo>
                    <a:lnTo>
                      <a:pt x="180" y="176"/>
                    </a:lnTo>
                    <a:lnTo>
                      <a:pt x="231" y="83"/>
                    </a:lnTo>
                    <a:lnTo>
                      <a:pt x="50" y="0"/>
                    </a:lnTo>
                    <a:lnTo>
                      <a:pt x="0" y="94"/>
                    </a:lnTo>
                    <a:lnTo>
                      <a:pt x="5" y="83"/>
                    </a:lnTo>
                    <a:lnTo>
                      <a:pt x="174" y="186"/>
                    </a:lnTo>
                    <a:lnTo>
                      <a:pt x="177" y="181"/>
                    </a:lnTo>
                    <a:lnTo>
                      <a:pt x="180" y="176"/>
                    </a:lnTo>
                    <a:lnTo>
                      <a:pt x="174" y="18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0" name="Freeform 795"/>
              <p:cNvSpPr>
                <a:spLocks/>
              </p:cNvSpPr>
              <p:nvPr/>
            </p:nvSpPr>
            <p:spPr bwMode="auto">
              <a:xfrm>
                <a:off x="1034" y="2292"/>
                <a:ext cx="47" cy="35"/>
              </a:xfrm>
              <a:custGeom>
                <a:avLst/>
                <a:gdLst>
                  <a:gd name="T0" fmla="*/ 0 w 282"/>
                  <a:gd name="T1" fmla="*/ 0 h 243"/>
                  <a:gd name="T2" fmla="*/ 0 w 282"/>
                  <a:gd name="T3" fmla="*/ 0 h 243"/>
                  <a:gd name="T4" fmla="*/ 0 w 282"/>
                  <a:gd name="T5" fmla="*/ 0 h 243"/>
                  <a:gd name="T6" fmla="*/ 0 w 282"/>
                  <a:gd name="T7" fmla="*/ 0 h 243"/>
                  <a:gd name="T8" fmla="*/ 0 w 282"/>
                  <a:gd name="T9" fmla="*/ 0 h 243"/>
                  <a:gd name="T10" fmla="*/ 0 w 282"/>
                  <a:gd name="T11" fmla="*/ 0 h 243"/>
                  <a:gd name="T12" fmla="*/ 0 w 282"/>
                  <a:gd name="T13" fmla="*/ 0 h 243"/>
                  <a:gd name="T14" fmla="*/ 0 w 282"/>
                  <a:gd name="T15" fmla="*/ 0 h 243"/>
                  <a:gd name="T16" fmla="*/ 0 w 282"/>
                  <a:gd name="T17" fmla="*/ 0 h 243"/>
                  <a:gd name="T18" fmla="*/ 0 w 282"/>
                  <a:gd name="T19" fmla="*/ 0 h 2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2" h="243">
                    <a:moveTo>
                      <a:pt x="192" y="221"/>
                    </a:moveTo>
                    <a:lnTo>
                      <a:pt x="180" y="243"/>
                    </a:lnTo>
                    <a:lnTo>
                      <a:pt x="282" y="103"/>
                    </a:lnTo>
                    <a:lnTo>
                      <a:pt x="113" y="0"/>
                    </a:lnTo>
                    <a:lnTo>
                      <a:pt x="12" y="140"/>
                    </a:lnTo>
                    <a:lnTo>
                      <a:pt x="0" y="163"/>
                    </a:lnTo>
                    <a:lnTo>
                      <a:pt x="12" y="140"/>
                    </a:lnTo>
                    <a:lnTo>
                      <a:pt x="4" y="150"/>
                    </a:lnTo>
                    <a:lnTo>
                      <a:pt x="0" y="163"/>
                    </a:lnTo>
                    <a:lnTo>
                      <a:pt x="192" y="22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1" name="Freeform 796"/>
              <p:cNvSpPr>
                <a:spLocks/>
              </p:cNvSpPr>
              <p:nvPr/>
            </p:nvSpPr>
            <p:spPr bwMode="auto">
              <a:xfrm>
                <a:off x="1025" y="2315"/>
                <a:ext cx="41" cy="30"/>
              </a:xfrm>
              <a:custGeom>
                <a:avLst/>
                <a:gdLst>
                  <a:gd name="T0" fmla="*/ 0 w 242"/>
                  <a:gd name="T1" fmla="*/ 0 h 210"/>
                  <a:gd name="T2" fmla="*/ 0 w 242"/>
                  <a:gd name="T3" fmla="*/ 0 h 210"/>
                  <a:gd name="T4" fmla="*/ 0 w 242"/>
                  <a:gd name="T5" fmla="*/ 0 h 210"/>
                  <a:gd name="T6" fmla="*/ 0 w 242"/>
                  <a:gd name="T7" fmla="*/ 0 h 210"/>
                  <a:gd name="T8" fmla="*/ 0 w 242"/>
                  <a:gd name="T9" fmla="*/ 0 h 210"/>
                  <a:gd name="T10" fmla="*/ 0 w 242"/>
                  <a:gd name="T11" fmla="*/ 0 h 210"/>
                  <a:gd name="T12" fmla="*/ 0 w 242"/>
                  <a:gd name="T13" fmla="*/ 0 h 210"/>
                  <a:gd name="T14" fmla="*/ 0 w 242"/>
                  <a:gd name="T15" fmla="*/ 0 h 210"/>
                  <a:gd name="T16" fmla="*/ 0 w 242"/>
                  <a:gd name="T17" fmla="*/ 0 h 210"/>
                  <a:gd name="T18" fmla="*/ 0 w 242"/>
                  <a:gd name="T19" fmla="*/ 0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2" h="210">
                    <a:moveTo>
                      <a:pt x="186" y="210"/>
                    </a:moveTo>
                    <a:lnTo>
                      <a:pt x="192" y="198"/>
                    </a:lnTo>
                    <a:lnTo>
                      <a:pt x="242" y="58"/>
                    </a:lnTo>
                    <a:lnTo>
                      <a:pt x="50" y="0"/>
                    </a:lnTo>
                    <a:lnTo>
                      <a:pt x="0" y="140"/>
                    </a:lnTo>
                    <a:lnTo>
                      <a:pt x="5" y="127"/>
                    </a:lnTo>
                    <a:lnTo>
                      <a:pt x="186" y="210"/>
                    </a:lnTo>
                    <a:lnTo>
                      <a:pt x="189" y="205"/>
                    </a:lnTo>
                    <a:lnTo>
                      <a:pt x="192" y="198"/>
                    </a:lnTo>
                    <a:lnTo>
                      <a:pt x="186" y="21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2" name="Freeform 797"/>
              <p:cNvSpPr>
                <a:spLocks/>
              </p:cNvSpPr>
              <p:nvPr/>
            </p:nvSpPr>
            <p:spPr bwMode="auto">
              <a:xfrm>
                <a:off x="1017" y="2334"/>
                <a:ext cx="39" cy="25"/>
              </a:xfrm>
              <a:custGeom>
                <a:avLst/>
                <a:gdLst>
                  <a:gd name="T0" fmla="*/ 0 w 237"/>
                  <a:gd name="T1" fmla="*/ 0 h 177"/>
                  <a:gd name="T2" fmla="*/ 0 w 237"/>
                  <a:gd name="T3" fmla="*/ 0 h 177"/>
                  <a:gd name="T4" fmla="*/ 0 w 237"/>
                  <a:gd name="T5" fmla="*/ 0 h 177"/>
                  <a:gd name="T6" fmla="*/ 0 w 237"/>
                  <a:gd name="T7" fmla="*/ 0 h 177"/>
                  <a:gd name="T8" fmla="*/ 0 w 237"/>
                  <a:gd name="T9" fmla="*/ 0 h 177"/>
                  <a:gd name="T10" fmla="*/ 0 w 237"/>
                  <a:gd name="T11" fmla="*/ 0 h 177"/>
                  <a:gd name="T12" fmla="*/ 0 w 237"/>
                  <a:gd name="T13" fmla="*/ 0 h 177"/>
                  <a:gd name="T14" fmla="*/ 0 w 237"/>
                  <a:gd name="T15" fmla="*/ 0 h 177"/>
                  <a:gd name="T16" fmla="*/ 0 w 237"/>
                  <a:gd name="T17" fmla="*/ 0 h 177"/>
                  <a:gd name="T18" fmla="*/ 0 w 237"/>
                  <a:gd name="T19" fmla="*/ 0 h 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7" h="177">
                    <a:moveTo>
                      <a:pt x="192" y="164"/>
                    </a:moveTo>
                    <a:lnTo>
                      <a:pt x="187" y="177"/>
                    </a:lnTo>
                    <a:lnTo>
                      <a:pt x="237" y="83"/>
                    </a:lnTo>
                    <a:lnTo>
                      <a:pt x="56" y="0"/>
                    </a:lnTo>
                    <a:lnTo>
                      <a:pt x="6" y="93"/>
                    </a:lnTo>
                    <a:lnTo>
                      <a:pt x="0" y="106"/>
                    </a:lnTo>
                    <a:lnTo>
                      <a:pt x="6" y="93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192" y="164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3" name="Freeform 798"/>
              <p:cNvSpPr>
                <a:spLocks/>
              </p:cNvSpPr>
              <p:nvPr/>
            </p:nvSpPr>
            <p:spPr bwMode="auto">
              <a:xfrm>
                <a:off x="1008" y="2349"/>
                <a:ext cx="41" cy="28"/>
              </a:xfrm>
              <a:custGeom>
                <a:avLst/>
                <a:gdLst>
                  <a:gd name="T0" fmla="*/ 0 w 243"/>
                  <a:gd name="T1" fmla="*/ 0 h 198"/>
                  <a:gd name="T2" fmla="*/ 0 w 243"/>
                  <a:gd name="T3" fmla="*/ 0 h 198"/>
                  <a:gd name="T4" fmla="*/ 0 w 243"/>
                  <a:gd name="T5" fmla="*/ 0 h 198"/>
                  <a:gd name="T6" fmla="*/ 0 w 243"/>
                  <a:gd name="T7" fmla="*/ 0 h 198"/>
                  <a:gd name="T8" fmla="*/ 0 w 243"/>
                  <a:gd name="T9" fmla="*/ 0 h 198"/>
                  <a:gd name="T10" fmla="*/ 0 w 243"/>
                  <a:gd name="T11" fmla="*/ 0 h 198"/>
                  <a:gd name="T12" fmla="*/ 0 w 243"/>
                  <a:gd name="T13" fmla="*/ 0 h 198"/>
                  <a:gd name="T14" fmla="*/ 0 w 243"/>
                  <a:gd name="T15" fmla="*/ 0 h 198"/>
                  <a:gd name="T16" fmla="*/ 0 w 243"/>
                  <a:gd name="T17" fmla="*/ 0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3" h="198">
                    <a:moveTo>
                      <a:pt x="192" y="198"/>
                    </a:moveTo>
                    <a:lnTo>
                      <a:pt x="192" y="198"/>
                    </a:lnTo>
                    <a:lnTo>
                      <a:pt x="243" y="58"/>
                    </a:lnTo>
                    <a:lnTo>
                      <a:pt x="51" y="0"/>
                    </a:lnTo>
                    <a:lnTo>
                      <a:pt x="0" y="140"/>
                    </a:lnTo>
                    <a:lnTo>
                      <a:pt x="192" y="198"/>
                    </a:lnTo>
                    <a:lnTo>
                      <a:pt x="193" y="198"/>
                    </a:lnTo>
                    <a:lnTo>
                      <a:pt x="192" y="19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4" name="Freeform 799"/>
              <p:cNvSpPr>
                <a:spLocks/>
              </p:cNvSpPr>
              <p:nvPr/>
            </p:nvSpPr>
            <p:spPr bwMode="auto">
              <a:xfrm>
                <a:off x="1000" y="2369"/>
                <a:ext cx="40" cy="28"/>
              </a:xfrm>
              <a:custGeom>
                <a:avLst/>
                <a:gdLst>
                  <a:gd name="T0" fmla="*/ 0 w 242"/>
                  <a:gd name="T1" fmla="*/ 0 h 198"/>
                  <a:gd name="T2" fmla="*/ 0 w 242"/>
                  <a:gd name="T3" fmla="*/ 0 h 198"/>
                  <a:gd name="T4" fmla="*/ 0 w 242"/>
                  <a:gd name="T5" fmla="*/ 0 h 198"/>
                  <a:gd name="T6" fmla="*/ 0 w 242"/>
                  <a:gd name="T7" fmla="*/ 0 h 198"/>
                  <a:gd name="T8" fmla="*/ 0 w 242"/>
                  <a:gd name="T9" fmla="*/ 0 h 198"/>
                  <a:gd name="T10" fmla="*/ 0 w 242"/>
                  <a:gd name="T11" fmla="*/ 0 h 198"/>
                  <a:gd name="T12" fmla="*/ 0 w 242"/>
                  <a:gd name="T13" fmla="*/ 0 h 198"/>
                  <a:gd name="T14" fmla="*/ 0 w 242"/>
                  <a:gd name="T15" fmla="*/ 0 h 198"/>
                  <a:gd name="T16" fmla="*/ 0 w 242"/>
                  <a:gd name="T17" fmla="*/ 0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2" h="198">
                    <a:moveTo>
                      <a:pt x="192" y="198"/>
                    </a:moveTo>
                    <a:lnTo>
                      <a:pt x="192" y="198"/>
                    </a:lnTo>
                    <a:lnTo>
                      <a:pt x="242" y="58"/>
                    </a:lnTo>
                    <a:lnTo>
                      <a:pt x="50" y="0"/>
                    </a:lnTo>
                    <a:lnTo>
                      <a:pt x="0" y="140"/>
                    </a:lnTo>
                    <a:lnTo>
                      <a:pt x="192" y="19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5" name="Freeform 800"/>
              <p:cNvSpPr>
                <a:spLocks/>
              </p:cNvSpPr>
              <p:nvPr/>
            </p:nvSpPr>
            <p:spPr bwMode="auto">
              <a:xfrm>
                <a:off x="992" y="2389"/>
                <a:ext cx="40" cy="31"/>
              </a:xfrm>
              <a:custGeom>
                <a:avLst/>
                <a:gdLst>
                  <a:gd name="T0" fmla="*/ 0 w 243"/>
                  <a:gd name="T1" fmla="*/ 0 h 221"/>
                  <a:gd name="T2" fmla="*/ 0 w 243"/>
                  <a:gd name="T3" fmla="*/ 0 h 221"/>
                  <a:gd name="T4" fmla="*/ 0 w 243"/>
                  <a:gd name="T5" fmla="*/ 0 h 221"/>
                  <a:gd name="T6" fmla="*/ 0 w 243"/>
                  <a:gd name="T7" fmla="*/ 0 h 221"/>
                  <a:gd name="T8" fmla="*/ 0 w 243"/>
                  <a:gd name="T9" fmla="*/ 0 h 221"/>
                  <a:gd name="T10" fmla="*/ 0 w 243"/>
                  <a:gd name="T11" fmla="*/ 0 h 221"/>
                  <a:gd name="T12" fmla="*/ 0 w 243"/>
                  <a:gd name="T13" fmla="*/ 0 h 221"/>
                  <a:gd name="T14" fmla="*/ 0 w 243"/>
                  <a:gd name="T15" fmla="*/ 0 h 221"/>
                  <a:gd name="T16" fmla="*/ 0 w 243"/>
                  <a:gd name="T17" fmla="*/ 0 h 221"/>
                  <a:gd name="T18" fmla="*/ 0 w 243"/>
                  <a:gd name="T19" fmla="*/ 0 h 2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3" h="221">
                    <a:moveTo>
                      <a:pt x="180" y="221"/>
                    </a:moveTo>
                    <a:lnTo>
                      <a:pt x="192" y="198"/>
                    </a:lnTo>
                    <a:lnTo>
                      <a:pt x="243" y="58"/>
                    </a:lnTo>
                    <a:lnTo>
                      <a:pt x="51" y="0"/>
                    </a:lnTo>
                    <a:lnTo>
                      <a:pt x="0" y="139"/>
                    </a:lnTo>
                    <a:lnTo>
                      <a:pt x="11" y="118"/>
                    </a:lnTo>
                    <a:lnTo>
                      <a:pt x="180" y="221"/>
                    </a:lnTo>
                    <a:lnTo>
                      <a:pt x="187" y="210"/>
                    </a:lnTo>
                    <a:lnTo>
                      <a:pt x="192" y="198"/>
                    </a:lnTo>
                    <a:lnTo>
                      <a:pt x="180" y="221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6" name="Freeform 801"/>
              <p:cNvSpPr>
                <a:spLocks/>
              </p:cNvSpPr>
              <p:nvPr/>
            </p:nvSpPr>
            <p:spPr bwMode="auto">
              <a:xfrm>
                <a:off x="975" y="2406"/>
                <a:ext cx="47" cy="34"/>
              </a:xfrm>
              <a:custGeom>
                <a:avLst/>
                <a:gdLst>
                  <a:gd name="T0" fmla="*/ 0 w 281"/>
                  <a:gd name="T1" fmla="*/ 0 h 243"/>
                  <a:gd name="T2" fmla="*/ 0 w 281"/>
                  <a:gd name="T3" fmla="*/ 0 h 243"/>
                  <a:gd name="T4" fmla="*/ 0 w 281"/>
                  <a:gd name="T5" fmla="*/ 0 h 243"/>
                  <a:gd name="T6" fmla="*/ 0 w 281"/>
                  <a:gd name="T7" fmla="*/ 0 h 243"/>
                  <a:gd name="T8" fmla="*/ 0 w 281"/>
                  <a:gd name="T9" fmla="*/ 0 h 243"/>
                  <a:gd name="T10" fmla="*/ 0 w 281"/>
                  <a:gd name="T11" fmla="*/ 0 h 243"/>
                  <a:gd name="T12" fmla="*/ 0 w 281"/>
                  <a:gd name="T13" fmla="*/ 0 h 243"/>
                  <a:gd name="T14" fmla="*/ 0 w 281"/>
                  <a:gd name="T15" fmla="*/ 0 h 243"/>
                  <a:gd name="T16" fmla="*/ 0 w 281"/>
                  <a:gd name="T17" fmla="*/ 0 h 243"/>
                  <a:gd name="T18" fmla="*/ 0 w 281"/>
                  <a:gd name="T19" fmla="*/ 0 h 2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1" h="243">
                    <a:moveTo>
                      <a:pt x="192" y="220"/>
                    </a:moveTo>
                    <a:lnTo>
                      <a:pt x="179" y="243"/>
                    </a:lnTo>
                    <a:lnTo>
                      <a:pt x="281" y="103"/>
                    </a:lnTo>
                    <a:lnTo>
                      <a:pt x="112" y="0"/>
                    </a:lnTo>
                    <a:lnTo>
                      <a:pt x="11" y="139"/>
                    </a:lnTo>
                    <a:lnTo>
                      <a:pt x="0" y="161"/>
                    </a:lnTo>
                    <a:lnTo>
                      <a:pt x="11" y="139"/>
                    </a:lnTo>
                    <a:lnTo>
                      <a:pt x="4" y="150"/>
                    </a:lnTo>
                    <a:lnTo>
                      <a:pt x="0" y="161"/>
                    </a:lnTo>
                    <a:lnTo>
                      <a:pt x="192" y="22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7" name="Freeform 802"/>
              <p:cNvSpPr>
                <a:spLocks/>
              </p:cNvSpPr>
              <p:nvPr/>
            </p:nvSpPr>
            <p:spPr bwMode="auto">
              <a:xfrm>
                <a:off x="966" y="2429"/>
                <a:ext cx="41" cy="28"/>
              </a:xfrm>
              <a:custGeom>
                <a:avLst/>
                <a:gdLst>
                  <a:gd name="T0" fmla="*/ 0 w 243"/>
                  <a:gd name="T1" fmla="*/ 0 h 199"/>
                  <a:gd name="T2" fmla="*/ 0 w 243"/>
                  <a:gd name="T3" fmla="*/ 0 h 199"/>
                  <a:gd name="T4" fmla="*/ 0 w 243"/>
                  <a:gd name="T5" fmla="*/ 0 h 199"/>
                  <a:gd name="T6" fmla="*/ 0 w 243"/>
                  <a:gd name="T7" fmla="*/ 0 h 199"/>
                  <a:gd name="T8" fmla="*/ 0 w 243"/>
                  <a:gd name="T9" fmla="*/ 0 h 199"/>
                  <a:gd name="T10" fmla="*/ 0 w 243"/>
                  <a:gd name="T11" fmla="*/ 0 h 199"/>
                  <a:gd name="T12" fmla="*/ 0 w 243"/>
                  <a:gd name="T13" fmla="*/ 0 h 199"/>
                  <a:gd name="T14" fmla="*/ 0 w 243"/>
                  <a:gd name="T15" fmla="*/ 0 h 199"/>
                  <a:gd name="T16" fmla="*/ 0 w 243"/>
                  <a:gd name="T17" fmla="*/ 0 h 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3" h="199">
                    <a:moveTo>
                      <a:pt x="192" y="199"/>
                    </a:moveTo>
                    <a:lnTo>
                      <a:pt x="192" y="199"/>
                    </a:lnTo>
                    <a:lnTo>
                      <a:pt x="243" y="59"/>
                    </a:lnTo>
                    <a:lnTo>
                      <a:pt x="51" y="0"/>
                    </a:lnTo>
                    <a:lnTo>
                      <a:pt x="0" y="141"/>
                    </a:lnTo>
                    <a:lnTo>
                      <a:pt x="192" y="199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8" name="Freeform 803"/>
              <p:cNvSpPr>
                <a:spLocks/>
              </p:cNvSpPr>
              <p:nvPr/>
            </p:nvSpPr>
            <p:spPr bwMode="auto">
              <a:xfrm>
                <a:off x="958" y="2449"/>
                <a:ext cx="40" cy="28"/>
              </a:xfrm>
              <a:custGeom>
                <a:avLst/>
                <a:gdLst>
                  <a:gd name="T0" fmla="*/ 0 w 243"/>
                  <a:gd name="T1" fmla="*/ 0 h 198"/>
                  <a:gd name="T2" fmla="*/ 0 w 243"/>
                  <a:gd name="T3" fmla="*/ 0 h 198"/>
                  <a:gd name="T4" fmla="*/ 0 w 243"/>
                  <a:gd name="T5" fmla="*/ 0 h 198"/>
                  <a:gd name="T6" fmla="*/ 0 w 243"/>
                  <a:gd name="T7" fmla="*/ 0 h 198"/>
                  <a:gd name="T8" fmla="*/ 0 w 243"/>
                  <a:gd name="T9" fmla="*/ 0 h 198"/>
                  <a:gd name="T10" fmla="*/ 0 w 243"/>
                  <a:gd name="T11" fmla="*/ 0 h 198"/>
                  <a:gd name="T12" fmla="*/ 0 w 243"/>
                  <a:gd name="T13" fmla="*/ 0 h 198"/>
                  <a:gd name="T14" fmla="*/ 0 w 243"/>
                  <a:gd name="T15" fmla="*/ 0 h 198"/>
                  <a:gd name="T16" fmla="*/ 0 w 243"/>
                  <a:gd name="T17" fmla="*/ 0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3" h="198">
                    <a:moveTo>
                      <a:pt x="192" y="198"/>
                    </a:moveTo>
                    <a:lnTo>
                      <a:pt x="192" y="198"/>
                    </a:lnTo>
                    <a:lnTo>
                      <a:pt x="243" y="58"/>
                    </a:lnTo>
                    <a:lnTo>
                      <a:pt x="51" y="0"/>
                    </a:lnTo>
                    <a:lnTo>
                      <a:pt x="0" y="140"/>
                    </a:lnTo>
                    <a:lnTo>
                      <a:pt x="192" y="198"/>
                    </a:lnTo>
                    <a:lnTo>
                      <a:pt x="193" y="198"/>
                    </a:lnTo>
                    <a:lnTo>
                      <a:pt x="192" y="198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9" name="Freeform 804"/>
              <p:cNvSpPr>
                <a:spLocks/>
              </p:cNvSpPr>
              <p:nvPr/>
            </p:nvSpPr>
            <p:spPr bwMode="auto">
              <a:xfrm>
                <a:off x="949" y="2469"/>
                <a:ext cx="41" cy="28"/>
              </a:xfrm>
              <a:custGeom>
                <a:avLst/>
                <a:gdLst>
                  <a:gd name="T0" fmla="*/ 0 w 242"/>
                  <a:gd name="T1" fmla="*/ 0 h 199"/>
                  <a:gd name="T2" fmla="*/ 0 w 242"/>
                  <a:gd name="T3" fmla="*/ 0 h 199"/>
                  <a:gd name="T4" fmla="*/ 0 w 242"/>
                  <a:gd name="T5" fmla="*/ 0 h 199"/>
                  <a:gd name="T6" fmla="*/ 0 w 242"/>
                  <a:gd name="T7" fmla="*/ 0 h 199"/>
                  <a:gd name="T8" fmla="*/ 0 w 242"/>
                  <a:gd name="T9" fmla="*/ 0 h 199"/>
                  <a:gd name="T10" fmla="*/ 0 w 242"/>
                  <a:gd name="T11" fmla="*/ 0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199">
                    <a:moveTo>
                      <a:pt x="95" y="169"/>
                    </a:moveTo>
                    <a:lnTo>
                      <a:pt x="192" y="199"/>
                    </a:lnTo>
                    <a:lnTo>
                      <a:pt x="242" y="58"/>
                    </a:lnTo>
                    <a:lnTo>
                      <a:pt x="50" y="0"/>
                    </a:lnTo>
                    <a:lnTo>
                      <a:pt x="0" y="140"/>
                    </a:lnTo>
                    <a:lnTo>
                      <a:pt x="95" y="169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0" name="Freeform 805"/>
              <p:cNvSpPr>
                <a:spLocks/>
              </p:cNvSpPr>
              <p:nvPr/>
            </p:nvSpPr>
            <p:spPr bwMode="auto">
              <a:xfrm>
                <a:off x="948" y="2493"/>
                <a:ext cx="34" cy="1"/>
              </a:xfrm>
              <a:custGeom>
                <a:avLst/>
                <a:gdLst>
                  <a:gd name="T0" fmla="*/ 0 w 202"/>
                  <a:gd name="T1" fmla="*/ 0 h 1"/>
                  <a:gd name="T2" fmla="*/ 0 w 202"/>
                  <a:gd name="T3" fmla="*/ 0 h 1"/>
                  <a:gd name="T4" fmla="*/ 0 w 202"/>
                  <a:gd name="T5" fmla="*/ 0 h 1"/>
                  <a:gd name="T6" fmla="*/ 0 w 202"/>
                  <a:gd name="T7" fmla="*/ 0 h 1"/>
                  <a:gd name="T8" fmla="*/ 0 w 202"/>
                  <a:gd name="T9" fmla="*/ 0 h 1"/>
                  <a:gd name="T10" fmla="*/ 0 w 202"/>
                  <a:gd name="T11" fmla="*/ 0 h 1"/>
                  <a:gd name="T12" fmla="*/ 0 w 20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1">
                    <a:moveTo>
                      <a:pt x="202" y="0"/>
                    </a:moveTo>
                    <a:lnTo>
                      <a:pt x="101" y="0"/>
                    </a:lnTo>
                    <a:lnTo>
                      <a:pt x="0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1" name="Freeform 806"/>
              <p:cNvSpPr>
                <a:spLocks/>
              </p:cNvSpPr>
              <p:nvPr/>
            </p:nvSpPr>
            <p:spPr bwMode="auto">
              <a:xfrm>
                <a:off x="948" y="2493"/>
                <a:ext cx="34" cy="6"/>
              </a:xfrm>
              <a:custGeom>
                <a:avLst/>
                <a:gdLst>
                  <a:gd name="T0" fmla="*/ 0 w 202"/>
                  <a:gd name="T1" fmla="*/ 0 h 46"/>
                  <a:gd name="T2" fmla="*/ 0 w 202"/>
                  <a:gd name="T3" fmla="*/ 0 h 46"/>
                  <a:gd name="T4" fmla="*/ 0 w 202"/>
                  <a:gd name="T5" fmla="*/ 0 h 46"/>
                  <a:gd name="T6" fmla="*/ 0 w 202"/>
                  <a:gd name="T7" fmla="*/ 0 h 46"/>
                  <a:gd name="T8" fmla="*/ 0 w 202"/>
                  <a:gd name="T9" fmla="*/ 0 h 46"/>
                  <a:gd name="T10" fmla="*/ 0 w 202"/>
                  <a:gd name="T11" fmla="*/ 0 h 46"/>
                  <a:gd name="T12" fmla="*/ 0 w 202"/>
                  <a:gd name="T13" fmla="*/ 0 h 46"/>
                  <a:gd name="T14" fmla="*/ 0 w 202"/>
                  <a:gd name="T15" fmla="*/ 0 h 46"/>
                  <a:gd name="T16" fmla="*/ 0 w 202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6">
                    <a:moveTo>
                      <a:pt x="202" y="46"/>
                    </a:moveTo>
                    <a:lnTo>
                      <a:pt x="202" y="46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02" y="46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2" name="Freeform 807"/>
              <p:cNvSpPr>
                <a:spLocks/>
              </p:cNvSpPr>
              <p:nvPr/>
            </p:nvSpPr>
            <p:spPr bwMode="auto">
              <a:xfrm>
                <a:off x="948" y="2499"/>
                <a:ext cx="34" cy="1"/>
              </a:xfrm>
              <a:custGeom>
                <a:avLst/>
                <a:gdLst>
                  <a:gd name="T0" fmla="*/ 0 w 202"/>
                  <a:gd name="T1" fmla="*/ 0 h 1"/>
                  <a:gd name="T2" fmla="*/ 0 w 202"/>
                  <a:gd name="T3" fmla="*/ 0 h 1"/>
                  <a:gd name="T4" fmla="*/ 0 w 202"/>
                  <a:gd name="T5" fmla="*/ 0 h 1"/>
                  <a:gd name="T6" fmla="*/ 0 w 202"/>
                  <a:gd name="T7" fmla="*/ 0 h 1"/>
                  <a:gd name="T8" fmla="*/ 0 w 202"/>
                  <a:gd name="T9" fmla="*/ 0 h 1"/>
                  <a:gd name="T10" fmla="*/ 0 w 202"/>
                  <a:gd name="T11" fmla="*/ 0 h 1"/>
                  <a:gd name="T12" fmla="*/ 0 w 202"/>
                  <a:gd name="T13" fmla="*/ 0 h 1"/>
                  <a:gd name="T14" fmla="*/ 0 w 202"/>
                  <a:gd name="T15" fmla="*/ 0 h 1"/>
                  <a:gd name="T16" fmla="*/ 0 w 20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1">
                    <a:moveTo>
                      <a:pt x="202" y="0"/>
                    </a:moveTo>
                    <a:lnTo>
                      <a:pt x="101" y="0"/>
                    </a:lnTo>
                    <a:lnTo>
                      <a:pt x="0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3" name="Freeform 808"/>
              <p:cNvSpPr>
                <a:spLocks/>
              </p:cNvSpPr>
              <p:nvPr/>
            </p:nvSpPr>
            <p:spPr bwMode="auto">
              <a:xfrm>
                <a:off x="948" y="2499"/>
                <a:ext cx="34" cy="1"/>
              </a:xfrm>
              <a:custGeom>
                <a:avLst/>
                <a:gdLst>
                  <a:gd name="T0" fmla="*/ 0 w 202"/>
                  <a:gd name="T1" fmla="*/ 0 h 1"/>
                  <a:gd name="T2" fmla="*/ 0 w 202"/>
                  <a:gd name="T3" fmla="*/ 0 h 1"/>
                  <a:gd name="T4" fmla="*/ 0 w 202"/>
                  <a:gd name="T5" fmla="*/ 0 h 1"/>
                  <a:gd name="T6" fmla="*/ 0 w 202"/>
                  <a:gd name="T7" fmla="*/ 0 h 1"/>
                  <a:gd name="T8" fmla="*/ 0 w 202"/>
                  <a:gd name="T9" fmla="*/ 0 h 1"/>
                  <a:gd name="T10" fmla="*/ 0 w 202"/>
                  <a:gd name="T11" fmla="*/ 0 h 1"/>
                  <a:gd name="T12" fmla="*/ 0 w 202"/>
                  <a:gd name="T13" fmla="*/ 0 h 1"/>
                  <a:gd name="T14" fmla="*/ 0 w 202"/>
                  <a:gd name="T15" fmla="*/ 0 h 1"/>
                  <a:gd name="T16" fmla="*/ 0 w 20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1">
                    <a:moveTo>
                      <a:pt x="202" y="0"/>
                    </a:moveTo>
                    <a:lnTo>
                      <a:pt x="101" y="0"/>
                    </a:lnTo>
                    <a:lnTo>
                      <a:pt x="0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4" name="Freeform 809"/>
              <p:cNvSpPr>
                <a:spLocks/>
              </p:cNvSpPr>
              <p:nvPr/>
            </p:nvSpPr>
            <p:spPr bwMode="auto">
              <a:xfrm>
                <a:off x="948" y="2499"/>
                <a:ext cx="34" cy="1"/>
              </a:xfrm>
              <a:custGeom>
                <a:avLst/>
                <a:gdLst>
                  <a:gd name="T0" fmla="*/ 0 w 202"/>
                  <a:gd name="T1" fmla="*/ 0 h 1"/>
                  <a:gd name="T2" fmla="*/ 0 w 202"/>
                  <a:gd name="T3" fmla="*/ 0 h 1"/>
                  <a:gd name="T4" fmla="*/ 0 w 202"/>
                  <a:gd name="T5" fmla="*/ 0 h 1"/>
                  <a:gd name="T6" fmla="*/ 0 w 202"/>
                  <a:gd name="T7" fmla="*/ 0 h 1"/>
                  <a:gd name="T8" fmla="*/ 0 w 202"/>
                  <a:gd name="T9" fmla="*/ 0 h 1"/>
                  <a:gd name="T10" fmla="*/ 0 w 202"/>
                  <a:gd name="T11" fmla="*/ 0 h 1"/>
                  <a:gd name="T12" fmla="*/ 0 w 202"/>
                  <a:gd name="T13" fmla="*/ 0 h 1"/>
                  <a:gd name="T14" fmla="*/ 0 w 202"/>
                  <a:gd name="T15" fmla="*/ 0 h 1"/>
                  <a:gd name="T16" fmla="*/ 0 w 20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1">
                    <a:moveTo>
                      <a:pt x="202" y="0"/>
                    </a:moveTo>
                    <a:lnTo>
                      <a:pt x="101" y="0"/>
                    </a:lnTo>
                    <a:lnTo>
                      <a:pt x="0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5" name="Freeform 810"/>
              <p:cNvSpPr>
                <a:spLocks/>
              </p:cNvSpPr>
              <p:nvPr/>
            </p:nvSpPr>
            <p:spPr bwMode="auto">
              <a:xfrm>
                <a:off x="948" y="2499"/>
                <a:ext cx="34" cy="7"/>
              </a:xfrm>
              <a:custGeom>
                <a:avLst/>
                <a:gdLst>
                  <a:gd name="T0" fmla="*/ 0 w 202"/>
                  <a:gd name="T1" fmla="*/ 0 h 47"/>
                  <a:gd name="T2" fmla="*/ 0 w 202"/>
                  <a:gd name="T3" fmla="*/ 0 h 47"/>
                  <a:gd name="T4" fmla="*/ 0 w 202"/>
                  <a:gd name="T5" fmla="*/ 0 h 47"/>
                  <a:gd name="T6" fmla="*/ 0 w 202"/>
                  <a:gd name="T7" fmla="*/ 0 h 47"/>
                  <a:gd name="T8" fmla="*/ 0 w 202"/>
                  <a:gd name="T9" fmla="*/ 0 h 47"/>
                  <a:gd name="T10" fmla="*/ 0 w 202"/>
                  <a:gd name="T11" fmla="*/ 0 h 47"/>
                  <a:gd name="T12" fmla="*/ 0 w 202"/>
                  <a:gd name="T13" fmla="*/ 0 h 47"/>
                  <a:gd name="T14" fmla="*/ 0 w 202"/>
                  <a:gd name="T15" fmla="*/ 0 h 47"/>
                  <a:gd name="T16" fmla="*/ 0 w 20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" h="47">
                    <a:moveTo>
                      <a:pt x="202" y="47"/>
                    </a:moveTo>
                    <a:lnTo>
                      <a:pt x="202" y="47"/>
                    </a:lnTo>
                    <a:lnTo>
                      <a:pt x="20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202" y="47"/>
                    </a:lnTo>
                    <a:close/>
                  </a:path>
                </a:pathLst>
              </a:custGeom>
              <a:solidFill>
                <a:srgbClr val="7AC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66" name="Freeform 811"/>
            <p:cNvSpPr>
              <a:spLocks/>
            </p:cNvSpPr>
            <p:nvPr/>
          </p:nvSpPr>
          <p:spPr bwMode="auto">
            <a:xfrm>
              <a:off x="607" y="2195"/>
              <a:ext cx="23" cy="21"/>
            </a:xfrm>
            <a:custGeom>
              <a:avLst/>
              <a:gdLst>
                <a:gd name="T0" fmla="*/ 0 w 202"/>
                <a:gd name="T1" fmla="*/ 0 h 187"/>
                <a:gd name="T2" fmla="*/ 0 w 202"/>
                <a:gd name="T3" fmla="*/ 0 h 187"/>
                <a:gd name="T4" fmla="*/ 0 w 202"/>
                <a:gd name="T5" fmla="*/ 0 h 187"/>
                <a:gd name="T6" fmla="*/ 0 w 202"/>
                <a:gd name="T7" fmla="*/ 0 h 187"/>
                <a:gd name="T8" fmla="*/ 0 w 202"/>
                <a:gd name="T9" fmla="*/ 0 h 187"/>
                <a:gd name="T10" fmla="*/ 0 w 202"/>
                <a:gd name="T11" fmla="*/ 0 h 187"/>
                <a:gd name="T12" fmla="*/ 0 w 202"/>
                <a:gd name="T13" fmla="*/ 0 h 187"/>
                <a:gd name="T14" fmla="*/ 0 w 202"/>
                <a:gd name="T15" fmla="*/ 0 h 187"/>
                <a:gd name="T16" fmla="*/ 0 w 202"/>
                <a:gd name="T17" fmla="*/ 0 h 187"/>
                <a:gd name="T18" fmla="*/ 0 w 202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187">
                  <a:moveTo>
                    <a:pt x="101" y="187"/>
                  </a:moveTo>
                  <a:lnTo>
                    <a:pt x="202" y="94"/>
                  </a:lnTo>
                  <a:lnTo>
                    <a:pt x="202" y="47"/>
                  </a:lnTo>
                  <a:lnTo>
                    <a:pt x="0" y="47"/>
                  </a:lnTo>
                  <a:lnTo>
                    <a:pt x="0" y="94"/>
                  </a:lnTo>
                  <a:lnTo>
                    <a:pt x="101" y="0"/>
                  </a:lnTo>
                  <a:lnTo>
                    <a:pt x="101" y="187"/>
                  </a:lnTo>
                  <a:lnTo>
                    <a:pt x="202" y="187"/>
                  </a:lnTo>
                  <a:lnTo>
                    <a:pt x="202" y="94"/>
                  </a:lnTo>
                  <a:lnTo>
                    <a:pt x="101" y="1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7" name="Freeform 812"/>
            <p:cNvSpPr>
              <a:spLocks/>
            </p:cNvSpPr>
            <p:nvPr/>
          </p:nvSpPr>
          <p:spPr bwMode="auto">
            <a:xfrm>
              <a:off x="602" y="2195"/>
              <a:ext cx="23" cy="21"/>
            </a:xfrm>
            <a:custGeom>
              <a:avLst/>
              <a:gdLst>
                <a:gd name="T0" fmla="*/ 0 w 203"/>
                <a:gd name="T1" fmla="*/ 0 h 187"/>
                <a:gd name="T2" fmla="*/ 0 w 203"/>
                <a:gd name="T3" fmla="*/ 0 h 187"/>
                <a:gd name="T4" fmla="*/ 0 w 203"/>
                <a:gd name="T5" fmla="*/ 0 h 187"/>
                <a:gd name="T6" fmla="*/ 0 w 203"/>
                <a:gd name="T7" fmla="*/ 0 h 187"/>
                <a:gd name="T8" fmla="*/ 0 w 203"/>
                <a:gd name="T9" fmla="*/ 0 h 187"/>
                <a:gd name="T10" fmla="*/ 0 w 203"/>
                <a:gd name="T11" fmla="*/ 0 h 187"/>
                <a:gd name="T12" fmla="*/ 0 w 203"/>
                <a:gd name="T13" fmla="*/ 0 h 187"/>
                <a:gd name="T14" fmla="*/ 0 w 203"/>
                <a:gd name="T15" fmla="*/ 0 h 187"/>
                <a:gd name="T16" fmla="*/ 0 w 203"/>
                <a:gd name="T17" fmla="*/ 0 h 187"/>
                <a:gd name="T18" fmla="*/ 0 w 203"/>
                <a:gd name="T19" fmla="*/ 0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87">
                  <a:moveTo>
                    <a:pt x="203" y="94"/>
                  </a:moveTo>
                  <a:lnTo>
                    <a:pt x="101" y="187"/>
                  </a:lnTo>
                  <a:lnTo>
                    <a:pt x="152" y="187"/>
                  </a:lnTo>
                  <a:lnTo>
                    <a:pt x="152" y="0"/>
                  </a:lnTo>
                  <a:lnTo>
                    <a:pt x="101" y="0"/>
                  </a:lnTo>
                  <a:lnTo>
                    <a:pt x="0" y="94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03" y="9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8" name="Freeform 813"/>
            <p:cNvSpPr>
              <a:spLocks/>
            </p:cNvSpPr>
            <p:nvPr/>
          </p:nvSpPr>
          <p:spPr bwMode="auto">
            <a:xfrm>
              <a:off x="602" y="2206"/>
              <a:ext cx="23" cy="5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9" name="Freeform 814"/>
            <p:cNvSpPr>
              <a:spLocks/>
            </p:cNvSpPr>
            <p:nvPr/>
          </p:nvSpPr>
          <p:spPr bwMode="auto">
            <a:xfrm>
              <a:off x="602" y="2211"/>
              <a:ext cx="23" cy="5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0" name="Freeform 815"/>
            <p:cNvSpPr>
              <a:spLocks/>
            </p:cNvSpPr>
            <p:nvPr/>
          </p:nvSpPr>
          <p:spPr bwMode="auto">
            <a:xfrm>
              <a:off x="602" y="2216"/>
              <a:ext cx="23" cy="6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1" name="Freeform 816"/>
            <p:cNvSpPr>
              <a:spLocks/>
            </p:cNvSpPr>
            <p:nvPr/>
          </p:nvSpPr>
          <p:spPr bwMode="auto">
            <a:xfrm>
              <a:off x="602" y="2222"/>
              <a:ext cx="23" cy="5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2" name="Freeform 817"/>
            <p:cNvSpPr>
              <a:spLocks/>
            </p:cNvSpPr>
            <p:nvPr/>
          </p:nvSpPr>
          <p:spPr bwMode="auto">
            <a:xfrm>
              <a:off x="602" y="2225"/>
              <a:ext cx="23" cy="15"/>
            </a:xfrm>
            <a:custGeom>
              <a:avLst/>
              <a:gdLst>
                <a:gd name="T0" fmla="*/ 0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0 h 132"/>
                <a:gd name="T10" fmla="*/ 0 w 203"/>
                <a:gd name="T11" fmla="*/ 0 h 132"/>
                <a:gd name="T12" fmla="*/ 0 w 203"/>
                <a:gd name="T13" fmla="*/ 0 h 132"/>
                <a:gd name="T14" fmla="*/ 0 w 203"/>
                <a:gd name="T15" fmla="*/ 0 h 132"/>
                <a:gd name="T16" fmla="*/ 0 w 203"/>
                <a:gd name="T17" fmla="*/ 0 h 132"/>
                <a:gd name="T18" fmla="*/ 0 w 203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2">
                  <a:moveTo>
                    <a:pt x="174" y="132"/>
                  </a:moveTo>
                  <a:lnTo>
                    <a:pt x="203" y="66"/>
                  </a:lnTo>
                  <a:lnTo>
                    <a:pt x="203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30" y="0"/>
                  </a:lnTo>
                  <a:lnTo>
                    <a:pt x="174" y="132"/>
                  </a:lnTo>
                  <a:lnTo>
                    <a:pt x="203" y="105"/>
                  </a:lnTo>
                  <a:lnTo>
                    <a:pt x="203" y="66"/>
                  </a:lnTo>
                  <a:lnTo>
                    <a:pt x="174" y="13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3" name="Freeform 818"/>
            <p:cNvSpPr>
              <a:spLocks/>
            </p:cNvSpPr>
            <p:nvPr/>
          </p:nvSpPr>
          <p:spPr bwMode="auto">
            <a:xfrm>
              <a:off x="595" y="2225"/>
              <a:ext cx="27" cy="20"/>
            </a:xfrm>
            <a:custGeom>
              <a:avLst/>
              <a:gdLst>
                <a:gd name="T0" fmla="*/ 0 w 225"/>
                <a:gd name="T1" fmla="*/ 0 h 179"/>
                <a:gd name="T2" fmla="*/ 0 w 225"/>
                <a:gd name="T3" fmla="*/ 0 h 179"/>
                <a:gd name="T4" fmla="*/ 0 w 225"/>
                <a:gd name="T5" fmla="*/ 0 h 179"/>
                <a:gd name="T6" fmla="*/ 0 w 225"/>
                <a:gd name="T7" fmla="*/ 0 h 179"/>
                <a:gd name="T8" fmla="*/ 0 w 225"/>
                <a:gd name="T9" fmla="*/ 0 h 179"/>
                <a:gd name="T10" fmla="*/ 0 w 225"/>
                <a:gd name="T11" fmla="*/ 0 h 179"/>
                <a:gd name="T12" fmla="*/ 0 w 225"/>
                <a:gd name="T13" fmla="*/ 0 h 179"/>
                <a:gd name="T14" fmla="*/ 0 w 225"/>
                <a:gd name="T15" fmla="*/ 0 h 179"/>
                <a:gd name="T16" fmla="*/ 0 w 225"/>
                <a:gd name="T17" fmla="*/ 0 h 179"/>
                <a:gd name="T18" fmla="*/ 0 w 225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5" h="179">
                  <a:moveTo>
                    <a:pt x="203" y="113"/>
                  </a:moveTo>
                  <a:lnTo>
                    <a:pt x="174" y="179"/>
                  </a:lnTo>
                  <a:lnTo>
                    <a:pt x="225" y="132"/>
                  </a:lnTo>
                  <a:lnTo>
                    <a:pt x="81" y="0"/>
                  </a:lnTo>
                  <a:lnTo>
                    <a:pt x="30" y="47"/>
                  </a:lnTo>
                  <a:lnTo>
                    <a:pt x="0" y="113"/>
                  </a:lnTo>
                  <a:lnTo>
                    <a:pt x="30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4" name="Freeform 819"/>
            <p:cNvSpPr>
              <a:spLocks/>
            </p:cNvSpPr>
            <p:nvPr/>
          </p:nvSpPr>
          <p:spPr bwMode="auto">
            <a:xfrm>
              <a:off x="595" y="2238"/>
              <a:ext cx="24" cy="5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0 h 47"/>
                <a:gd name="T4" fmla="*/ 0 w 203"/>
                <a:gd name="T5" fmla="*/ 0 h 47"/>
                <a:gd name="T6" fmla="*/ 0 w 203"/>
                <a:gd name="T7" fmla="*/ 0 h 47"/>
                <a:gd name="T8" fmla="*/ 0 w 203"/>
                <a:gd name="T9" fmla="*/ 0 h 47"/>
                <a:gd name="T10" fmla="*/ 0 w 203"/>
                <a:gd name="T11" fmla="*/ 0 h 47"/>
                <a:gd name="T12" fmla="*/ 0 w 203"/>
                <a:gd name="T13" fmla="*/ 0 h 47"/>
                <a:gd name="T14" fmla="*/ 0 w 203"/>
                <a:gd name="T15" fmla="*/ 0 h 47"/>
                <a:gd name="T16" fmla="*/ 0 w 20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" h="47">
                  <a:moveTo>
                    <a:pt x="203" y="47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3" y="4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5" name="Freeform 820"/>
            <p:cNvSpPr>
              <a:spLocks/>
            </p:cNvSpPr>
            <p:nvPr/>
          </p:nvSpPr>
          <p:spPr bwMode="auto">
            <a:xfrm>
              <a:off x="595" y="2243"/>
              <a:ext cx="24" cy="5"/>
            </a:xfrm>
            <a:custGeom>
              <a:avLst/>
              <a:gdLst>
                <a:gd name="T0" fmla="*/ 0 w 203"/>
                <a:gd name="T1" fmla="*/ 0 h 46"/>
                <a:gd name="T2" fmla="*/ 0 w 203"/>
                <a:gd name="T3" fmla="*/ 0 h 46"/>
                <a:gd name="T4" fmla="*/ 0 w 203"/>
                <a:gd name="T5" fmla="*/ 0 h 46"/>
                <a:gd name="T6" fmla="*/ 0 w 203"/>
                <a:gd name="T7" fmla="*/ 0 h 46"/>
                <a:gd name="T8" fmla="*/ 0 w 203"/>
                <a:gd name="T9" fmla="*/ 0 h 46"/>
                <a:gd name="T10" fmla="*/ 0 w 203"/>
                <a:gd name="T11" fmla="*/ 0 h 46"/>
                <a:gd name="T12" fmla="*/ 0 w 203"/>
                <a:gd name="T13" fmla="*/ 0 h 46"/>
                <a:gd name="T14" fmla="*/ 0 w 203"/>
                <a:gd name="T15" fmla="*/ 0 h 46"/>
                <a:gd name="T16" fmla="*/ 0 w 203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" h="46">
                  <a:moveTo>
                    <a:pt x="203" y="46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03" y="4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Freeform 821"/>
            <p:cNvSpPr>
              <a:spLocks/>
            </p:cNvSpPr>
            <p:nvPr/>
          </p:nvSpPr>
          <p:spPr bwMode="auto">
            <a:xfrm>
              <a:off x="595" y="2248"/>
              <a:ext cx="24" cy="10"/>
            </a:xfrm>
            <a:custGeom>
              <a:avLst/>
              <a:gdLst>
                <a:gd name="T0" fmla="*/ 0 w 203"/>
                <a:gd name="T1" fmla="*/ 0 h 89"/>
                <a:gd name="T2" fmla="*/ 0 w 203"/>
                <a:gd name="T3" fmla="*/ 0 h 89"/>
                <a:gd name="T4" fmla="*/ 0 w 203"/>
                <a:gd name="T5" fmla="*/ 0 h 89"/>
                <a:gd name="T6" fmla="*/ 0 w 203"/>
                <a:gd name="T7" fmla="*/ 0 h 89"/>
                <a:gd name="T8" fmla="*/ 0 w 203"/>
                <a:gd name="T9" fmla="*/ 0 h 89"/>
                <a:gd name="T10" fmla="*/ 0 w 203"/>
                <a:gd name="T11" fmla="*/ 0 h 89"/>
                <a:gd name="T12" fmla="*/ 0 w 203"/>
                <a:gd name="T13" fmla="*/ 0 h 89"/>
                <a:gd name="T14" fmla="*/ 0 w 203"/>
                <a:gd name="T15" fmla="*/ 0 h 89"/>
                <a:gd name="T16" fmla="*/ 0 w 203"/>
                <a:gd name="T17" fmla="*/ 0 h 89"/>
                <a:gd name="T18" fmla="*/ 0 w 203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89">
                  <a:moveTo>
                    <a:pt x="193" y="89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5"/>
                  </a:lnTo>
                  <a:lnTo>
                    <a:pt x="192" y="89"/>
                  </a:lnTo>
                  <a:lnTo>
                    <a:pt x="203" y="69"/>
                  </a:lnTo>
                  <a:lnTo>
                    <a:pt x="203" y="47"/>
                  </a:lnTo>
                  <a:lnTo>
                    <a:pt x="193" y="8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7" name="Freeform 822"/>
            <p:cNvSpPr>
              <a:spLocks/>
            </p:cNvSpPr>
            <p:nvPr/>
          </p:nvSpPr>
          <p:spPr bwMode="auto">
            <a:xfrm>
              <a:off x="590" y="2249"/>
              <a:ext cx="28" cy="19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7">
                  <a:moveTo>
                    <a:pt x="201" y="135"/>
                  </a:moveTo>
                  <a:lnTo>
                    <a:pt x="191" y="177"/>
                  </a:lnTo>
                  <a:lnTo>
                    <a:pt x="242" y="84"/>
                  </a:lnTo>
                  <a:lnTo>
                    <a:pt x="61" y="0"/>
                  </a:lnTo>
                  <a:lnTo>
                    <a:pt x="10" y="94"/>
                  </a:lnTo>
                  <a:lnTo>
                    <a:pt x="0" y="135"/>
                  </a:lnTo>
                  <a:lnTo>
                    <a:pt x="10" y="94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1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8" name="Freeform 823"/>
            <p:cNvSpPr>
              <a:spLocks/>
            </p:cNvSpPr>
            <p:nvPr/>
          </p:nvSpPr>
          <p:spPr bwMode="auto">
            <a:xfrm>
              <a:off x="590" y="2264"/>
              <a:ext cx="23" cy="5"/>
            </a:xfrm>
            <a:custGeom>
              <a:avLst/>
              <a:gdLst>
                <a:gd name="T0" fmla="*/ 0 w 201"/>
                <a:gd name="T1" fmla="*/ 0 h 47"/>
                <a:gd name="T2" fmla="*/ 0 w 201"/>
                <a:gd name="T3" fmla="*/ 0 h 47"/>
                <a:gd name="T4" fmla="*/ 0 w 201"/>
                <a:gd name="T5" fmla="*/ 0 h 47"/>
                <a:gd name="T6" fmla="*/ 0 w 201"/>
                <a:gd name="T7" fmla="*/ 0 h 47"/>
                <a:gd name="T8" fmla="*/ 0 w 201"/>
                <a:gd name="T9" fmla="*/ 0 h 47"/>
                <a:gd name="T10" fmla="*/ 0 w 201"/>
                <a:gd name="T11" fmla="*/ 0 h 47"/>
                <a:gd name="T12" fmla="*/ 0 w 201"/>
                <a:gd name="T13" fmla="*/ 0 h 47"/>
                <a:gd name="T14" fmla="*/ 0 w 201"/>
                <a:gd name="T15" fmla="*/ 0 h 47"/>
                <a:gd name="T16" fmla="*/ 0 w 201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" h="47">
                  <a:moveTo>
                    <a:pt x="201" y="47"/>
                  </a:moveTo>
                  <a:lnTo>
                    <a:pt x="201" y="47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1" y="4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9" name="Freeform 824"/>
            <p:cNvSpPr>
              <a:spLocks/>
            </p:cNvSpPr>
            <p:nvPr/>
          </p:nvSpPr>
          <p:spPr bwMode="auto">
            <a:xfrm>
              <a:off x="590" y="2269"/>
              <a:ext cx="23" cy="10"/>
            </a:xfrm>
            <a:custGeom>
              <a:avLst/>
              <a:gdLst>
                <a:gd name="T0" fmla="*/ 0 w 201"/>
                <a:gd name="T1" fmla="*/ 0 h 93"/>
                <a:gd name="T2" fmla="*/ 0 w 201"/>
                <a:gd name="T3" fmla="*/ 0 h 93"/>
                <a:gd name="T4" fmla="*/ 0 w 201"/>
                <a:gd name="T5" fmla="*/ 0 h 93"/>
                <a:gd name="T6" fmla="*/ 0 w 201"/>
                <a:gd name="T7" fmla="*/ 0 h 93"/>
                <a:gd name="T8" fmla="*/ 0 w 201"/>
                <a:gd name="T9" fmla="*/ 0 h 93"/>
                <a:gd name="T10" fmla="*/ 0 w 201"/>
                <a:gd name="T11" fmla="*/ 0 h 93"/>
                <a:gd name="T12" fmla="*/ 0 w 201"/>
                <a:gd name="T13" fmla="*/ 0 h 93"/>
                <a:gd name="T14" fmla="*/ 0 w 201"/>
                <a:gd name="T15" fmla="*/ 0 h 93"/>
                <a:gd name="T16" fmla="*/ 0 w 201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1" h="93">
                  <a:moveTo>
                    <a:pt x="201" y="93"/>
                  </a:moveTo>
                  <a:lnTo>
                    <a:pt x="201" y="93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1" y="9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0" name="Freeform 825"/>
            <p:cNvSpPr>
              <a:spLocks/>
            </p:cNvSpPr>
            <p:nvPr/>
          </p:nvSpPr>
          <p:spPr bwMode="auto">
            <a:xfrm>
              <a:off x="590" y="2279"/>
              <a:ext cx="23" cy="11"/>
            </a:xfrm>
            <a:custGeom>
              <a:avLst/>
              <a:gdLst>
                <a:gd name="T0" fmla="*/ 0 w 201"/>
                <a:gd name="T1" fmla="*/ 0 h 88"/>
                <a:gd name="T2" fmla="*/ 0 w 201"/>
                <a:gd name="T3" fmla="*/ 0 h 88"/>
                <a:gd name="T4" fmla="*/ 0 w 201"/>
                <a:gd name="T5" fmla="*/ 0 h 88"/>
                <a:gd name="T6" fmla="*/ 0 w 201"/>
                <a:gd name="T7" fmla="*/ 0 h 88"/>
                <a:gd name="T8" fmla="*/ 0 w 201"/>
                <a:gd name="T9" fmla="*/ 0 h 88"/>
                <a:gd name="T10" fmla="*/ 0 w 201"/>
                <a:gd name="T11" fmla="*/ 0 h 88"/>
                <a:gd name="T12" fmla="*/ 0 w 201"/>
                <a:gd name="T13" fmla="*/ 0 h 88"/>
                <a:gd name="T14" fmla="*/ 0 w 201"/>
                <a:gd name="T15" fmla="*/ 0 h 88"/>
                <a:gd name="T16" fmla="*/ 0 w 201"/>
                <a:gd name="T17" fmla="*/ 0 h 88"/>
                <a:gd name="T18" fmla="*/ 0 w 201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88">
                  <a:moveTo>
                    <a:pt x="191" y="88"/>
                  </a:moveTo>
                  <a:lnTo>
                    <a:pt x="201" y="47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0" y="5"/>
                  </a:lnTo>
                  <a:lnTo>
                    <a:pt x="191" y="88"/>
                  </a:lnTo>
                  <a:lnTo>
                    <a:pt x="201" y="69"/>
                  </a:lnTo>
                  <a:lnTo>
                    <a:pt x="201" y="47"/>
                  </a:lnTo>
                  <a:lnTo>
                    <a:pt x="191" y="8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1" name="Freeform 826"/>
            <p:cNvSpPr>
              <a:spLocks/>
            </p:cNvSpPr>
            <p:nvPr/>
          </p:nvSpPr>
          <p:spPr bwMode="auto">
            <a:xfrm>
              <a:off x="584" y="2280"/>
              <a:ext cx="28" cy="20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6">
                  <a:moveTo>
                    <a:pt x="202" y="135"/>
                  </a:moveTo>
                  <a:lnTo>
                    <a:pt x="191" y="176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1" y="94"/>
                  </a:lnTo>
                  <a:lnTo>
                    <a:pt x="0" y="135"/>
                  </a:lnTo>
                  <a:lnTo>
                    <a:pt x="11" y="94"/>
                  </a:lnTo>
                  <a:lnTo>
                    <a:pt x="0" y="114"/>
                  </a:lnTo>
                  <a:lnTo>
                    <a:pt x="0" y="135"/>
                  </a:lnTo>
                  <a:lnTo>
                    <a:pt x="202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2" name="Freeform 827"/>
            <p:cNvSpPr>
              <a:spLocks/>
            </p:cNvSpPr>
            <p:nvPr/>
          </p:nvSpPr>
          <p:spPr bwMode="auto">
            <a:xfrm>
              <a:off x="584" y="2295"/>
              <a:ext cx="23" cy="6"/>
            </a:xfrm>
            <a:custGeom>
              <a:avLst/>
              <a:gdLst>
                <a:gd name="T0" fmla="*/ 0 w 202"/>
                <a:gd name="T1" fmla="*/ 0 h 47"/>
                <a:gd name="T2" fmla="*/ 0 w 202"/>
                <a:gd name="T3" fmla="*/ 0 h 47"/>
                <a:gd name="T4" fmla="*/ 0 w 202"/>
                <a:gd name="T5" fmla="*/ 0 h 47"/>
                <a:gd name="T6" fmla="*/ 0 w 202"/>
                <a:gd name="T7" fmla="*/ 0 h 47"/>
                <a:gd name="T8" fmla="*/ 0 w 202"/>
                <a:gd name="T9" fmla="*/ 0 h 47"/>
                <a:gd name="T10" fmla="*/ 0 w 202"/>
                <a:gd name="T11" fmla="*/ 0 h 47"/>
                <a:gd name="T12" fmla="*/ 0 w 202"/>
                <a:gd name="T13" fmla="*/ 0 h 47"/>
                <a:gd name="T14" fmla="*/ 0 w 202"/>
                <a:gd name="T15" fmla="*/ 0 h 47"/>
                <a:gd name="T16" fmla="*/ 0 w 20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" h="47">
                  <a:moveTo>
                    <a:pt x="202" y="47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202" y="4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3" name="Freeform 828"/>
            <p:cNvSpPr>
              <a:spLocks/>
            </p:cNvSpPr>
            <p:nvPr/>
          </p:nvSpPr>
          <p:spPr bwMode="auto">
            <a:xfrm>
              <a:off x="584" y="2301"/>
              <a:ext cx="23" cy="15"/>
            </a:xfrm>
            <a:custGeom>
              <a:avLst/>
              <a:gdLst>
                <a:gd name="T0" fmla="*/ 0 w 202"/>
                <a:gd name="T1" fmla="*/ 0 h 134"/>
                <a:gd name="T2" fmla="*/ 0 w 202"/>
                <a:gd name="T3" fmla="*/ 0 h 134"/>
                <a:gd name="T4" fmla="*/ 0 w 202"/>
                <a:gd name="T5" fmla="*/ 0 h 134"/>
                <a:gd name="T6" fmla="*/ 0 w 202"/>
                <a:gd name="T7" fmla="*/ 0 h 134"/>
                <a:gd name="T8" fmla="*/ 0 w 202"/>
                <a:gd name="T9" fmla="*/ 0 h 134"/>
                <a:gd name="T10" fmla="*/ 0 w 202"/>
                <a:gd name="T11" fmla="*/ 0 h 134"/>
                <a:gd name="T12" fmla="*/ 0 w 202"/>
                <a:gd name="T13" fmla="*/ 0 h 134"/>
                <a:gd name="T14" fmla="*/ 0 w 202"/>
                <a:gd name="T15" fmla="*/ 0 h 134"/>
                <a:gd name="T16" fmla="*/ 0 w 202"/>
                <a:gd name="T17" fmla="*/ 0 h 134"/>
                <a:gd name="T18" fmla="*/ 0 w 202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134">
                  <a:moveTo>
                    <a:pt x="191" y="134"/>
                  </a:moveTo>
                  <a:lnTo>
                    <a:pt x="202" y="94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0" y="52"/>
                  </a:lnTo>
                  <a:lnTo>
                    <a:pt x="191" y="134"/>
                  </a:lnTo>
                  <a:lnTo>
                    <a:pt x="202" y="115"/>
                  </a:lnTo>
                  <a:lnTo>
                    <a:pt x="202" y="94"/>
                  </a:lnTo>
                  <a:lnTo>
                    <a:pt x="191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4" name="Freeform 829"/>
            <p:cNvSpPr>
              <a:spLocks/>
            </p:cNvSpPr>
            <p:nvPr/>
          </p:nvSpPr>
          <p:spPr bwMode="auto">
            <a:xfrm>
              <a:off x="578" y="2306"/>
              <a:ext cx="28" cy="20"/>
            </a:xfrm>
            <a:custGeom>
              <a:avLst/>
              <a:gdLst>
                <a:gd name="T0" fmla="*/ 0 w 243"/>
                <a:gd name="T1" fmla="*/ 0 h 176"/>
                <a:gd name="T2" fmla="*/ 0 w 243"/>
                <a:gd name="T3" fmla="*/ 0 h 176"/>
                <a:gd name="T4" fmla="*/ 0 w 243"/>
                <a:gd name="T5" fmla="*/ 0 h 176"/>
                <a:gd name="T6" fmla="*/ 0 w 243"/>
                <a:gd name="T7" fmla="*/ 0 h 176"/>
                <a:gd name="T8" fmla="*/ 0 w 243"/>
                <a:gd name="T9" fmla="*/ 0 h 176"/>
                <a:gd name="T10" fmla="*/ 0 w 243"/>
                <a:gd name="T11" fmla="*/ 0 h 176"/>
                <a:gd name="T12" fmla="*/ 0 w 243"/>
                <a:gd name="T13" fmla="*/ 0 h 176"/>
                <a:gd name="T14" fmla="*/ 0 w 243"/>
                <a:gd name="T15" fmla="*/ 0 h 176"/>
                <a:gd name="T16" fmla="*/ 0 w 243"/>
                <a:gd name="T17" fmla="*/ 0 h 176"/>
                <a:gd name="T18" fmla="*/ 0 w 243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3" h="176">
                  <a:moveTo>
                    <a:pt x="203" y="134"/>
                  </a:moveTo>
                  <a:lnTo>
                    <a:pt x="193" y="176"/>
                  </a:lnTo>
                  <a:lnTo>
                    <a:pt x="243" y="82"/>
                  </a:lnTo>
                  <a:lnTo>
                    <a:pt x="62" y="0"/>
                  </a:lnTo>
                  <a:lnTo>
                    <a:pt x="12" y="93"/>
                  </a:lnTo>
                  <a:lnTo>
                    <a:pt x="0" y="134"/>
                  </a:lnTo>
                  <a:lnTo>
                    <a:pt x="12" y="93"/>
                  </a:lnTo>
                  <a:lnTo>
                    <a:pt x="0" y="113"/>
                  </a:lnTo>
                  <a:lnTo>
                    <a:pt x="0" y="134"/>
                  </a:lnTo>
                  <a:lnTo>
                    <a:pt x="203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5" name="Freeform 830"/>
            <p:cNvSpPr>
              <a:spLocks/>
            </p:cNvSpPr>
            <p:nvPr/>
          </p:nvSpPr>
          <p:spPr bwMode="auto">
            <a:xfrm>
              <a:off x="578" y="2321"/>
              <a:ext cx="24" cy="11"/>
            </a:xfrm>
            <a:custGeom>
              <a:avLst/>
              <a:gdLst>
                <a:gd name="T0" fmla="*/ 0 w 203"/>
                <a:gd name="T1" fmla="*/ 0 h 88"/>
                <a:gd name="T2" fmla="*/ 0 w 203"/>
                <a:gd name="T3" fmla="*/ 0 h 88"/>
                <a:gd name="T4" fmla="*/ 0 w 203"/>
                <a:gd name="T5" fmla="*/ 0 h 88"/>
                <a:gd name="T6" fmla="*/ 0 w 203"/>
                <a:gd name="T7" fmla="*/ 0 h 88"/>
                <a:gd name="T8" fmla="*/ 0 w 203"/>
                <a:gd name="T9" fmla="*/ 0 h 88"/>
                <a:gd name="T10" fmla="*/ 0 w 203"/>
                <a:gd name="T11" fmla="*/ 0 h 88"/>
                <a:gd name="T12" fmla="*/ 0 w 203"/>
                <a:gd name="T13" fmla="*/ 0 h 88"/>
                <a:gd name="T14" fmla="*/ 0 w 203"/>
                <a:gd name="T15" fmla="*/ 0 h 88"/>
                <a:gd name="T16" fmla="*/ 0 w 203"/>
                <a:gd name="T17" fmla="*/ 0 h 88"/>
                <a:gd name="T18" fmla="*/ 0 w 203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88">
                  <a:moveTo>
                    <a:pt x="193" y="88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6"/>
                  </a:lnTo>
                  <a:lnTo>
                    <a:pt x="192" y="88"/>
                  </a:lnTo>
                  <a:lnTo>
                    <a:pt x="203" y="69"/>
                  </a:lnTo>
                  <a:lnTo>
                    <a:pt x="203" y="47"/>
                  </a:lnTo>
                  <a:lnTo>
                    <a:pt x="193" y="8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6" name="Freeform 831"/>
            <p:cNvSpPr>
              <a:spLocks/>
            </p:cNvSpPr>
            <p:nvPr/>
          </p:nvSpPr>
          <p:spPr bwMode="auto">
            <a:xfrm>
              <a:off x="573" y="2322"/>
              <a:ext cx="27" cy="20"/>
            </a:xfrm>
            <a:custGeom>
              <a:avLst/>
              <a:gdLst>
                <a:gd name="T0" fmla="*/ 0 w 244"/>
                <a:gd name="T1" fmla="*/ 0 h 176"/>
                <a:gd name="T2" fmla="*/ 0 w 244"/>
                <a:gd name="T3" fmla="*/ 0 h 176"/>
                <a:gd name="T4" fmla="*/ 0 w 244"/>
                <a:gd name="T5" fmla="*/ 0 h 176"/>
                <a:gd name="T6" fmla="*/ 0 w 244"/>
                <a:gd name="T7" fmla="*/ 0 h 176"/>
                <a:gd name="T8" fmla="*/ 0 w 244"/>
                <a:gd name="T9" fmla="*/ 0 h 176"/>
                <a:gd name="T10" fmla="*/ 0 w 244"/>
                <a:gd name="T11" fmla="*/ 0 h 176"/>
                <a:gd name="T12" fmla="*/ 0 w 244"/>
                <a:gd name="T13" fmla="*/ 0 h 176"/>
                <a:gd name="T14" fmla="*/ 0 w 244"/>
                <a:gd name="T15" fmla="*/ 0 h 176"/>
                <a:gd name="T16" fmla="*/ 0 w 244"/>
                <a:gd name="T17" fmla="*/ 0 h 176"/>
                <a:gd name="T18" fmla="*/ 0 w 244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4" h="176">
                  <a:moveTo>
                    <a:pt x="203" y="134"/>
                  </a:moveTo>
                  <a:lnTo>
                    <a:pt x="193" y="176"/>
                  </a:lnTo>
                  <a:lnTo>
                    <a:pt x="244" y="82"/>
                  </a:lnTo>
                  <a:lnTo>
                    <a:pt x="63" y="0"/>
                  </a:lnTo>
                  <a:lnTo>
                    <a:pt x="12" y="93"/>
                  </a:lnTo>
                  <a:lnTo>
                    <a:pt x="0" y="134"/>
                  </a:lnTo>
                  <a:lnTo>
                    <a:pt x="12" y="93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03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7" name="Freeform 832"/>
            <p:cNvSpPr>
              <a:spLocks/>
            </p:cNvSpPr>
            <p:nvPr/>
          </p:nvSpPr>
          <p:spPr bwMode="auto">
            <a:xfrm>
              <a:off x="573" y="2337"/>
              <a:ext cx="22" cy="11"/>
            </a:xfrm>
            <a:custGeom>
              <a:avLst/>
              <a:gdLst>
                <a:gd name="T0" fmla="*/ 0 w 203"/>
                <a:gd name="T1" fmla="*/ 0 h 93"/>
                <a:gd name="T2" fmla="*/ 0 w 203"/>
                <a:gd name="T3" fmla="*/ 0 h 93"/>
                <a:gd name="T4" fmla="*/ 0 w 203"/>
                <a:gd name="T5" fmla="*/ 0 h 93"/>
                <a:gd name="T6" fmla="*/ 0 w 203"/>
                <a:gd name="T7" fmla="*/ 0 h 93"/>
                <a:gd name="T8" fmla="*/ 0 w 203"/>
                <a:gd name="T9" fmla="*/ 0 h 93"/>
                <a:gd name="T10" fmla="*/ 0 w 203"/>
                <a:gd name="T11" fmla="*/ 0 h 93"/>
                <a:gd name="T12" fmla="*/ 0 w 203"/>
                <a:gd name="T13" fmla="*/ 0 h 93"/>
                <a:gd name="T14" fmla="*/ 0 w 203"/>
                <a:gd name="T15" fmla="*/ 0 h 93"/>
                <a:gd name="T16" fmla="*/ 0 w 203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" h="93">
                  <a:moveTo>
                    <a:pt x="203" y="93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Freeform 833"/>
            <p:cNvSpPr>
              <a:spLocks/>
            </p:cNvSpPr>
            <p:nvPr/>
          </p:nvSpPr>
          <p:spPr bwMode="auto">
            <a:xfrm>
              <a:off x="573" y="2348"/>
              <a:ext cx="22" cy="15"/>
            </a:xfrm>
            <a:custGeom>
              <a:avLst/>
              <a:gdLst>
                <a:gd name="T0" fmla="*/ 0 w 203"/>
                <a:gd name="T1" fmla="*/ 0 h 136"/>
                <a:gd name="T2" fmla="*/ 0 w 203"/>
                <a:gd name="T3" fmla="*/ 0 h 136"/>
                <a:gd name="T4" fmla="*/ 0 w 203"/>
                <a:gd name="T5" fmla="*/ 0 h 136"/>
                <a:gd name="T6" fmla="*/ 0 w 203"/>
                <a:gd name="T7" fmla="*/ 0 h 136"/>
                <a:gd name="T8" fmla="*/ 0 w 203"/>
                <a:gd name="T9" fmla="*/ 0 h 136"/>
                <a:gd name="T10" fmla="*/ 0 w 203"/>
                <a:gd name="T11" fmla="*/ 0 h 136"/>
                <a:gd name="T12" fmla="*/ 0 w 203"/>
                <a:gd name="T13" fmla="*/ 0 h 136"/>
                <a:gd name="T14" fmla="*/ 0 w 203"/>
                <a:gd name="T15" fmla="*/ 0 h 136"/>
                <a:gd name="T16" fmla="*/ 0 w 203"/>
                <a:gd name="T17" fmla="*/ 0 h 136"/>
                <a:gd name="T18" fmla="*/ 0 w 203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6">
                  <a:moveTo>
                    <a:pt x="192" y="136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2" y="52"/>
                  </a:lnTo>
                  <a:lnTo>
                    <a:pt x="192" y="136"/>
                  </a:lnTo>
                  <a:lnTo>
                    <a:pt x="203" y="116"/>
                  </a:lnTo>
                  <a:lnTo>
                    <a:pt x="203" y="94"/>
                  </a:lnTo>
                  <a:lnTo>
                    <a:pt x="192" y="13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9" name="Freeform 834"/>
            <p:cNvSpPr>
              <a:spLocks/>
            </p:cNvSpPr>
            <p:nvPr/>
          </p:nvSpPr>
          <p:spPr bwMode="auto">
            <a:xfrm>
              <a:off x="567" y="2354"/>
              <a:ext cx="28" cy="20"/>
            </a:xfrm>
            <a:custGeom>
              <a:avLst/>
              <a:gdLst>
                <a:gd name="T0" fmla="*/ 0 w 241"/>
                <a:gd name="T1" fmla="*/ 0 h 177"/>
                <a:gd name="T2" fmla="*/ 0 w 241"/>
                <a:gd name="T3" fmla="*/ 0 h 177"/>
                <a:gd name="T4" fmla="*/ 0 w 241"/>
                <a:gd name="T5" fmla="*/ 0 h 177"/>
                <a:gd name="T6" fmla="*/ 0 w 241"/>
                <a:gd name="T7" fmla="*/ 0 h 177"/>
                <a:gd name="T8" fmla="*/ 0 w 241"/>
                <a:gd name="T9" fmla="*/ 0 h 177"/>
                <a:gd name="T10" fmla="*/ 0 w 241"/>
                <a:gd name="T11" fmla="*/ 0 h 177"/>
                <a:gd name="T12" fmla="*/ 0 w 241"/>
                <a:gd name="T13" fmla="*/ 0 h 177"/>
                <a:gd name="T14" fmla="*/ 0 w 241"/>
                <a:gd name="T15" fmla="*/ 0 h 177"/>
                <a:gd name="T16" fmla="*/ 0 w 241"/>
                <a:gd name="T17" fmla="*/ 0 h 177"/>
                <a:gd name="T18" fmla="*/ 0 w 241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177">
                  <a:moveTo>
                    <a:pt x="203" y="135"/>
                  </a:moveTo>
                  <a:lnTo>
                    <a:pt x="191" y="177"/>
                  </a:lnTo>
                  <a:lnTo>
                    <a:pt x="241" y="84"/>
                  </a:lnTo>
                  <a:lnTo>
                    <a:pt x="61" y="0"/>
                  </a:lnTo>
                  <a:lnTo>
                    <a:pt x="11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0" name="Freeform 835"/>
            <p:cNvSpPr>
              <a:spLocks/>
            </p:cNvSpPr>
            <p:nvPr/>
          </p:nvSpPr>
          <p:spPr bwMode="auto">
            <a:xfrm>
              <a:off x="567" y="2369"/>
              <a:ext cx="23" cy="16"/>
            </a:xfrm>
            <a:custGeom>
              <a:avLst/>
              <a:gdLst>
                <a:gd name="T0" fmla="*/ 0 w 203"/>
                <a:gd name="T1" fmla="*/ 0 h 135"/>
                <a:gd name="T2" fmla="*/ 0 w 203"/>
                <a:gd name="T3" fmla="*/ 0 h 135"/>
                <a:gd name="T4" fmla="*/ 0 w 203"/>
                <a:gd name="T5" fmla="*/ 0 h 135"/>
                <a:gd name="T6" fmla="*/ 0 w 203"/>
                <a:gd name="T7" fmla="*/ 0 h 135"/>
                <a:gd name="T8" fmla="*/ 0 w 203"/>
                <a:gd name="T9" fmla="*/ 0 h 135"/>
                <a:gd name="T10" fmla="*/ 0 w 203"/>
                <a:gd name="T11" fmla="*/ 0 h 135"/>
                <a:gd name="T12" fmla="*/ 0 w 203"/>
                <a:gd name="T13" fmla="*/ 0 h 135"/>
                <a:gd name="T14" fmla="*/ 0 w 203"/>
                <a:gd name="T15" fmla="*/ 0 h 135"/>
                <a:gd name="T16" fmla="*/ 0 w 203"/>
                <a:gd name="T17" fmla="*/ 0 h 135"/>
                <a:gd name="T18" fmla="*/ 0 w 203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5">
                  <a:moveTo>
                    <a:pt x="191" y="135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0" y="52"/>
                  </a:lnTo>
                  <a:lnTo>
                    <a:pt x="191" y="135"/>
                  </a:lnTo>
                  <a:lnTo>
                    <a:pt x="203" y="116"/>
                  </a:lnTo>
                  <a:lnTo>
                    <a:pt x="203" y="94"/>
                  </a:lnTo>
                  <a:lnTo>
                    <a:pt x="191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1" name="Freeform 836"/>
            <p:cNvSpPr>
              <a:spLocks/>
            </p:cNvSpPr>
            <p:nvPr/>
          </p:nvSpPr>
          <p:spPr bwMode="auto">
            <a:xfrm>
              <a:off x="561" y="2375"/>
              <a:ext cx="28" cy="20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7">
                  <a:moveTo>
                    <a:pt x="203" y="135"/>
                  </a:moveTo>
                  <a:lnTo>
                    <a:pt x="191" y="177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1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2" name="Freeform 837"/>
            <p:cNvSpPr>
              <a:spLocks/>
            </p:cNvSpPr>
            <p:nvPr/>
          </p:nvSpPr>
          <p:spPr bwMode="auto">
            <a:xfrm>
              <a:off x="561" y="2390"/>
              <a:ext cx="23" cy="10"/>
            </a:xfrm>
            <a:custGeom>
              <a:avLst/>
              <a:gdLst>
                <a:gd name="T0" fmla="*/ 0 w 203"/>
                <a:gd name="T1" fmla="*/ 0 h 93"/>
                <a:gd name="T2" fmla="*/ 0 w 203"/>
                <a:gd name="T3" fmla="*/ 0 h 93"/>
                <a:gd name="T4" fmla="*/ 0 w 203"/>
                <a:gd name="T5" fmla="*/ 0 h 93"/>
                <a:gd name="T6" fmla="*/ 0 w 203"/>
                <a:gd name="T7" fmla="*/ 0 h 93"/>
                <a:gd name="T8" fmla="*/ 0 w 203"/>
                <a:gd name="T9" fmla="*/ 0 h 93"/>
                <a:gd name="T10" fmla="*/ 0 w 203"/>
                <a:gd name="T11" fmla="*/ 0 h 93"/>
                <a:gd name="T12" fmla="*/ 0 w 203"/>
                <a:gd name="T13" fmla="*/ 0 h 93"/>
                <a:gd name="T14" fmla="*/ 0 w 203"/>
                <a:gd name="T15" fmla="*/ 0 h 93"/>
                <a:gd name="T16" fmla="*/ 0 w 203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" h="93">
                  <a:moveTo>
                    <a:pt x="203" y="93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203" y="9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3" name="Freeform 838"/>
            <p:cNvSpPr>
              <a:spLocks/>
            </p:cNvSpPr>
            <p:nvPr/>
          </p:nvSpPr>
          <p:spPr bwMode="auto">
            <a:xfrm>
              <a:off x="561" y="2400"/>
              <a:ext cx="23" cy="16"/>
            </a:xfrm>
            <a:custGeom>
              <a:avLst/>
              <a:gdLst>
                <a:gd name="T0" fmla="*/ 0 w 203"/>
                <a:gd name="T1" fmla="*/ 0 h 136"/>
                <a:gd name="T2" fmla="*/ 0 w 203"/>
                <a:gd name="T3" fmla="*/ 0 h 136"/>
                <a:gd name="T4" fmla="*/ 0 w 203"/>
                <a:gd name="T5" fmla="*/ 0 h 136"/>
                <a:gd name="T6" fmla="*/ 0 w 203"/>
                <a:gd name="T7" fmla="*/ 0 h 136"/>
                <a:gd name="T8" fmla="*/ 0 w 203"/>
                <a:gd name="T9" fmla="*/ 0 h 136"/>
                <a:gd name="T10" fmla="*/ 0 w 203"/>
                <a:gd name="T11" fmla="*/ 0 h 136"/>
                <a:gd name="T12" fmla="*/ 0 w 203"/>
                <a:gd name="T13" fmla="*/ 0 h 136"/>
                <a:gd name="T14" fmla="*/ 0 w 203"/>
                <a:gd name="T15" fmla="*/ 0 h 136"/>
                <a:gd name="T16" fmla="*/ 0 w 203"/>
                <a:gd name="T17" fmla="*/ 0 h 136"/>
                <a:gd name="T18" fmla="*/ 0 w 203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6">
                  <a:moveTo>
                    <a:pt x="191" y="136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1" y="52"/>
                  </a:lnTo>
                  <a:lnTo>
                    <a:pt x="191" y="136"/>
                  </a:lnTo>
                  <a:lnTo>
                    <a:pt x="203" y="116"/>
                  </a:lnTo>
                  <a:lnTo>
                    <a:pt x="203" y="94"/>
                  </a:lnTo>
                  <a:lnTo>
                    <a:pt x="191" y="13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4" name="Freeform 839"/>
            <p:cNvSpPr>
              <a:spLocks/>
            </p:cNvSpPr>
            <p:nvPr/>
          </p:nvSpPr>
          <p:spPr bwMode="auto">
            <a:xfrm>
              <a:off x="555" y="2407"/>
              <a:ext cx="28" cy="19"/>
            </a:xfrm>
            <a:custGeom>
              <a:avLst/>
              <a:gdLst>
                <a:gd name="T0" fmla="*/ 0 w 243"/>
                <a:gd name="T1" fmla="*/ 0 h 177"/>
                <a:gd name="T2" fmla="*/ 0 w 243"/>
                <a:gd name="T3" fmla="*/ 0 h 177"/>
                <a:gd name="T4" fmla="*/ 0 w 243"/>
                <a:gd name="T5" fmla="*/ 0 h 177"/>
                <a:gd name="T6" fmla="*/ 0 w 243"/>
                <a:gd name="T7" fmla="*/ 0 h 177"/>
                <a:gd name="T8" fmla="*/ 0 w 243"/>
                <a:gd name="T9" fmla="*/ 0 h 177"/>
                <a:gd name="T10" fmla="*/ 0 w 243"/>
                <a:gd name="T11" fmla="*/ 0 h 177"/>
                <a:gd name="T12" fmla="*/ 0 w 243"/>
                <a:gd name="T13" fmla="*/ 0 h 177"/>
                <a:gd name="T14" fmla="*/ 0 w 243"/>
                <a:gd name="T15" fmla="*/ 0 h 177"/>
                <a:gd name="T16" fmla="*/ 0 w 243"/>
                <a:gd name="T17" fmla="*/ 0 h 177"/>
                <a:gd name="T18" fmla="*/ 0 w 243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3" h="177">
                  <a:moveTo>
                    <a:pt x="203" y="135"/>
                  </a:moveTo>
                  <a:lnTo>
                    <a:pt x="193" y="177"/>
                  </a:lnTo>
                  <a:lnTo>
                    <a:pt x="243" y="84"/>
                  </a:lnTo>
                  <a:lnTo>
                    <a:pt x="63" y="0"/>
                  </a:lnTo>
                  <a:lnTo>
                    <a:pt x="12" y="93"/>
                  </a:lnTo>
                  <a:lnTo>
                    <a:pt x="0" y="135"/>
                  </a:lnTo>
                  <a:lnTo>
                    <a:pt x="12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5" name="Freeform 840"/>
            <p:cNvSpPr>
              <a:spLocks/>
            </p:cNvSpPr>
            <p:nvPr/>
          </p:nvSpPr>
          <p:spPr bwMode="auto">
            <a:xfrm>
              <a:off x="555" y="2422"/>
              <a:ext cx="23" cy="15"/>
            </a:xfrm>
            <a:custGeom>
              <a:avLst/>
              <a:gdLst>
                <a:gd name="T0" fmla="*/ 0 w 203"/>
                <a:gd name="T1" fmla="*/ 0 h 134"/>
                <a:gd name="T2" fmla="*/ 0 w 203"/>
                <a:gd name="T3" fmla="*/ 0 h 134"/>
                <a:gd name="T4" fmla="*/ 0 w 203"/>
                <a:gd name="T5" fmla="*/ 0 h 134"/>
                <a:gd name="T6" fmla="*/ 0 w 203"/>
                <a:gd name="T7" fmla="*/ 0 h 134"/>
                <a:gd name="T8" fmla="*/ 0 w 203"/>
                <a:gd name="T9" fmla="*/ 0 h 134"/>
                <a:gd name="T10" fmla="*/ 0 w 203"/>
                <a:gd name="T11" fmla="*/ 0 h 134"/>
                <a:gd name="T12" fmla="*/ 0 w 203"/>
                <a:gd name="T13" fmla="*/ 0 h 134"/>
                <a:gd name="T14" fmla="*/ 0 w 203"/>
                <a:gd name="T15" fmla="*/ 0 h 134"/>
                <a:gd name="T16" fmla="*/ 0 w 203"/>
                <a:gd name="T17" fmla="*/ 0 h 134"/>
                <a:gd name="T18" fmla="*/ 0 w 203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4">
                  <a:moveTo>
                    <a:pt x="192" y="134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12" y="52"/>
                  </a:lnTo>
                  <a:lnTo>
                    <a:pt x="192" y="134"/>
                  </a:lnTo>
                  <a:lnTo>
                    <a:pt x="203" y="115"/>
                  </a:lnTo>
                  <a:lnTo>
                    <a:pt x="203" y="93"/>
                  </a:lnTo>
                  <a:lnTo>
                    <a:pt x="192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6" name="Freeform 841"/>
            <p:cNvSpPr>
              <a:spLocks/>
            </p:cNvSpPr>
            <p:nvPr/>
          </p:nvSpPr>
          <p:spPr bwMode="auto">
            <a:xfrm>
              <a:off x="549" y="2428"/>
              <a:ext cx="28" cy="20"/>
            </a:xfrm>
            <a:custGeom>
              <a:avLst/>
              <a:gdLst>
                <a:gd name="T0" fmla="*/ 0 w 241"/>
                <a:gd name="T1" fmla="*/ 0 h 176"/>
                <a:gd name="T2" fmla="*/ 0 w 241"/>
                <a:gd name="T3" fmla="*/ 0 h 176"/>
                <a:gd name="T4" fmla="*/ 0 w 241"/>
                <a:gd name="T5" fmla="*/ 0 h 176"/>
                <a:gd name="T6" fmla="*/ 0 w 241"/>
                <a:gd name="T7" fmla="*/ 0 h 176"/>
                <a:gd name="T8" fmla="*/ 0 w 241"/>
                <a:gd name="T9" fmla="*/ 0 h 176"/>
                <a:gd name="T10" fmla="*/ 0 w 241"/>
                <a:gd name="T11" fmla="*/ 0 h 176"/>
                <a:gd name="T12" fmla="*/ 0 w 241"/>
                <a:gd name="T13" fmla="*/ 0 h 176"/>
                <a:gd name="T14" fmla="*/ 0 w 241"/>
                <a:gd name="T15" fmla="*/ 0 h 176"/>
                <a:gd name="T16" fmla="*/ 0 w 241"/>
                <a:gd name="T17" fmla="*/ 0 h 176"/>
                <a:gd name="T18" fmla="*/ 0 w 241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176">
                  <a:moveTo>
                    <a:pt x="201" y="135"/>
                  </a:moveTo>
                  <a:lnTo>
                    <a:pt x="191" y="176"/>
                  </a:lnTo>
                  <a:lnTo>
                    <a:pt x="241" y="82"/>
                  </a:lnTo>
                  <a:lnTo>
                    <a:pt x="61" y="0"/>
                  </a:lnTo>
                  <a:lnTo>
                    <a:pt x="10" y="93"/>
                  </a:lnTo>
                  <a:lnTo>
                    <a:pt x="0" y="135"/>
                  </a:lnTo>
                  <a:lnTo>
                    <a:pt x="10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1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7" name="Freeform 842"/>
            <p:cNvSpPr>
              <a:spLocks/>
            </p:cNvSpPr>
            <p:nvPr/>
          </p:nvSpPr>
          <p:spPr bwMode="auto">
            <a:xfrm>
              <a:off x="549" y="2443"/>
              <a:ext cx="24" cy="15"/>
            </a:xfrm>
            <a:custGeom>
              <a:avLst/>
              <a:gdLst>
                <a:gd name="T0" fmla="*/ 0 w 201"/>
                <a:gd name="T1" fmla="*/ 0 h 134"/>
                <a:gd name="T2" fmla="*/ 0 w 201"/>
                <a:gd name="T3" fmla="*/ 0 h 134"/>
                <a:gd name="T4" fmla="*/ 0 w 201"/>
                <a:gd name="T5" fmla="*/ 0 h 134"/>
                <a:gd name="T6" fmla="*/ 0 w 201"/>
                <a:gd name="T7" fmla="*/ 0 h 134"/>
                <a:gd name="T8" fmla="*/ 0 w 201"/>
                <a:gd name="T9" fmla="*/ 0 h 134"/>
                <a:gd name="T10" fmla="*/ 0 w 201"/>
                <a:gd name="T11" fmla="*/ 0 h 134"/>
                <a:gd name="T12" fmla="*/ 0 w 201"/>
                <a:gd name="T13" fmla="*/ 0 h 134"/>
                <a:gd name="T14" fmla="*/ 0 w 201"/>
                <a:gd name="T15" fmla="*/ 0 h 134"/>
                <a:gd name="T16" fmla="*/ 0 w 201"/>
                <a:gd name="T17" fmla="*/ 0 h 134"/>
                <a:gd name="T18" fmla="*/ 0 w 201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134">
                  <a:moveTo>
                    <a:pt x="191" y="134"/>
                  </a:moveTo>
                  <a:lnTo>
                    <a:pt x="201" y="93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10" y="51"/>
                  </a:lnTo>
                  <a:lnTo>
                    <a:pt x="191" y="134"/>
                  </a:lnTo>
                  <a:lnTo>
                    <a:pt x="201" y="114"/>
                  </a:lnTo>
                  <a:lnTo>
                    <a:pt x="201" y="93"/>
                  </a:lnTo>
                  <a:lnTo>
                    <a:pt x="191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8" name="Freeform 843"/>
            <p:cNvSpPr>
              <a:spLocks/>
            </p:cNvSpPr>
            <p:nvPr/>
          </p:nvSpPr>
          <p:spPr bwMode="auto">
            <a:xfrm>
              <a:off x="543" y="2449"/>
              <a:ext cx="28" cy="19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6">
                  <a:moveTo>
                    <a:pt x="203" y="135"/>
                  </a:moveTo>
                  <a:lnTo>
                    <a:pt x="191" y="176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0" y="94"/>
                  </a:lnTo>
                  <a:lnTo>
                    <a:pt x="0" y="135"/>
                  </a:lnTo>
                  <a:lnTo>
                    <a:pt x="11" y="94"/>
                  </a:lnTo>
                  <a:lnTo>
                    <a:pt x="0" y="114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9" name="Freeform 844"/>
            <p:cNvSpPr>
              <a:spLocks/>
            </p:cNvSpPr>
            <p:nvPr/>
          </p:nvSpPr>
          <p:spPr bwMode="auto">
            <a:xfrm>
              <a:off x="543" y="2464"/>
              <a:ext cx="24" cy="20"/>
            </a:xfrm>
            <a:custGeom>
              <a:avLst/>
              <a:gdLst>
                <a:gd name="T0" fmla="*/ 0 w 203"/>
                <a:gd name="T1" fmla="*/ 0 h 182"/>
                <a:gd name="T2" fmla="*/ 0 w 203"/>
                <a:gd name="T3" fmla="*/ 0 h 182"/>
                <a:gd name="T4" fmla="*/ 0 w 203"/>
                <a:gd name="T5" fmla="*/ 0 h 182"/>
                <a:gd name="T6" fmla="*/ 0 w 203"/>
                <a:gd name="T7" fmla="*/ 0 h 182"/>
                <a:gd name="T8" fmla="*/ 0 w 203"/>
                <a:gd name="T9" fmla="*/ 0 h 182"/>
                <a:gd name="T10" fmla="*/ 0 w 203"/>
                <a:gd name="T11" fmla="*/ 0 h 182"/>
                <a:gd name="T12" fmla="*/ 0 w 203"/>
                <a:gd name="T13" fmla="*/ 0 h 182"/>
                <a:gd name="T14" fmla="*/ 0 w 203"/>
                <a:gd name="T15" fmla="*/ 0 h 182"/>
                <a:gd name="T16" fmla="*/ 0 w 203"/>
                <a:gd name="T17" fmla="*/ 0 h 182"/>
                <a:gd name="T18" fmla="*/ 0 w 203"/>
                <a:gd name="T19" fmla="*/ 0 h 1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82">
                  <a:moveTo>
                    <a:pt x="191" y="182"/>
                  </a:moveTo>
                  <a:lnTo>
                    <a:pt x="203" y="14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10" y="99"/>
                  </a:lnTo>
                  <a:lnTo>
                    <a:pt x="191" y="182"/>
                  </a:lnTo>
                  <a:lnTo>
                    <a:pt x="203" y="162"/>
                  </a:lnTo>
                  <a:lnTo>
                    <a:pt x="203" y="140"/>
                  </a:lnTo>
                  <a:lnTo>
                    <a:pt x="191" y="18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0" name="Freeform 845"/>
            <p:cNvSpPr>
              <a:spLocks/>
            </p:cNvSpPr>
            <p:nvPr/>
          </p:nvSpPr>
          <p:spPr bwMode="auto">
            <a:xfrm>
              <a:off x="538" y="2475"/>
              <a:ext cx="27" cy="20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6">
                  <a:moveTo>
                    <a:pt x="203" y="134"/>
                  </a:moveTo>
                  <a:lnTo>
                    <a:pt x="192" y="176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1" y="93"/>
                  </a:lnTo>
                  <a:lnTo>
                    <a:pt x="0" y="134"/>
                  </a:lnTo>
                  <a:lnTo>
                    <a:pt x="11" y="93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03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1" name="Freeform 846"/>
            <p:cNvSpPr>
              <a:spLocks/>
            </p:cNvSpPr>
            <p:nvPr/>
          </p:nvSpPr>
          <p:spPr bwMode="auto">
            <a:xfrm>
              <a:off x="538" y="2490"/>
              <a:ext cx="23" cy="15"/>
            </a:xfrm>
            <a:custGeom>
              <a:avLst/>
              <a:gdLst>
                <a:gd name="T0" fmla="*/ 0 w 203"/>
                <a:gd name="T1" fmla="*/ 0 h 135"/>
                <a:gd name="T2" fmla="*/ 0 w 203"/>
                <a:gd name="T3" fmla="*/ 0 h 135"/>
                <a:gd name="T4" fmla="*/ 0 w 203"/>
                <a:gd name="T5" fmla="*/ 0 h 135"/>
                <a:gd name="T6" fmla="*/ 0 w 203"/>
                <a:gd name="T7" fmla="*/ 0 h 135"/>
                <a:gd name="T8" fmla="*/ 0 w 203"/>
                <a:gd name="T9" fmla="*/ 0 h 135"/>
                <a:gd name="T10" fmla="*/ 0 w 203"/>
                <a:gd name="T11" fmla="*/ 0 h 135"/>
                <a:gd name="T12" fmla="*/ 0 w 203"/>
                <a:gd name="T13" fmla="*/ 0 h 135"/>
                <a:gd name="T14" fmla="*/ 0 w 203"/>
                <a:gd name="T15" fmla="*/ 0 h 135"/>
                <a:gd name="T16" fmla="*/ 0 w 203"/>
                <a:gd name="T17" fmla="*/ 0 h 135"/>
                <a:gd name="T18" fmla="*/ 0 w 203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5">
                  <a:moveTo>
                    <a:pt x="191" y="135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1" y="53"/>
                  </a:lnTo>
                  <a:lnTo>
                    <a:pt x="191" y="135"/>
                  </a:lnTo>
                  <a:lnTo>
                    <a:pt x="203" y="115"/>
                  </a:lnTo>
                  <a:lnTo>
                    <a:pt x="203" y="94"/>
                  </a:lnTo>
                  <a:lnTo>
                    <a:pt x="191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2" name="Freeform 847"/>
            <p:cNvSpPr>
              <a:spLocks/>
            </p:cNvSpPr>
            <p:nvPr/>
          </p:nvSpPr>
          <p:spPr bwMode="auto">
            <a:xfrm>
              <a:off x="532" y="2496"/>
              <a:ext cx="28" cy="20"/>
            </a:xfrm>
            <a:custGeom>
              <a:avLst/>
              <a:gdLst>
                <a:gd name="T0" fmla="*/ 0 w 241"/>
                <a:gd name="T1" fmla="*/ 0 h 176"/>
                <a:gd name="T2" fmla="*/ 0 w 241"/>
                <a:gd name="T3" fmla="*/ 0 h 176"/>
                <a:gd name="T4" fmla="*/ 0 w 241"/>
                <a:gd name="T5" fmla="*/ 0 h 176"/>
                <a:gd name="T6" fmla="*/ 0 w 241"/>
                <a:gd name="T7" fmla="*/ 0 h 176"/>
                <a:gd name="T8" fmla="*/ 0 w 241"/>
                <a:gd name="T9" fmla="*/ 0 h 176"/>
                <a:gd name="T10" fmla="*/ 0 w 241"/>
                <a:gd name="T11" fmla="*/ 0 h 176"/>
                <a:gd name="T12" fmla="*/ 0 w 241"/>
                <a:gd name="T13" fmla="*/ 0 h 176"/>
                <a:gd name="T14" fmla="*/ 0 w 241"/>
                <a:gd name="T15" fmla="*/ 0 h 176"/>
                <a:gd name="T16" fmla="*/ 0 w 241"/>
                <a:gd name="T17" fmla="*/ 0 h 176"/>
                <a:gd name="T18" fmla="*/ 0 w 241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176">
                  <a:moveTo>
                    <a:pt x="201" y="134"/>
                  </a:moveTo>
                  <a:lnTo>
                    <a:pt x="191" y="176"/>
                  </a:lnTo>
                  <a:lnTo>
                    <a:pt x="241" y="82"/>
                  </a:lnTo>
                  <a:lnTo>
                    <a:pt x="61" y="0"/>
                  </a:lnTo>
                  <a:lnTo>
                    <a:pt x="10" y="92"/>
                  </a:lnTo>
                  <a:lnTo>
                    <a:pt x="0" y="134"/>
                  </a:lnTo>
                  <a:lnTo>
                    <a:pt x="10" y="9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01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3" name="Freeform 848"/>
            <p:cNvSpPr>
              <a:spLocks/>
            </p:cNvSpPr>
            <p:nvPr/>
          </p:nvSpPr>
          <p:spPr bwMode="auto">
            <a:xfrm>
              <a:off x="532" y="2511"/>
              <a:ext cx="23" cy="21"/>
            </a:xfrm>
            <a:custGeom>
              <a:avLst/>
              <a:gdLst>
                <a:gd name="T0" fmla="*/ 0 w 201"/>
                <a:gd name="T1" fmla="*/ 0 h 182"/>
                <a:gd name="T2" fmla="*/ 0 w 201"/>
                <a:gd name="T3" fmla="*/ 0 h 182"/>
                <a:gd name="T4" fmla="*/ 0 w 201"/>
                <a:gd name="T5" fmla="*/ 0 h 182"/>
                <a:gd name="T6" fmla="*/ 0 w 201"/>
                <a:gd name="T7" fmla="*/ 0 h 182"/>
                <a:gd name="T8" fmla="*/ 0 w 201"/>
                <a:gd name="T9" fmla="*/ 0 h 182"/>
                <a:gd name="T10" fmla="*/ 0 w 201"/>
                <a:gd name="T11" fmla="*/ 0 h 182"/>
                <a:gd name="T12" fmla="*/ 0 w 201"/>
                <a:gd name="T13" fmla="*/ 0 h 182"/>
                <a:gd name="T14" fmla="*/ 0 w 201"/>
                <a:gd name="T15" fmla="*/ 0 h 182"/>
                <a:gd name="T16" fmla="*/ 0 w 201"/>
                <a:gd name="T17" fmla="*/ 0 h 182"/>
                <a:gd name="T18" fmla="*/ 0 w 201"/>
                <a:gd name="T19" fmla="*/ 0 h 1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182">
                  <a:moveTo>
                    <a:pt x="191" y="182"/>
                  </a:moveTo>
                  <a:lnTo>
                    <a:pt x="201" y="140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10" y="98"/>
                  </a:lnTo>
                  <a:lnTo>
                    <a:pt x="191" y="182"/>
                  </a:lnTo>
                  <a:lnTo>
                    <a:pt x="201" y="162"/>
                  </a:lnTo>
                  <a:lnTo>
                    <a:pt x="201" y="140"/>
                  </a:lnTo>
                  <a:lnTo>
                    <a:pt x="191" y="18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4" name="Freeform 849"/>
            <p:cNvSpPr>
              <a:spLocks/>
            </p:cNvSpPr>
            <p:nvPr/>
          </p:nvSpPr>
          <p:spPr bwMode="auto">
            <a:xfrm>
              <a:off x="526" y="2522"/>
              <a:ext cx="28" cy="21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7">
                  <a:moveTo>
                    <a:pt x="203" y="135"/>
                  </a:moveTo>
                  <a:lnTo>
                    <a:pt x="191" y="177"/>
                  </a:lnTo>
                  <a:lnTo>
                    <a:pt x="242" y="84"/>
                  </a:lnTo>
                  <a:lnTo>
                    <a:pt x="61" y="0"/>
                  </a:lnTo>
                  <a:lnTo>
                    <a:pt x="10" y="94"/>
                  </a:lnTo>
                  <a:lnTo>
                    <a:pt x="0" y="135"/>
                  </a:lnTo>
                  <a:lnTo>
                    <a:pt x="11" y="94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5" name="Freeform 850"/>
            <p:cNvSpPr>
              <a:spLocks/>
            </p:cNvSpPr>
            <p:nvPr/>
          </p:nvSpPr>
          <p:spPr bwMode="auto">
            <a:xfrm>
              <a:off x="526" y="2538"/>
              <a:ext cx="23" cy="15"/>
            </a:xfrm>
            <a:custGeom>
              <a:avLst/>
              <a:gdLst>
                <a:gd name="T0" fmla="*/ 0 w 203"/>
                <a:gd name="T1" fmla="*/ 0 h 136"/>
                <a:gd name="T2" fmla="*/ 0 w 203"/>
                <a:gd name="T3" fmla="*/ 0 h 136"/>
                <a:gd name="T4" fmla="*/ 0 w 203"/>
                <a:gd name="T5" fmla="*/ 0 h 136"/>
                <a:gd name="T6" fmla="*/ 0 w 203"/>
                <a:gd name="T7" fmla="*/ 0 h 136"/>
                <a:gd name="T8" fmla="*/ 0 w 203"/>
                <a:gd name="T9" fmla="*/ 0 h 136"/>
                <a:gd name="T10" fmla="*/ 0 w 203"/>
                <a:gd name="T11" fmla="*/ 0 h 136"/>
                <a:gd name="T12" fmla="*/ 0 w 203"/>
                <a:gd name="T13" fmla="*/ 0 h 136"/>
                <a:gd name="T14" fmla="*/ 0 w 203"/>
                <a:gd name="T15" fmla="*/ 0 h 136"/>
                <a:gd name="T16" fmla="*/ 0 w 203"/>
                <a:gd name="T17" fmla="*/ 0 h 136"/>
                <a:gd name="T18" fmla="*/ 0 w 203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6">
                  <a:moveTo>
                    <a:pt x="191" y="136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0" y="52"/>
                  </a:lnTo>
                  <a:lnTo>
                    <a:pt x="191" y="136"/>
                  </a:lnTo>
                  <a:lnTo>
                    <a:pt x="203" y="116"/>
                  </a:lnTo>
                  <a:lnTo>
                    <a:pt x="203" y="94"/>
                  </a:lnTo>
                  <a:lnTo>
                    <a:pt x="191" y="13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6" name="Freeform 851"/>
            <p:cNvSpPr>
              <a:spLocks/>
            </p:cNvSpPr>
            <p:nvPr/>
          </p:nvSpPr>
          <p:spPr bwMode="auto">
            <a:xfrm>
              <a:off x="520" y="2543"/>
              <a:ext cx="28" cy="20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7">
                  <a:moveTo>
                    <a:pt x="203" y="135"/>
                  </a:moveTo>
                  <a:lnTo>
                    <a:pt x="192" y="177"/>
                  </a:lnTo>
                  <a:lnTo>
                    <a:pt x="242" y="84"/>
                  </a:lnTo>
                  <a:lnTo>
                    <a:pt x="61" y="0"/>
                  </a:lnTo>
                  <a:lnTo>
                    <a:pt x="11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7" name="Freeform 852"/>
            <p:cNvSpPr>
              <a:spLocks/>
            </p:cNvSpPr>
            <p:nvPr/>
          </p:nvSpPr>
          <p:spPr bwMode="auto">
            <a:xfrm>
              <a:off x="520" y="2558"/>
              <a:ext cx="23" cy="21"/>
            </a:xfrm>
            <a:custGeom>
              <a:avLst/>
              <a:gdLst>
                <a:gd name="T0" fmla="*/ 0 w 203"/>
                <a:gd name="T1" fmla="*/ 0 h 182"/>
                <a:gd name="T2" fmla="*/ 0 w 203"/>
                <a:gd name="T3" fmla="*/ 0 h 182"/>
                <a:gd name="T4" fmla="*/ 0 w 203"/>
                <a:gd name="T5" fmla="*/ 0 h 182"/>
                <a:gd name="T6" fmla="*/ 0 w 203"/>
                <a:gd name="T7" fmla="*/ 0 h 182"/>
                <a:gd name="T8" fmla="*/ 0 w 203"/>
                <a:gd name="T9" fmla="*/ 0 h 182"/>
                <a:gd name="T10" fmla="*/ 0 w 203"/>
                <a:gd name="T11" fmla="*/ 0 h 182"/>
                <a:gd name="T12" fmla="*/ 0 w 203"/>
                <a:gd name="T13" fmla="*/ 0 h 182"/>
                <a:gd name="T14" fmla="*/ 0 w 203"/>
                <a:gd name="T15" fmla="*/ 0 h 182"/>
                <a:gd name="T16" fmla="*/ 0 w 203"/>
                <a:gd name="T17" fmla="*/ 0 h 182"/>
                <a:gd name="T18" fmla="*/ 0 w 203"/>
                <a:gd name="T19" fmla="*/ 0 h 1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82">
                  <a:moveTo>
                    <a:pt x="192" y="182"/>
                  </a:moveTo>
                  <a:lnTo>
                    <a:pt x="203" y="14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11" y="98"/>
                  </a:lnTo>
                  <a:lnTo>
                    <a:pt x="191" y="182"/>
                  </a:lnTo>
                  <a:lnTo>
                    <a:pt x="203" y="162"/>
                  </a:lnTo>
                  <a:lnTo>
                    <a:pt x="203" y="140"/>
                  </a:lnTo>
                  <a:lnTo>
                    <a:pt x="192" y="18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8" name="Freeform 853"/>
            <p:cNvSpPr>
              <a:spLocks/>
            </p:cNvSpPr>
            <p:nvPr/>
          </p:nvSpPr>
          <p:spPr bwMode="auto">
            <a:xfrm>
              <a:off x="514" y="2569"/>
              <a:ext cx="28" cy="21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6">
                  <a:moveTo>
                    <a:pt x="202" y="136"/>
                  </a:moveTo>
                  <a:lnTo>
                    <a:pt x="191" y="176"/>
                  </a:lnTo>
                  <a:lnTo>
                    <a:pt x="242" y="84"/>
                  </a:lnTo>
                  <a:lnTo>
                    <a:pt x="61" y="0"/>
                  </a:lnTo>
                  <a:lnTo>
                    <a:pt x="10" y="94"/>
                  </a:lnTo>
                  <a:lnTo>
                    <a:pt x="0" y="136"/>
                  </a:lnTo>
                  <a:lnTo>
                    <a:pt x="10" y="94"/>
                  </a:lnTo>
                  <a:lnTo>
                    <a:pt x="0" y="114"/>
                  </a:lnTo>
                  <a:lnTo>
                    <a:pt x="0" y="136"/>
                  </a:lnTo>
                  <a:lnTo>
                    <a:pt x="202" y="13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9" name="Freeform 854"/>
            <p:cNvSpPr>
              <a:spLocks/>
            </p:cNvSpPr>
            <p:nvPr/>
          </p:nvSpPr>
          <p:spPr bwMode="auto">
            <a:xfrm>
              <a:off x="514" y="2585"/>
              <a:ext cx="24" cy="15"/>
            </a:xfrm>
            <a:custGeom>
              <a:avLst/>
              <a:gdLst>
                <a:gd name="T0" fmla="*/ 0 w 202"/>
                <a:gd name="T1" fmla="*/ 0 h 134"/>
                <a:gd name="T2" fmla="*/ 0 w 202"/>
                <a:gd name="T3" fmla="*/ 0 h 134"/>
                <a:gd name="T4" fmla="*/ 0 w 202"/>
                <a:gd name="T5" fmla="*/ 0 h 134"/>
                <a:gd name="T6" fmla="*/ 0 w 202"/>
                <a:gd name="T7" fmla="*/ 0 h 134"/>
                <a:gd name="T8" fmla="*/ 0 w 202"/>
                <a:gd name="T9" fmla="*/ 0 h 134"/>
                <a:gd name="T10" fmla="*/ 0 w 202"/>
                <a:gd name="T11" fmla="*/ 0 h 134"/>
                <a:gd name="T12" fmla="*/ 0 w 202"/>
                <a:gd name="T13" fmla="*/ 0 h 134"/>
                <a:gd name="T14" fmla="*/ 0 w 202"/>
                <a:gd name="T15" fmla="*/ 0 h 134"/>
                <a:gd name="T16" fmla="*/ 0 w 202"/>
                <a:gd name="T17" fmla="*/ 0 h 134"/>
                <a:gd name="T18" fmla="*/ 0 w 202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134">
                  <a:moveTo>
                    <a:pt x="191" y="134"/>
                  </a:moveTo>
                  <a:lnTo>
                    <a:pt x="202" y="93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10" y="51"/>
                  </a:lnTo>
                  <a:lnTo>
                    <a:pt x="191" y="134"/>
                  </a:lnTo>
                  <a:lnTo>
                    <a:pt x="202" y="115"/>
                  </a:lnTo>
                  <a:lnTo>
                    <a:pt x="202" y="93"/>
                  </a:lnTo>
                  <a:lnTo>
                    <a:pt x="191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0" name="Freeform 855"/>
            <p:cNvSpPr>
              <a:spLocks/>
            </p:cNvSpPr>
            <p:nvPr/>
          </p:nvSpPr>
          <p:spPr bwMode="auto">
            <a:xfrm>
              <a:off x="509" y="2591"/>
              <a:ext cx="27" cy="20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6">
                  <a:moveTo>
                    <a:pt x="203" y="135"/>
                  </a:moveTo>
                  <a:lnTo>
                    <a:pt x="191" y="176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1" y="94"/>
                  </a:lnTo>
                  <a:lnTo>
                    <a:pt x="0" y="135"/>
                  </a:lnTo>
                  <a:lnTo>
                    <a:pt x="11" y="94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Freeform 856"/>
            <p:cNvSpPr>
              <a:spLocks/>
            </p:cNvSpPr>
            <p:nvPr/>
          </p:nvSpPr>
          <p:spPr bwMode="auto">
            <a:xfrm>
              <a:off x="509" y="2606"/>
              <a:ext cx="23" cy="20"/>
            </a:xfrm>
            <a:custGeom>
              <a:avLst/>
              <a:gdLst>
                <a:gd name="T0" fmla="*/ 0 w 203"/>
                <a:gd name="T1" fmla="*/ 0 h 181"/>
                <a:gd name="T2" fmla="*/ 0 w 203"/>
                <a:gd name="T3" fmla="*/ 0 h 181"/>
                <a:gd name="T4" fmla="*/ 0 w 203"/>
                <a:gd name="T5" fmla="*/ 0 h 181"/>
                <a:gd name="T6" fmla="*/ 0 w 203"/>
                <a:gd name="T7" fmla="*/ 0 h 181"/>
                <a:gd name="T8" fmla="*/ 0 w 203"/>
                <a:gd name="T9" fmla="*/ 0 h 181"/>
                <a:gd name="T10" fmla="*/ 0 w 203"/>
                <a:gd name="T11" fmla="*/ 0 h 181"/>
                <a:gd name="T12" fmla="*/ 0 w 203"/>
                <a:gd name="T13" fmla="*/ 0 h 181"/>
                <a:gd name="T14" fmla="*/ 0 w 203"/>
                <a:gd name="T15" fmla="*/ 0 h 181"/>
                <a:gd name="T16" fmla="*/ 0 w 203"/>
                <a:gd name="T17" fmla="*/ 0 h 181"/>
                <a:gd name="T18" fmla="*/ 0 w 203"/>
                <a:gd name="T19" fmla="*/ 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81">
                  <a:moveTo>
                    <a:pt x="191" y="181"/>
                  </a:moveTo>
                  <a:lnTo>
                    <a:pt x="203" y="139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10" y="99"/>
                  </a:lnTo>
                  <a:lnTo>
                    <a:pt x="191" y="181"/>
                  </a:lnTo>
                  <a:lnTo>
                    <a:pt x="203" y="161"/>
                  </a:lnTo>
                  <a:lnTo>
                    <a:pt x="203" y="139"/>
                  </a:lnTo>
                  <a:lnTo>
                    <a:pt x="191" y="18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2" name="Freeform 857"/>
            <p:cNvSpPr>
              <a:spLocks/>
            </p:cNvSpPr>
            <p:nvPr/>
          </p:nvSpPr>
          <p:spPr bwMode="auto">
            <a:xfrm>
              <a:off x="503" y="2618"/>
              <a:ext cx="28" cy="19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6">
                  <a:moveTo>
                    <a:pt x="203" y="134"/>
                  </a:moveTo>
                  <a:lnTo>
                    <a:pt x="192" y="176"/>
                  </a:lnTo>
                  <a:lnTo>
                    <a:pt x="242" y="82"/>
                  </a:lnTo>
                  <a:lnTo>
                    <a:pt x="61" y="0"/>
                  </a:lnTo>
                  <a:lnTo>
                    <a:pt x="11" y="93"/>
                  </a:lnTo>
                  <a:lnTo>
                    <a:pt x="0" y="134"/>
                  </a:lnTo>
                  <a:lnTo>
                    <a:pt x="11" y="93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03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Freeform 858"/>
            <p:cNvSpPr>
              <a:spLocks/>
            </p:cNvSpPr>
            <p:nvPr/>
          </p:nvSpPr>
          <p:spPr bwMode="auto">
            <a:xfrm>
              <a:off x="503" y="2633"/>
              <a:ext cx="23" cy="15"/>
            </a:xfrm>
            <a:custGeom>
              <a:avLst/>
              <a:gdLst>
                <a:gd name="T0" fmla="*/ 0 w 203"/>
                <a:gd name="T1" fmla="*/ 0 h 135"/>
                <a:gd name="T2" fmla="*/ 0 w 203"/>
                <a:gd name="T3" fmla="*/ 0 h 135"/>
                <a:gd name="T4" fmla="*/ 0 w 203"/>
                <a:gd name="T5" fmla="*/ 0 h 135"/>
                <a:gd name="T6" fmla="*/ 0 w 203"/>
                <a:gd name="T7" fmla="*/ 0 h 135"/>
                <a:gd name="T8" fmla="*/ 0 w 203"/>
                <a:gd name="T9" fmla="*/ 0 h 135"/>
                <a:gd name="T10" fmla="*/ 0 w 203"/>
                <a:gd name="T11" fmla="*/ 0 h 135"/>
                <a:gd name="T12" fmla="*/ 0 w 203"/>
                <a:gd name="T13" fmla="*/ 0 h 135"/>
                <a:gd name="T14" fmla="*/ 0 w 203"/>
                <a:gd name="T15" fmla="*/ 0 h 135"/>
                <a:gd name="T16" fmla="*/ 0 w 203"/>
                <a:gd name="T17" fmla="*/ 0 h 135"/>
                <a:gd name="T18" fmla="*/ 0 w 203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5">
                  <a:moveTo>
                    <a:pt x="192" y="135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11" y="52"/>
                  </a:lnTo>
                  <a:lnTo>
                    <a:pt x="191" y="135"/>
                  </a:lnTo>
                  <a:lnTo>
                    <a:pt x="203" y="115"/>
                  </a:lnTo>
                  <a:lnTo>
                    <a:pt x="203" y="93"/>
                  </a:lnTo>
                  <a:lnTo>
                    <a:pt x="192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4" name="Freeform 859"/>
            <p:cNvSpPr>
              <a:spLocks/>
            </p:cNvSpPr>
            <p:nvPr/>
          </p:nvSpPr>
          <p:spPr bwMode="auto">
            <a:xfrm>
              <a:off x="497" y="2638"/>
              <a:ext cx="28" cy="20"/>
            </a:xfrm>
            <a:custGeom>
              <a:avLst/>
              <a:gdLst>
                <a:gd name="T0" fmla="*/ 0 w 243"/>
                <a:gd name="T1" fmla="*/ 0 h 176"/>
                <a:gd name="T2" fmla="*/ 0 w 243"/>
                <a:gd name="T3" fmla="*/ 0 h 176"/>
                <a:gd name="T4" fmla="*/ 0 w 243"/>
                <a:gd name="T5" fmla="*/ 0 h 176"/>
                <a:gd name="T6" fmla="*/ 0 w 243"/>
                <a:gd name="T7" fmla="*/ 0 h 176"/>
                <a:gd name="T8" fmla="*/ 0 w 243"/>
                <a:gd name="T9" fmla="*/ 0 h 176"/>
                <a:gd name="T10" fmla="*/ 0 w 243"/>
                <a:gd name="T11" fmla="*/ 0 h 176"/>
                <a:gd name="T12" fmla="*/ 0 w 243"/>
                <a:gd name="T13" fmla="*/ 0 h 176"/>
                <a:gd name="T14" fmla="*/ 0 w 243"/>
                <a:gd name="T15" fmla="*/ 0 h 176"/>
                <a:gd name="T16" fmla="*/ 0 w 243"/>
                <a:gd name="T17" fmla="*/ 0 h 176"/>
                <a:gd name="T18" fmla="*/ 0 w 243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3" h="176">
                  <a:moveTo>
                    <a:pt x="203" y="135"/>
                  </a:moveTo>
                  <a:lnTo>
                    <a:pt x="192" y="176"/>
                  </a:lnTo>
                  <a:lnTo>
                    <a:pt x="243" y="83"/>
                  </a:lnTo>
                  <a:lnTo>
                    <a:pt x="62" y="0"/>
                  </a:lnTo>
                  <a:lnTo>
                    <a:pt x="11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5" name="Freeform 860"/>
            <p:cNvSpPr>
              <a:spLocks/>
            </p:cNvSpPr>
            <p:nvPr/>
          </p:nvSpPr>
          <p:spPr bwMode="auto">
            <a:xfrm>
              <a:off x="497" y="2653"/>
              <a:ext cx="23" cy="14"/>
            </a:xfrm>
            <a:custGeom>
              <a:avLst/>
              <a:gdLst>
                <a:gd name="T0" fmla="*/ 0 w 203"/>
                <a:gd name="T1" fmla="*/ 0 h 122"/>
                <a:gd name="T2" fmla="*/ 0 w 203"/>
                <a:gd name="T3" fmla="*/ 0 h 122"/>
                <a:gd name="T4" fmla="*/ 0 w 203"/>
                <a:gd name="T5" fmla="*/ 0 h 122"/>
                <a:gd name="T6" fmla="*/ 0 w 203"/>
                <a:gd name="T7" fmla="*/ 0 h 122"/>
                <a:gd name="T8" fmla="*/ 0 w 203"/>
                <a:gd name="T9" fmla="*/ 0 h 122"/>
                <a:gd name="T10" fmla="*/ 0 w 203"/>
                <a:gd name="T11" fmla="*/ 0 h 122"/>
                <a:gd name="T12" fmla="*/ 0 w 203"/>
                <a:gd name="T13" fmla="*/ 0 h 122"/>
                <a:gd name="T14" fmla="*/ 0 w 203"/>
                <a:gd name="T15" fmla="*/ 0 h 122"/>
                <a:gd name="T16" fmla="*/ 0 w 203"/>
                <a:gd name="T17" fmla="*/ 0 h 122"/>
                <a:gd name="T18" fmla="*/ 0 w 203"/>
                <a:gd name="T19" fmla="*/ 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22">
                  <a:moveTo>
                    <a:pt x="197" y="122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5" y="64"/>
                  </a:lnTo>
                  <a:lnTo>
                    <a:pt x="197" y="122"/>
                  </a:lnTo>
                  <a:lnTo>
                    <a:pt x="203" y="108"/>
                  </a:lnTo>
                  <a:lnTo>
                    <a:pt x="203" y="93"/>
                  </a:lnTo>
                  <a:lnTo>
                    <a:pt x="197" y="12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6" name="Freeform 861"/>
            <p:cNvSpPr>
              <a:spLocks/>
            </p:cNvSpPr>
            <p:nvPr/>
          </p:nvSpPr>
          <p:spPr bwMode="auto">
            <a:xfrm>
              <a:off x="491" y="2661"/>
              <a:ext cx="29" cy="22"/>
            </a:xfrm>
            <a:custGeom>
              <a:avLst/>
              <a:gdLst>
                <a:gd name="T0" fmla="*/ 0 w 247"/>
                <a:gd name="T1" fmla="*/ 0 h 198"/>
                <a:gd name="T2" fmla="*/ 0 w 247"/>
                <a:gd name="T3" fmla="*/ 0 h 198"/>
                <a:gd name="T4" fmla="*/ 0 w 247"/>
                <a:gd name="T5" fmla="*/ 0 h 198"/>
                <a:gd name="T6" fmla="*/ 0 w 247"/>
                <a:gd name="T7" fmla="*/ 0 h 198"/>
                <a:gd name="T8" fmla="*/ 0 w 247"/>
                <a:gd name="T9" fmla="*/ 0 h 198"/>
                <a:gd name="T10" fmla="*/ 0 w 247"/>
                <a:gd name="T11" fmla="*/ 0 h 198"/>
                <a:gd name="T12" fmla="*/ 0 w 247"/>
                <a:gd name="T13" fmla="*/ 0 h 198"/>
                <a:gd name="T14" fmla="*/ 0 w 247"/>
                <a:gd name="T15" fmla="*/ 0 h 198"/>
                <a:gd name="T16" fmla="*/ 0 w 247"/>
                <a:gd name="T17" fmla="*/ 0 h 198"/>
                <a:gd name="T18" fmla="*/ 0 w 247"/>
                <a:gd name="T19" fmla="*/ 0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7" h="198">
                  <a:moveTo>
                    <a:pt x="203" y="169"/>
                  </a:moveTo>
                  <a:lnTo>
                    <a:pt x="197" y="198"/>
                  </a:lnTo>
                  <a:lnTo>
                    <a:pt x="247" y="58"/>
                  </a:lnTo>
                  <a:lnTo>
                    <a:pt x="55" y="0"/>
                  </a:lnTo>
                  <a:lnTo>
                    <a:pt x="5" y="140"/>
                  </a:lnTo>
                  <a:lnTo>
                    <a:pt x="0" y="169"/>
                  </a:lnTo>
                  <a:lnTo>
                    <a:pt x="5" y="140"/>
                  </a:lnTo>
                  <a:lnTo>
                    <a:pt x="0" y="154"/>
                  </a:lnTo>
                  <a:lnTo>
                    <a:pt x="0" y="169"/>
                  </a:lnTo>
                  <a:lnTo>
                    <a:pt x="203" y="16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7" name="Freeform 862"/>
            <p:cNvSpPr>
              <a:spLocks/>
            </p:cNvSpPr>
            <p:nvPr/>
          </p:nvSpPr>
          <p:spPr bwMode="auto">
            <a:xfrm>
              <a:off x="491" y="2680"/>
              <a:ext cx="23" cy="15"/>
            </a:xfrm>
            <a:custGeom>
              <a:avLst/>
              <a:gdLst>
                <a:gd name="T0" fmla="*/ 0 w 203"/>
                <a:gd name="T1" fmla="*/ 0 h 135"/>
                <a:gd name="T2" fmla="*/ 0 w 203"/>
                <a:gd name="T3" fmla="*/ 0 h 135"/>
                <a:gd name="T4" fmla="*/ 0 w 203"/>
                <a:gd name="T5" fmla="*/ 0 h 135"/>
                <a:gd name="T6" fmla="*/ 0 w 203"/>
                <a:gd name="T7" fmla="*/ 0 h 135"/>
                <a:gd name="T8" fmla="*/ 0 w 203"/>
                <a:gd name="T9" fmla="*/ 0 h 135"/>
                <a:gd name="T10" fmla="*/ 0 w 203"/>
                <a:gd name="T11" fmla="*/ 0 h 135"/>
                <a:gd name="T12" fmla="*/ 0 w 203"/>
                <a:gd name="T13" fmla="*/ 0 h 135"/>
                <a:gd name="T14" fmla="*/ 0 w 203"/>
                <a:gd name="T15" fmla="*/ 0 h 135"/>
                <a:gd name="T16" fmla="*/ 0 w 203"/>
                <a:gd name="T17" fmla="*/ 0 h 135"/>
                <a:gd name="T18" fmla="*/ 0 w 203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5">
                  <a:moveTo>
                    <a:pt x="191" y="135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10" y="52"/>
                  </a:lnTo>
                  <a:lnTo>
                    <a:pt x="191" y="135"/>
                  </a:lnTo>
                  <a:lnTo>
                    <a:pt x="203" y="115"/>
                  </a:lnTo>
                  <a:lnTo>
                    <a:pt x="203" y="93"/>
                  </a:lnTo>
                  <a:lnTo>
                    <a:pt x="191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8" name="Freeform 863"/>
            <p:cNvSpPr>
              <a:spLocks/>
            </p:cNvSpPr>
            <p:nvPr/>
          </p:nvSpPr>
          <p:spPr bwMode="auto">
            <a:xfrm>
              <a:off x="485" y="2686"/>
              <a:ext cx="28" cy="19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7">
                  <a:moveTo>
                    <a:pt x="203" y="135"/>
                  </a:moveTo>
                  <a:lnTo>
                    <a:pt x="191" y="177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1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9" name="Freeform 864"/>
            <p:cNvSpPr>
              <a:spLocks/>
            </p:cNvSpPr>
            <p:nvPr/>
          </p:nvSpPr>
          <p:spPr bwMode="auto">
            <a:xfrm>
              <a:off x="485" y="2701"/>
              <a:ext cx="24" cy="15"/>
            </a:xfrm>
            <a:custGeom>
              <a:avLst/>
              <a:gdLst>
                <a:gd name="T0" fmla="*/ 0 w 203"/>
                <a:gd name="T1" fmla="*/ 0 h 135"/>
                <a:gd name="T2" fmla="*/ 0 w 203"/>
                <a:gd name="T3" fmla="*/ 0 h 135"/>
                <a:gd name="T4" fmla="*/ 0 w 203"/>
                <a:gd name="T5" fmla="*/ 0 h 135"/>
                <a:gd name="T6" fmla="*/ 0 w 203"/>
                <a:gd name="T7" fmla="*/ 0 h 135"/>
                <a:gd name="T8" fmla="*/ 0 w 203"/>
                <a:gd name="T9" fmla="*/ 0 h 135"/>
                <a:gd name="T10" fmla="*/ 0 w 203"/>
                <a:gd name="T11" fmla="*/ 0 h 135"/>
                <a:gd name="T12" fmla="*/ 0 w 203"/>
                <a:gd name="T13" fmla="*/ 0 h 135"/>
                <a:gd name="T14" fmla="*/ 0 w 203"/>
                <a:gd name="T15" fmla="*/ 0 h 135"/>
                <a:gd name="T16" fmla="*/ 0 w 203"/>
                <a:gd name="T17" fmla="*/ 0 h 135"/>
                <a:gd name="T18" fmla="*/ 0 w 203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5">
                  <a:moveTo>
                    <a:pt x="191" y="135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11" y="51"/>
                  </a:lnTo>
                  <a:lnTo>
                    <a:pt x="191" y="135"/>
                  </a:lnTo>
                  <a:lnTo>
                    <a:pt x="203" y="115"/>
                  </a:lnTo>
                  <a:lnTo>
                    <a:pt x="203" y="93"/>
                  </a:lnTo>
                  <a:lnTo>
                    <a:pt x="191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0" name="Freeform 865"/>
            <p:cNvSpPr>
              <a:spLocks/>
            </p:cNvSpPr>
            <p:nvPr/>
          </p:nvSpPr>
          <p:spPr bwMode="auto">
            <a:xfrm>
              <a:off x="481" y="2707"/>
              <a:ext cx="26" cy="20"/>
            </a:xfrm>
            <a:custGeom>
              <a:avLst/>
              <a:gdLst>
                <a:gd name="T0" fmla="*/ 0 w 231"/>
                <a:gd name="T1" fmla="*/ 0 h 177"/>
                <a:gd name="T2" fmla="*/ 0 w 231"/>
                <a:gd name="T3" fmla="*/ 0 h 177"/>
                <a:gd name="T4" fmla="*/ 0 w 231"/>
                <a:gd name="T5" fmla="*/ 0 h 177"/>
                <a:gd name="T6" fmla="*/ 0 w 231"/>
                <a:gd name="T7" fmla="*/ 0 h 177"/>
                <a:gd name="T8" fmla="*/ 0 w 231"/>
                <a:gd name="T9" fmla="*/ 0 h 177"/>
                <a:gd name="T10" fmla="*/ 0 w 231"/>
                <a:gd name="T11" fmla="*/ 0 h 177"/>
                <a:gd name="T12" fmla="*/ 0 w 231"/>
                <a:gd name="T13" fmla="*/ 0 h 177"/>
                <a:gd name="T14" fmla="*/ 0 w 231"/>
                <a:gd name="T15" fmla="*/ 0 h 177"/>
                <a:gd name="T16" fmla="*/ 0 w 231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" h="177">
                  <a:moveTo>
                    <a:pt x="180" y="177"/>
                  </a:moveTo>
                  <a:lnTo>
                    <a:pt x="181" y="177"/>
                  </a:lnTo>
                  <a:lnTo>
                    <a:pt x="231" y="84"/>
                  </a:lnTo>
                  <a:lnTo>
                    <a:pt x="51" y="0"/>
                  </a:lnTo>
                  <a:lnTo>
                    <a:pt x="0" y="94"/>
                  </a:lnTo>
                  <a:lnTo>
                    <a:pt x="180" y="17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1" name="Freeform 866"/>
            <p:cNvSpPr>
              <a:spLocks/>
            </p:cNvSpPr>
            <p:nvPr/>
          </p:nvSpPr>
          <p:spPr bwMode="auto">
            <a:xfrm>
              <a:off x="474" y="2717"/>
              <a:ext cx="27" cy="20"/>
            </a:xfrm>
            <a:custGeom>
              <a:avLst/>
              <a:gdLst>
                <a:gd name="T0" fmla="*/ 0 w 241"/>
                <a:gd name="T1" fmla="*/ 0 h 176"/>
                <a:gd name="T2" fmla="*/ 0 w 241"/>
                <a:gd name="T3" fmla="*/ 0 h 176"/>
                <a:gd name="T4" fmla="*/ 0 w 241"/>
                <a:gd name="T5" fmla="*/ 0 h 176"/>
                <a:gd name="T6" fmla="*/ 0 w 241"/>
                <a:gd name="T7" fmla="*/ 0 h 176"/>
                <a:gd name="T8" fmla="*/ 0 w 241"/>
                <a:gd name="T9" fmla="*/ 0 h 176"/>
                <a:gd name="T10" fmla="*/ 0 w 241"/>
                <a:gd name="T11" fmla="*/ 0 h 176"/>
                <a:gd name="T12" fmla="*/ 0 w 241"/>
                <a:gd name="T13" fmla="*/ 0 h 176"/>
                <a:gd name="T14" fmla="*/ 0 w 241"/>
                <a:gd name="T15" fmla="*/ 0 h 176"/>
                <a:gd name="T16" fmla="*/ 0 w 241"/>
                <a:gd name="T17" fmla="*/ 0 h 176"/>
                <a:gd name="T18" fmla="*/ 0 w 241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176">
                  <a:moveTo>
                    <a:pt x="202" y="135"/>
                  </a:moveTo>
                  <a:lnTo>
                    <a:pt x="191" y="176"/>
                  </a:lnTo>
                  <a:lnTo>
                    <a:pt x="241" y="83"/>
                  </a:lnTo>
                  <a:lnTo>
                    <a:pt x="61" y="0"/>
                  </a:lnTo>
                  <a:lnTo>
                    <a:pt x="10" y="93"/>
                  </a:lnTo>
                  <a:lnTo>
                    <a:pt x="0" y="135"/>
                  </a:lnTo>
                  <a:lnTo>
                    <a:pt x="10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2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2" name="Freeform 867"/>
            <p:cNvSpPr>
              <a:spLocks/>
            </p:cNvSpPr>
            <p:nvPr/>
          </p:nvSpPr>
          <p:spPr bwMode="auto">
            <a:xfrm>
              <a:off x="474" y="2732"/>
              <a:ext cx="23" cy="16"/>
            </a:xfrm>
            <a:custGeom>
              <a:avLst/>
              <a:gdLst>
                <a:gd name="T0" fmla="*/ 0 w 202"/>
                <a:gd name="T1" fmla="*/ 0 h 134"/>
                <a:gd name="T2" fmla="*/ 0 w 202"/>
                <a:gd name="T3" fmla="*/ 0 h 134"/>
                <a:gd name="T4" fmla="*/ 0 w 202"/>
                <a:gd name="T5" fmla="*/ 0 h 134"/>
                <a:gd name="T6" fmla="*/ 0 w 202"/>
                <a:gd name="T7" fmla="*/ 0 h 134"/>
                <a:gd name="T8" fmla="*/ 0 w 202"/>
                <a:gd name="T9" fmla="*/ 0 h 134"/>
                <a:gd name="T10" fmla="*/ 0 w 202"/>
                <a:gd name="T11" fmla="*/ 0 h 134"/>
                <a:gd name="T12" fmla="*/ 0 w 202"/>
                <a:gd name="T13" fmla="*/ 0 h 134"/>
                <a:gd name="T14" fmla="*/ 0 w 202"/>
                <a:gd name="T15" fmla="*/ 0 h 134"/>
                <a:gd name="T16" fmla="*/ 0 w 202"/>
                <a:gd name="T17" fmla="*/ 0 h 134"/>
                <a:gd name="T18" fmla="*/ 0 w 202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134">
                  <a:moveTo>
                    <a:pt x="191" y="134"/>
                  </a:moveTo>
                  <a:lnTo>
                    <a:pt x="202" y="93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10" y="52"/>
                  </a:lnTo>
                  <a:lnTo>
                    <a:pt x="191" y="134"/>
                  </a:lnTo>
                  <a:lnTo>
                    <a:pt x="202" y="115"/>
                  </a:lnTo>
                  <a:lnTo>
                    <a:pt x="202" y="93"/>
                  </a:lnTo>
                  <a:lnTo>
                    <a:pt x="191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3" name="Freeform 868"/>
            <p:cNvSpPr>
              <a:spLocks/>
            </p:cNvSpPr>
            <p:nvPr/>
          </p:nvSpPr>
          <p:spPr bwMode="auto">
            <a:xfrm>
              <a:off x="468" y="2738"/>
              <a:ext cx="28" cy="20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6">
                  <a:moveTo>
                    <a:pt x="203" y="135"/>
                  </a:moveTo>
                  <a:lnTo>
                    <a:pt x="191" y="176"/>
                  </a:lnTo>
                  <a:lnTo>
                    <a:pt x="242" y="82"/>
                  </a:lnTo>
                  <a:lnTo>
                    <a:pt x="61" y="0"/>
                  </a:lnTo>
                  <a:lnTo>
                    <a:pt x="10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4" name="Freeform 869"/>
            <p:cNvSpPr>
              <a:spLocks/>
            </p:cNvSpPr>
            <p:nvPr/>
          </p:nvSpPr>
          <p:spPr bwMode="auto">
            <a:xfrm>
              <a:off x="468" y="2753"/>
              <a:ext cx="23" cy="16"/>
            </a:xfrm>
            <a:custGeom>
              <a:avLst/>
              <a:gdLst>
                <a:gd name="T0" fmla="*/ 0 w 203"/>
                <a:gd name="T1" fmla="*/ 0 h 134"/>
                <a:gd name="T2" fmla="*/ 0 w 203"/>
                <a:gd name="T3" fmla="*/ 0 h 134"/>
                <a:gd name="T4" fmla="*/ 0 w 203"/>
                <a:gd name="T5" fmla="*/ 0 h 134"/>
                <a:gd name="T6" fmla="*/ 0 w 203"/>
                <a:gd name="T7" fmla="*/ 0 h 134"/>
                <a:gd name="T8" fmla="*/ 0 w 203"/>
                <a:gd name="T9" fmla="*/ 0 h 134"/>
                <a:gd name="T10" fmla="*/ 0 w 203"/>
                <a:gd name="T11" fmla="*/ 0 h 134"/>
                <a:gd name="T12" fmla="*/ 0 w 203"/>
                <a:gd name="T13" fmla="*/ 0 h 134"/>
                <a:gd name="T14" fmla="*/ 0 w 203"/>
                <a:gd name="T15" fmla="*/ 0 h 134"/>
                <a:gd name="T16" fmla="*/ 0 w 203"/>
                <a:gd name="T17" fmla="*/ 0 h 134"/>
                <a:gd name="T18" fmla="*/ 0 w 203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4">
                  <a:moveTo>
                    <a:pt x="191" y="134"/>
                  </a:moveTo>
                  <a:lnTo>
                    <a:pt x="203" y="92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10" y="51"/>
                  </a:lnTo>
                  <a:lnTo>
                    <a:pt x="191" y="134"/>
                  </a:lnTo>
                  <a:lnTo>
                    <a:pt x="203" y="114"/>
                  </a:lnTo>
                  <a:lnTo>
                    <a:pt x="203" y="92"/>
                  </a:lnTo>
                  <a:lnTo>
                    <a:pt x="191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5" name="Freeform 870"/>
            <p:cNvSpPr>
              <a:spLocks/>
            </p:cNvSpPr>
            <p:nvPr/>
          </p:nvSpPr>
          <p:spPr bwMode="auto">
            <a:xfrm>
              <a:off x="462" y="2759"/>
              <a:ext cx="28" cy="21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6">
                  <a:moveTo>
                    <a:pt x="203" y="135"/>
                  </a:moveTo>
                  <a:lnTo>
                    <a:pt x="192" y="176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1" y="94"/>
                  </a:lnTo>
                  <a:lnTo>
                    <a:pt x="0" y="135"/>
                  </a:lnTo>
                  <a:lnTo>
                    <a:pt x="11" y="94"/>
                  </a:lnTo>
                  <a:lnTo>
                    <a:pt x="0" y="114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6" name="Freeform 871"/>
            <p:cNvSpPr>
              <a:spLocks/>
            </p:cNvSpPr>
            <p:nvPr/>
          </p:nvSpPr>
          <p:spPr bwMode="auto">
            <a:xfrm>
              <a:off x="462" y="2775"/>
              <a:ext cx="23" cy="15"/>
            </a:xfrm>
            <a:custGeom>
              <a:avLst/>
              <a:gdLst>
                <a:gd name="T0" fmla="*/ 0 w 203"/>
                <a:gd name="T1" fmla="*/ 0 h 135"/>
                <a:gd name="T2" fmla="*/ 0 w 203"/>
                <a:gd name="T3" fmla="*/ 0 h 135"/>
                <a:gd name="T4" fmla="*/ 0 w 203"/>
                <a:gd name="T5" fmla="*/ 0 h 135"/>
                <a:gd name="T6" fmla="*/ 0 w 203"/>
                <a:gd name="T7" fmla="*/ 0 h 135"/>
                <a:gd name="T8" fmla="*/ 0 w 203"/>
                <a:gd name="T9" fmla="*/ 0 h 135"/>
                <a:gd name="T10" fmla="*/ 0 w 203"/>
                <a:gd name="T11" fmla="*/ 0 h 135"/>
                <a:gd name="T12" fmla="*/ 0 w 203"/>
                <a:gd name="T13" fmla="*/ 0 h 135"/>
                <a:gd name="T14" fmla="*/ 0 w 203"/>
                <a:gd name="T15" fmla="*/ 0 h 135"/>
                <a:gd name="T16" fmla="*/ 0 w 203"/>
                <a:gd name="T17" fmla="*/ 0 h 135"/>
                <a:gd name="T18" fmla="*/ 0 w 203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5">
                  <a:moveTo>
                    <a:pt x="191" y="135"/>
                  </a:moveTo>
                  <a:lnTo>
                    <a:pt x="203" y="93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11" y="52"/>
                  </a:lnTo>
                  <a:lnTo>
                    <a:pt x="191" y="135"/>
                  </a:lnTo>
                  <a:lnTo>
                    <a:pt x="203" y="115"/>
                  </a:lnTo>
                  <a:lnTo>
                    <a:pt x="203" y="93"/>
                  </a:lnTo>
                  <a:lnTo>
                    <a:pt x="191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7" name="Freeform 872"/>
            <p:cNvSpPr>
              <a:spLocks/>
            </p:cNvSpPr>
            <p:nvPr/>
          </p:nvSpPr>
          <p:spPr bwMode="auto">
            <a:xfrm>
              <a:off x="456" y="2780"/>
              <a:ext cx="28" cy="20"/>
            </a:xfrm>
            <a:custGeom>
              <a:avLst/>
              <a:gdLst>
                <a:gd name="T0" fmla="*/ 0 w 241"/>
                <a:gd name="T1" fmla="*/ 0 h 176"/>
                <a:gd name="T2" fmla="*/ 0 w 241"/>
                <a:gd name="T3" fmla="*/ 0 h 176"/>
                <a:gd name="T4" fmla="*/ 0 w 241"/>
                <a:gd name="T5" fmla="*/ 0 h 176"/>
                <a:gd name="T6" fmla="*/ 0 w 241"/>
                <a:gd name="T7" fmla="*/ 0 h 176"/>
                <a:gd name="T8" fmla="*/ 0 w 241"/>
                <a:gd name="T9" fmla="*/ 0 h 176"/>
                <a:gd name="T10" fmla="*/ 0 w 241"/>
                <a:gd name="T11" fmla="*/ 0 h 176"/>
                <a:gd name="T12" fmla="*/ 0 w 241"/>
                <a:gd name="T13" fmla="*/ 0 h 176"/>
                <a:gd name="T14" fmla="*/ 0 w 241"/>
                <a:gd name="T15" fmla="*/ 0 h 176"/>
                <a:gd name="T16" fmla="*/ 0 w 241"/>
                <a:gd name="T17" fmla="*/ 0 h 176"/>
                <a:gd name="T18" fmla="*/ 0 w 241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176">
                  <a:moveTo>
                    <a:pt x="202" y="134"/>
                  </a:moveTo>
                  <a:lnTo>
                    <a:pt x="191" y="176"/>
                  </a:lnTo>
                  <a:lnTo>
                    <a:pt x="241" y="83"/>
                  </a:lnTo>
                  <a:lnTo>
                    <a:pt x="61" y="0"/>
                  </a:lnTo>
                  <a:lnTo>
                    <a:pt x="10" y="94"/>
                  </a:lnTo>
                  <a:lnTo>
                    <a:pt x="0" y="134"/>
                  </a:lnTo>
                  <a:lnTo>
                    <a:pt x="10" y="94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02" y="134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8" name="Freeform 873"/>
            <p:cNvSpPr>
              <a:spLocks/>
            </p:cNvSpPr>
            <p:nvPr/>
          </p:nvSpPr>
          <p:spPr bwMode="auto">
            <a:xfrm>
              <a:off x="456" y="2795"/>
              <a:ext cx="23" cy="16"/>
            </a:xfrm>
            <a:custGeom>
              <a:avLst/>
              <a:gdLst>
                <a:gd name="T0" fmla="*/ 0 w 202"/>
                <a:gd name="T1" fmla="*/ 0 h 136"/>
                <a:gd name="T2" fmla="*/ 0 w 202"/>
                <a:gd name="T3" fmla="*/ 0 h 136"/>
                <a:gd name="T4" fmla="*/ 0 w 202"/>
                <a:gd name="T5" fmla="*/ 0 h 136"/>
                <a:gd name="T6" fmla="*/ 0 w 202"/>
                <a:gd name="T7" fmla="*/ 0 h 136"/>
                <a:gd name="T8" fmla="*/ 0 w 202"/>
                <a:gd name="T9" fmla="*/ 0 h 136"/>
                <a:gd name="T10" fmla="*/ 0 w 202"/>
                <a:gd name="T11" fmla="*/ 0 h 136"/>
                <a:gd name="T12" fmla="*/ 0 w 202"/>
                <a:gd name="T13" fmla="*/ 0 h 136"/>
                <a:gd name="T14" fmla="*/ 0 w 202"/>
                <a:gd name="T15" fmla="*/ 0 h 136"/>
                <a:gd name="T16" fmla="*/ 0 w 202"/>
                <a:gd name="T17" fmla="*/ 0 h 136"/>
                <a:gd name="T18" fmla="*/ 0 w 202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136">
                  <a:moveTo>
                    <a:pt x="191" y="136"/>
                  </a:moveTo>
                  <a:lnTo>
                    <a:pt x="202" y="94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0" y="52"/>
                  </a:lnTo>
                  <a:lnTo>
                    <a:pt x="191" y="136"/>
                  </a:lnTo>
                  <a:lnTo>
                    <a:pt x="202" y="116"/>
                  </a:lnTo>
                  <a:lnTo>
                    <a:pt x="202" y="94"/>
                  </a:lnTo>
                  <a:lnTo>
                    <a:pt x="191" y="13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9" name="Freeform 874"/>
            <p:cNvSpPr>
              <a:spLocks/>
            </p:cNvSpPr>
            <p:nvPr/>
          </p:nvSpPr>
          <p:spPr bwMode="auto">
            <a:xfrm>
              <a:off x="450" y="2802"/>
              <a:ext cx="28" cy="19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7">
                  <a:moveTo>
                    <a:pt x="203" y="135"/>
                  </a:moveTo>
                  <a:lnTo>
                    <a:pt x="191" y="177"/>
                  </a:lnTo>
                  <a:lnTo>
                    <a:pt x="242" y="84"/>
                  </a:lnTo>
                  <a:lnTo>
                    <a:pt x="61" y="0"/>
                  </a:lnTo>
                  <a:lnTo>
                    <a:pt x="10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0" name="Freeform 875"/>
            <p:cNvSpPr>
              <a:spLocks/>
            </p:cNvSpPr>
            <p:nvPr/>
          </p:nvSpPr>
          <p:spPr bwMode="auto">
            <a:xfrm>
              <a:off x="450" y="2817"/>
              <a:ext cx="24" cy="18"/>
            </a:xfrm>
            <a:custGeom>
              <a:avLst/>
              <a:gdLst>
                <a:gd name="T0" fmla="*/ 0 w 203"/>
                <a:gd name="T1" fmla="*/ 0 h 160"/>
                <a:gd name="T2" fmla="*/ 0 w 203"/>
                <a:gd name="T3" fmla="*/ 0 h 160"/>
                <a:gd name="T4" fmla="*/ 0 w 203"/>
                <a:gd name="T5" fmla="*/ 0 h 160"/>
                <a:gd name="T6" fmla="*/ 0 w 203"/>
                <a:gd name="T7" fmla="*/ 0 h 160"/>
                <a:gd name="T8" fmla="*/ 0 w 203"/>
                <a:gd name="T9" fmla="*/ 0 h 160"/>
                <a:gd name="T10" fmla="*/ 0 w 203"/>
                <a:gd name="T11" fmla="*/ 0 h 160"/>
                <a:gd name="T12" fmla="*/ 0 w 203"/>
                <a:gd name="T13" fmla="*/ 0 h 160"/>
                <a:gd name="T14" fmla="*/ 0 w 203"/>
                <a:gd name="T15" fmla="*/ 0 h 160"/>
                <a:gd name="T16" fmla="*/ 0 w 203"/>
                <a:gd name="T17" fmla="*/ 0 h 160"/>
                <a:gd name="T18" fmla="*/ 0 w 203"/>
                <a:gd name="T19" fmla="*/ 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60">
                  <a:moveTo>
                    <a:pt x="173" y="160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9" y="27"/>
                  </a:lnTo>
                  <a:lnTo>
                    <a:pt x="173" y="160"/>
                  </a:lnTo>
                  <a:lnTo>
                    <a:pt x="203" y="133"/>
                  </a:lnTo>
                  <a:lnTo>
                    <a:pt x="203" y="94"/>
                  </a:lnTo>
                  <a:lnTo>
                    <a:pt x="173" y="16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1" name="Freeform 876"/>
            <p:cNvSpPr>
              <a:spLocks/>
            </p:cNvSpPr>
            <p:nvPr/>
          </p:nvSpPr>
          <p:spPr bwMode="auto">
            <a:xfrm>
              <a:off x="445" y="2820"/>
              <a:ext cx="25" cy="20"/>
            </a:xfrm>
            <a:custGeom>
              <a:avLst/>
              <a:gdLst>
                <a:gd name="T0" fmla="*/ 0 w 224"/>
                <a:gd name="T1" fmla="*/ 0 h 179"/>
                <a:gd name="T2" fmla="*/ 0 w 224"/>
                <a:gd name="T3" fmla="*/ 0 h 179"/>
                <a:gd name="T4" fmla="*/ 0 w 224"/>
                <a:gd name="T5" fmla="*/ 0 h 179"/>
                <a:gd name="T6" fmla="*/ 0 w 224"/>
                <a:gd name="T7" fmla="*/ 0 h 179"/>
                <a:gd name="T8" fmla="*/ 0 w 224"/>
                <a:gd name="T9" fmla="*/ 0 h 179"/>
                <a:gd name="T10" fmla="*/ 0 w 224"/>
                <a:gd name="T11" fmla="*/ 0 h 179"/>
                <a:gd name="T12" fmla="*/ 0 w 224"/>
                <a:gd name="T13" fmla="*/ 0 h 179"/>
                <a:gd name="T14" fmla="*/ 0 w 224"/>
                <a:gd name="T15" fmla="*/ 0 h 179"/>
                <a:gd name="T16" fmla="*/ 0 w 224"/>
                <a:gd name="T17" fmla="*/ 0 h 179"/>
                <a:gd name="T18" fmla="*/ 0 w 224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4" h="179">
                  <a:moveTo>
                    <a:pt x="203" y="113"/>
                  </a:moveTo>
                  <a:lnTo>
                    <a:pt x="173" y="179"/>
                  </a:lnTo>
                  <a:lnTo>
                    <a:pt x="224" y="133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3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2" name="Freeform 877"/>
            <p:cNvSpPr>
              <a:spLocks/>
            </p:cNvSpPr>
            <p:nvPr/>
          </p:nvSpPr>
          <p:spPr bwMode="auto">
            <a:xfrm>
              <a:off x="445" y="2832"/>
              <a:ext cx="23" cy="16"/>
            </a:xfrm>
            <a:custGeom>
              <a:avLst/>
              <a:gdLst>
                <a:gd name="T0" fmla="*/ 0 w 203"/>
                <a:gd name="T1" fmla="*/ 0 h 135"/>
                <a:gd name="T2" fmla="*/ 0 w 203"/>
                <a:gd name="T3" fmla="*/ 0 h 135"/>
                <a:gd name="T4" fmla="*/ 0 w 203"/>
                <a:gd name="T5" fmla="*/ 0 h 135"/>
                <a:gd name="T6" fmla="*/ 0 w 203"/>
                <a:gd name="T7" fmla="*/ 0 h 135"/>
                <a:gd name="T8" fmla="*/ 0 w 203"/>
                <a:gd name="T9" fmla="*/ 0 h 135"/>
                <a:gd name="T10" fmla="*/ 0 w 203"/>
                <a:gd name="T11" fmla="*/ 0 h 135"/>
                <a:gd name="T12" fmla="*/ 0 w 203"/>
                <a:gd name="T13" fmla="*/ 0 h 135"/>
                <a:gd name="T14" fmla="*/ 0 w 203"/>
                <a:gd name="T15" fmla="*/ 0 h 135"/>
                <a:gd name="T16" fmla="*/ 0 w 203"/>
                <a:gd name="T17" fmla="*/ 0 h 135"/>
                <a:gd name="T18" fmla="*/ 0 w 203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5">
                  <a:moveTo>
                    <a:pt x="191" y="135"/>
                  </a:moveTo>
                  <a:lnTo>
                    <a:pt x="203" y="94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11" y="52"/>
                  </a:lnTo>
                  <a:lnTo>
                    <a:pt x="191" y="135"/>
                  </a:lnTo>
                  <a:lnTo>
                    <a:pt x="203" y="116"/>
                  </a:lnTo>
                  <a:lnTo>
                    <a:pt x="203" y="94"/>
                  </a:lnTo>
                  <a:lnTo>
                    <a:pt x="191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3" name="Freeform 878"/>
            <p:cNvSpPr>
              <a:spLocks/>
            </p:cNvSpPr>
            <p:nvPr/>
          </p:nvSpPr>
          <p:spPr bwMode="auto">
            <a:xfrm>
              <a:off x="439" y="2838"/>
              <a:ext cx="28" cy="21"/>
            </a:xfrm>
            <a:custGeom>
              <a:avLst/>
              <a:gdLst>
                <a:gd name="T0" fmla="*/ 0 w 241"/>
                <a:gd name="T1" fmla="*/ 0 h 177"/>
                <a:gd name="T2" fmla="*/ 0 w 241"/>
                <a:gd name="T3" fmla="*/ 0 h 177"/>
                <a:gd name="T4" fmla="*/ 0 w 241"/>
                <a:gd name="T5" fmla="*/ 0 h 177"/>
                <a:gd name="T6" fmla="*/ 0 w 241"/>
                <a:gd name="T7" fmla="*/ 0 h 177"/>
                <a:gd name="T8" fmla="*/ 0 w 241"/>
                <a:gd name="T9" fmla="*/ 0 h 177"/>
                <a:gd name="T10" fmla="*/ 0 w 241"/>
                <a:gd name="T11" fmla="*/ 0 h 177"/>
                <a:gd name="T12" fmla="*/ 0 w 241"/>
                <a:gd name="T13" fmla="*/ 0 h 177"/>
                <a:gd name="T14" fmla="*/ 0 w 241"/>
                <a:gd name="T15" fmla="*/ 0 h 177"/>
                <a:gd name="T16" fmla="*/ 0 w 241"/>
                <a:gd name="T17" fmla="*/ 0 h 177"/>
                <a:gd name="T18" fmla="*/ 0 w 241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177">
                  <a:moveTo>
                    <a:pt x="202" y="135"/>
                  </a:moveTo>
                  <a:lnTo>
                    <a:pt x="191" y="177"/>
                  </a:lnTo>
                  <a:lnTo>
                    <a:pt x="241" y="83"/>
                  </a:lnTo>
                  <a:lnTo>
                    <a:pt x="61" y="0"/>
                  </a:lnTo>
                  <a:lnTo>
                    <a:pt x="10" y="93"/>
                  </a:lnTo>
                  <a:lnTo>
                    <a:pt x="0" y="135"/>
                  </a:lnTo>
                  <a:lnTo>
                    <a:pt x="10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2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4" name="Freeform 879"/>
            <p:cNvSpPr>
              <a:spLocks/>
            </p:cNvSpPr>
            <p:nvPr/>
          </p:nvSpPr>
          <p:spPr bwMode="auto">
            <a:xfrm>
              <a:off x="439" y="2854"/>
              <a:ext cx="23" cy="9"/>
            </a:xfrm>
            <a:custGeom>
              <a:avLst/>
              <a:gdLst>
                <a:gd name="T0" fmla="*/ 0 w 202"/>
                <a:gd name="T1" fmla="*/ 0 h 88"/>
                <a:gd name="T2" fmla="*/ 0 w 202"/>
                <a:gd name="T3" fmla="*/ 0 h 88"/>
                <a:gd name="T4" fmla="*/ 0 w 202"/>
                <a:gd name="T5" fmla="*/ 0 h 88"/>
                <a:gd name="T6" fmla="*/ 0 w 202"/>
                <a:gd name="T7" fmla="*/ 0 h 88"/>
                <a:gd name="T8" fmla="*/ 0 w 202"/>
                <a:gd name="T9" fmla="*/ 0 h 88"/>
                <a:gd name="T10" fmla="*/ 0 w 202"/>
                <a:gd name="T11" fmla="*/ 0 h 88"/>
                <a:gd name="T12" fmla="*/ 0 w 202"/>
                <a:gd name="T13" fmla="*/ 0 h 88"/>
                <a:gd name="T14" fmla="*/ 0 w 202"/>
                <a:gd name="T15" fmla="*/ 0 h 88"/>
                <a:gd name="T16" fmla="*/ 0 w 202"/>
                <a:gd name="T17" fmla="*/ 0 h 88"/>
                <a:gd name="T18" fmla="*/ 0 w 202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88">
                  <a:moveTo>
                    <a:pt x="191" y="88"/>
                  </a:moveTo>
                  <a:lnTo>
                    <a:pt x="202" y="47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0" y="5"/>
                  </a:lnTo>
                  <a:lnTo>
                    <a:pt x="191" y="88"/>
                  </a:lnTo>
                  <a:lnTo>
                    <a:pt x="202" y="69"/>
                  </a:lnTo>
                  <a:lnTo>
                    <a:pt x="202" y="47"/>
                  </a:lnTo>
                  <a:lnTo>
                    <a:pt x="191" y="8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5" name="Freeform 880"/>
            <p:cNvSpPr>
              <a:spLocks/>
            </p:cNvSpPr>
            <p:nvPr/>
          </p:nvSpPr>
          <p:spPr bwMode="auto">
            <a:xfrm>
              <a:off x="433" y="2854"/>
              <a:ext cx="28" cy="20"/>
            </a:xfrm>
            <a:custGeom>
              <a:avLst/>
              <a:gdLst>
                <a:gd name="T0" fmla="*/ 0 w 242"/>
                <a:gd name="T1" fmla="*/ 0 h 177"/>
                <a:gd name="T2" fmla="*/ 0 w 242"/>
                <a:gd name="T3" fmla="*/ 0 h 177"/>
                <a:gd name="T4" fmla="*/ 0 w 242"/>
                <a:gd name="T5" fmla="*/ 0 h 177"/>
                <a:gd name="T6" fmla="*/ 0 w 242"/>
                <a:gd name="T7" fmla="*/ 0 h 177"/>
                <a:gd name="T8" fmla="*/ 0 w 242"/>
                <a:gd name="T9" fmla="*/ 0 h 177"/>
                <a:gd name="T10" fmla="*/ 0 w 242"/>
                <a:gd name="T11" fmla="*/ 0 h 177"/>
                <a:gd name="T12" fmla="*/ 0 w 242"/>
                <a:gd name="T13" fmla="*/ 0 h 177"/>
                <a:gd name="T14" fmla="*/ 0 w 242"/>
                <a:gd name="T15" fmla="*/ 0 h 177"/>
                <a:gd name="T16" fmla="*/ 0 w 242"/>
                <a:gd name="T17" fmla="*/ 0 h 177"/>
                <a:gd name="T18" fmla="*/ 0 w 242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7">
                  <a:moveTo>
                    <a:pt x="203" y="135"/>
                  </a:moveTo>
                  <a:lnTo>
                    <a:pt x="191" y="177"/>
                  </a:lnTo>
                  <a:lnTo>
                    <a:pt x="242" y="83"/>
                  </a:lnTo>
                  <a:lnTo>
                    <a:pt x="61" y="0"/>
                  </a:lnTo>
                  <a:lnTo>
                    <a:pt x="10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6" name="Freeform 881"/>
            <p:cNvSpPr>
              <a:spLocks/>
            </p:cNvSpPr>
            <p:nvPr/>
          </p:nvSpPr>
          <p:spPr bwMode="auto">
            <a:xfrm>
              <a:off x="433" y="2870"/>
              <a:ext cx="23" cy="9"/>
            </a:xfrm>
            <a:custGeom>
              <a:avLst/>
              <a:gdLst>
                <a:gd name="T0" fmla="*/ 0 w 203"/>
                <a:gd name="T1" fmla="*/ 0 h 89"/>
                <a:gd name="T2" fmla="*/ 0 w 203"/>
                <a:gd name="T3" fmla="*/ 0 h 89"/>
                <a:gd name="T4" fmla="*/ 0 w 203"/>
                <a:gd name="T5" fmla="*/ 0 h 89"/>
                <a:gd name="T6" fmla="*/ 0 w 203"/>
                <a:gd name="T7" fmla="*/ 0 h 89"/>
                <a:gd name="T8" fmla="*/ 0 w 203"/>
                <a:gd name="T9" fmla="*/ 0 h 89"/>
                <a:gd name="T10" fmla="*/ 0 w 203"/>
                <a:gd name="T11" fmla="*/ 0 h 89"/>
                <a:gd name="T12" fmla="*/ 0 w 203"/>
                <a:gd name="T13" fmla="*/ 0 h 89"/>
                <a:gd name="T14" fmla="*/ 0 w 203"/>
                <a:gd name="T15" fmla="*/ 0 h 89"/>
                <a:gd name="T16" fmla="*/ 0 w 203"/>
                <a:gd name="T17" fmla="*/ 0 h 89"/>
                <a:gd name="T18" fmla="*/ 0 w 203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89">
                  <a:moveTo>
                    <a:pt x="191" y="89"/>
                  </a:moveTo>
                  <a:lnTo>
                    <a:pt x="203" y="47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0" y="5"/>
                  </a:lnTo>
                  <a:lnTo>
                    <a:pt x="191" y="89"/>
                  </a:lnTo>
                  <a:lnTo>
                    <a:pt x="203" y="69"/>
                  </a:lnTo>
                  <a:lnTo>
                    <a:pt x="203" y="47"/>
                  </a:lnTo>
                  <a:lnTo>
                    <a:pt x="191" y="8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7" name="Freeform 882"/>
            <p:cNvSpPr>
              <a:spLocks/>
            </p:cNvSpPr>
            <p:nvPr/>
          </p:nvSpPr>
          <p:spPr bwMode="auto">
            <a:xfrm>
              <a:off x="427" y="2870"/>
              <a:ext cx="28" cy="20"/>
            </a:xfrm>
            <a:custGeom>
              <a:avLst/>
              <a:gdLst>
                <a:gd name="T0" fmla="*/ 0 w 242"/>
                <a:gd name="T1" fmla="*/ 0 h 176"/>
                <a:gd name="T2" fmla="*/ 0 w 242"/>
                <a:gd name="T3" fmla="*/ 0 h 176"/>
                <a:gd name="T4" fmla="*/ 0 w 242"/>
                <a:gd name="T5" fmla="*/ 0 h 176"/>
                <a:gd name="T6" fmla="*/ 0 w 242"/>
                <a:gd name="T7" fmla="*/ 0 h 176"/>
                <a:gd name="T8" fmla="*/ 0 w 242"/>
                <a:gd name="T9" fmla="*/ 0 h 176"/>
                <a:gd name="T10" fmla="*/ 0 w 242"/>
                <a:gd name="T11" fmla="*/ 0 h 176"/>
                <a:gd name="T12" fmla="*/ 0 w 242"/>
                <a:gd name="T13" fmla="*/ 0 h 176"/>
                <a:gd name="T14" fmla="*/ 0 w 242"/>
                <a:gd name="T15" fmla="*/ 0 h 176"/>
                <a:gd name="T16" fmla="*/ 0 w 242"/>
                <a:gd name="T17" fmla="*/ 0 h 176"/>
                <a:gd name="T18" fmla="*/ 0 w 242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76">
                  <a:moveTo>
                    <a:pt x="203" y="135"/>
                  </a:moveTo>
                  <a:lnTo>
                    <a:pt x="193" y="176"/>
                  </a:lnTo>
                  <a:lnTo>
                    <a:pt x="242" y="84"/>
                  </a:lnTo>
                  <a:lnTo>
                    <a:pt x="61" y="0"/>
                  </a:lnTo>
                  <a:lnTo>
                    <a:pt x="11" y="93"/>
                  </a:lnTo>
                  <a:lnTo>
                    <a:pt x="0" y="135"/>
                  </a:lnTo>
                  <a:lnTo>
                    <a:pt x="11" y="93"/>
                  </a:lnTo>
                  <a:lnTo>
                    <a:pt x="0" y="113"/>
                  </a:lnTo>
                  <a:lnTo>
                    <a:pt x="0" y="135"/>
                  </a:lnTo>
                  <a:lnTo>
                    <a:pt x="203" y="135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8" name="Freeform 883"/>
            <p:cNvSpPr>
              <a:spLocks/>
            </p:cNvSpPr>
            <p:nvPr/>
          </p:nvSpPr>
          <p:spPr bwMode="auto">
            <a:xfrm>
              <a:off x="427" y="2883"/>
              <a:ext cx="23" cy="15"/>
            </a:xfrm>
            <a:custGeom>
              <a:avLst/>
              <a:gdLst>
                <a:gd name="T0" fmla="*/ 0 w 203"/>
                <a:gd name="T1" fmla="*/ 0 h 131"/>
                <a:gd name="T2" fmla="*/ 0 w 203"/>
                <a:gd name="T3" fmla="*/ 0 h 131"/>
                <a:gd name="T4" fmla="*/ 0 w 203"/>
                <a:gd name="T5" fmla="*/ 0 h 131"/>
                <a:gd name="T6" fmla="*/ 0 w 203"/>
                <a:gd name="T7" fmla="*/ 0 h 131"/>
                <a:gd name="T8" fmla="*/ 0 w 203"/>
                <a:gd name="T9" fmla="*/ 0 h 131"/>
                <a:gd name="T10" fmla="*/ 0 w 203"/>
                <a:gd name="T11" fmla="*/ 0 h 131"/>
                <a:gd name="T12" fmla="*/ 0 w 203"/>
                <a:gd name="T13" fmla="*/ 0 h 131"/>
                <a:gd name="T14" fmla="*/ 0 w 203"/>
                <a:gd name="T15" fmla="*/ 0 h 131"/>
                <a:gd name="T16" fmla="*/ 0 w 203"/>
                <a:gd name="T17" fmla="*/ 0 h 131"/>
                <a:gd name="T18" fmla="*/ 0 w 203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1">
                  <a:moveTo>
                    <a:pt x="173" y="131"/>
                  </a:moveTo>
                  <a:lnTo>
                    <a:pt x="203" y="66"/>
                  </a:lnTo>
                  <a:lnTo>
                    <a:pt x="203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3" y="131"/>
                  </a:lnTo>
                  <a:lnTo>
                    <a:pt x="203" y="104"/>
                  </a:lnTo>
                  <a:lnTo>
                    <a:pt x="203" y="66"/>
                  </a:lnTo>
                  <a:lnTo>
                    <a:pt x="173" y="13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9" name="Freeform 884"/>
            <p:cNvSpPr>
              <a:spLocks/>
            </p:cNvSpPr>
            <p:nvPr/>
          </p:nvSpPr>
          <p:spPr bwMode="auto">
            <a:xfrm>
              <a:off x="421" y="2883"/>
              <a:ext cx="26" cy="20"/>
            </a:xfrm>
            <a:custGeom>
              <a:avLst/>
              <a:gdLst>
                <a:gd name="T0" fmla="*/ 0 w 224"/>
                <a:gd name="T1" fmla="*/ 0 h 178"/>
                <a:gd name="T2" fmla="*/ 0 w 224"/>
                <a:gd name="T3" fmla="*/ 0 h 178"/>
                <a:gd name="T4" fmla="*/ 0 w 224"/>
                <a:gd name="T5" fmla="*/ 0 h 178"/>
                <a:gd name="T6" fmla="*/ 0 w 224"/>
                <a:gd name="T7" fmla="*/ 0 h 178"/>
                <a:gd name="T8" fmla="*/ 0 w 224"/>
                <a:gd name="T9" fmla="*/ 0 h 178"/>
                <a:gd name="T10" fmla="*/ 0 w 224"/>
                <a:gd name="T11" fmla="*/ 0 h 178"/>
                <a:gd name="T12" fmla="*/ 0 w 224"/>
                <a:gd name="T13" fmla="*/ 0 h 178"/>
                <a:gd name="T14" fmla="*/ 0 w 224"/>
                <a:gd name="T15" fmla="*/ 0 h 178"/>
                <a:gd name="T16" fmla="*/ 0 w 224"/>
                <a:gd name="T17" fmla="*/ 0 h 178"/>
                <a:gd name="T18" fmla="*/ 0 w 224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4" h="178">
                  <a:moveTo>
                    <a:pt x="203" y="113"/>
                  </a:moveTo>
                  <a:lnTo>
                    <a:pt x="173" y="178"/>
                  </a:lnTo>
                  <a:lnTo>
                    <a:pt x="224" y="131"/>
                  </a:lnTo>
                  <a:lnTo>
                    <a:pt x="80" y="0"/>
                  </a:lnTo>
                  <a:lnTo>
                    <a:pt x="30" y="46"/>
                  </a:lnTo>
                  <a:lnTo>
                    <a:pt x="0" y="113"/>
                  </a:lnTo>
                  <a:lnTo>
                    <a:pt x="30" y="46"/>
                  </a:lnTo>
                  <a:lnTo>
                    <a:pt x="0" y="74"/>
                  </a:lnTo>
                  <a:lnTo>
                    <a:pt x="0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0" name="Freeform 885"/>
            <p:cNvSpPr>
              <a:spLocks/>
            </p:cNvSpPr>
            <p:nvPr/>
          </p:nvSpPr>
          <p:spPr bwMode="auto">
            <a:xfrm>
              <a:off x="421" y="2896"/>
              <a:ext cx="24" cy="10"/>
            </a:xfrm>
            <a:custGeom>
              <a:avLst/>
              <a:gdLst>
                <a:gd name="T0" fmla="*/ 0 w 203"/>
                <a:gd name="T1" fmla="*/ 0 h 87"/>
                <a:gd name="T2" fmla="*/ 0 w 203"/>
                <a:gd name="T3" fmla="*/ 0 h 87"/>
                <a:gd name="T4" fmla="*/ 0 w 203"/>
                <a:gd name="T5" fmla="*/ 0 h 87"/>
                <a:gd name="T6" fmla="*/ 0 w 203"/>
                <a:gd name="T7" fmla="*/ 0 h 87"/>
                <a:gd name="T8" fmla="*/ 0 w 203"/>
                <a:gd name="T9" fmla="*/ 0 h 87"/>
                <a:gd name="T10" fmla="*/ 0 w 203"/>
                <a:gd name="T11" fmla="*/ 0 h 87"/>
                <a:gd name="T12" fmla="*/ 0 w 203"/>
                <a:gd name="T13" fmla="*/ 0 h 87"/>
                <a:gd name="T14" fmla="*/ 0 w 203"/>
                <a:gd name="T15" fmla="*/ 0 h 87"/>
                <a:gd name="T16" fmla="*/ 0 w 203"/>
                <a:gd name="T17" fmla="*/ 0 h 87"/>
                <a:gd name="T18" fmla="*/ 0 w 203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87">
                  <a:moveTo>
                    <a:pt x="193" y="87"/>
                  </a:moveTo>
                  <a:lnTo>
                    <a:pt x="203" y="4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11" y="4"/>
                  </a:lnTo>
                  <a:lnTo>
                    <a:pt x="191" y="87"/>
                  </a:lnTo>
                  <a:lnTo>
                    <a:pt x="203" y="68"/>
                  </a:lnTo>
                  <a:lnTo>
                    <a:pt x="203" y="46"/>
                  </a:lnTo>
                  <a:lnTo>
                    <a:pt x="193" y="87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1" name="Freeform 886"/>
            <p:cNvSpPr>
              <a:spLocks/>
            </p:cNvSpPr>
            <p:nvPr/>
          </p:nvSpPr>
          <p:spPr bwMode="auto">
            <a:xfrm>
              <a:off x="416" y="2896"/>
              <a:ext cx="27" cy="20"/>
            </a:xfrm>
            <a:custGeom>
              <a:avLst/>
              <a:gdLst>
                <a:gd name="T0" fmla="*/ 0 w 243"/>
                <a:gd name="T1" fmla="*/ 0 h 176"/>
                <a:gd name="T2" fmla="*/ 0 w 243"/>
                <a:gd name="T3" fmla="*/ 0 h 176"/>
                <a:gd name="T4" fmla="*/ 0 w 243"/>
                <a:gd name="T5" fmla="*/ 0 h 176"/>
                <a:gd name="T6" fmla="*/ 0 w 243"/>
                <a:gd name="T7" fmla="*/ 0 h 176"/>
                <a:gd name="T8" fmla="*/ 0 w 243"/>
                <a:gd name="T9" fmla="*/ 0 h 176"/>
                <a:gd name="T10" fmla="*/ 0 w 243"/>
                <a:gd name="T11" fmla="*/ 0 h 176"/>
                <a:gd name="T12" fmla="*/ 0 w 243"/>
                <a:gd name="T13" fmla="*/ 0 h 176"/>
                <a:gd name="T14" fmla="*/ 0 w 243"/>
                <a:gd name="T15" fmla="*/ 0 h 176"/>
                <a:gd name="T16" fmla="*/ 0 w 243"/>
                <a:gd name="T17" fmla="*/ 0 h 176"/>
                <a:gd name="T18" fmla="*/ 0 w 243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3" h="176">
                  <a:moveTo>
                    <a:pt x="203" y="136"/>
                  </a:moveTo>
                  <a:lnTo>
                    <a:pt x="191" y="176"/>
                  </a:lnTo>
                  <a:lnTo>
                    <a:pt x="243" y="83"/>
                  </a:lnTo>
                  <a:lnTo>
                    <a:pt x="61" y="0"/>
                  </a:lnTo>
                  <a:lnTo>
                    <a:pt x="10" y="94"/>
                  </a:lnTo>
                  <a:lnTo>
                    <a:pt x="0" y="136"/>
                  </a:lnTo>
                  <a:lnTo>
                    <a:pt x="11" y="94"/>
                  </a:lnTo>
                  <a:lnTo>
                    <a:pt x="0" y="114"/>
                  </a:lnTo>
                  <a:lnTo>
                    <a:pt x="0" y="136"/>
                  </a:lnTo>
                  <a:lnTo>
                    <a:pt x="203" y="136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2" name="Freeform 887"/>
            <p:cNvSpPr>
              <a:spLocks/>
            </p:cNvSpPr>
            <p:nvPr/>
          </p:nvSpPr>
          <p:spPr bwMode="auto">
            <a:xfrm>
              <a:off x="416" y="2909"/>
              <a:ext cx="23" cy="15"/>
            </a:xfrm>
            <a:custGeom>
              <a:avLst/>
              <a:gdLst>
                <a:gd name="T0" fmla="*/ 0 w 203"/>
                <a:gd name="T1" fmla="*/ 0 h 131"/>
                <a:gd name="T2" fmla="*/ 0 w 203"/>
                <a:gd name="T3" fmla="*/ 0 h 131"/>
                <a:gd name="T4" fmla="*/ 0 w 203"/>
                <a:gd name="T5" fmla="*/ 0 h 131"/>
                <a:gd name="T6" fmla="*/ 0 w 203"/>
                <a:gd name="T7" fmla="*/ 0 h 131"/>
                <a:gd name="T8" fmla="*/ 0 w 203"/>
                <a:gd name="T9" fmla="*/ 0 h 131"/>
                <a:gd name="T10" fmla="*/ 0 w 203"/>
                <a:gd name="T11" fmla="*/ 0 h 131"/>
                <a:gd name="T12" fmla="*/ 0 w 203"/>
                <a:gd name="T13" fmla="*/ 0 h 131"/>
                <a:gd name="T14" fmla="*/ 0 w 203"/>
                <a:gd name="T15" fmla="*/ 0 h 131"/>
                <a:gd name="T16" fmla="*/ 0 w 203"/>
                <a:gd name="T17" fmla="*/ 0 h 131"/>
                <a:gd name="T18" fmla="*/ 0 w 203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1">
                  <a:moveTo>
                    <a:pt x="172" y="131"/>
                  </a:moveTo>
                  <a:lnTo>
                    <a:pt x="203" y="65"/>
                  </a:lnTo>
                  <a:lnTo>
                    <a:pt x="203" y="20"/>
                  </a:lnTo>
                  <a:lnTo>
                    <a:pt x="0" y="20"/>
                  </a:lnTo>
                  <a:lnTo>
                    <a:pt x="0" y="65"/>
                  </a:lnTo>
                  <a:lnTo>
                    <a:pt x="29" y="0"/>
                  </a:lnTo>
                  <a:lnTo>
                    <a:pt x="172" y="131"/>
                  </a:lnTo>
                  <a:lnTo>
                    <a:pt x="203" y="104"/>
                  </a:lnTo>
                  <a:lnTo>
                    <a:pt x="203" y="65"/>
                  </a:lnTo>
                  <a:lnTo>
                    <a:pt x="172" y="13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3" name="Freeform 888"/>
            <p:cNvSpPr>
              <a:spLocks/>
            </p:cNvSpPr>
            <p:nvPr/>
          </p:nvSpPr>
          <p:spPr bwMode="auto">
            <a:xfrm>
              <a:off x="410" y="2909"/>
              <a:ext cx="25" cy="21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178">
                  <a:moveTo>
                    <a:pt x="203" y="112"/>
                  </a:moveTo>
                  <a:lnTo>
                    <a:pt x="173" y="178"/>
                  </a:lnTo>
                  <a:lnTo>
                    <a:pt x="223" y="131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2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3" y="11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4" name="Freeform 889"/>
            <p:cNvSpPr>
              <a:spLocks/>
            </p:cNvSpPr>
            <p:nvPr/>
          </p:nvSpPr>
          <p:spPr bwMode="auto">
            <a:xfrm>
              <a:off x="410" y="2920"/>
              <a:ext cx="23" cy="14"/>
            </a:xfrm>
            <a:custGeom>
              <a:avLst/>
              <a:gdLst>
                <a:gd name="T0" fmla="*/ 0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0 h 132"/>
                <a:gd name="T10" fmla="*/ 0 w 203"/>
                <a:gd name="T11" fmla="*/ 0 h 132"/>
                <a:gd name="T12" fmla="*/ 0 w 203"/>
                <a:gd name="T13" fmla="*/ 0 h 132"/>
                <a:gd name="T14" fmla="*/ 0 w 203"/>
                <a:gd name="T15" fmla="*/ 0 h 132"/>
                <a:gd name="T16" fmla="*/ 0 w 203"/>
                <a:gd name="T17" fmla="*/ 0 h 132"/>
                <a:gd name="T18" fmla="*/ 0 w 203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132">
                  <a:moveTo>
                    <a:pt x="173" y="132"/>
                  </a:moveTo>
                  <a:lnTo>
                    <a:pt x="203" y="66"/>
                  </a:lnTo>
                  <a:lnTo>
                    <a:pt x="203" y="19"/>
                  </a:lnTo>
                  <a:lnTo>
                    <a:pt x="0" y="19"/>
                  </a:lnTo>
                  <a:lnTo>
                    <a:pt x="0" y="66"/>
                  </a:lnTo>
                  <a:lnTo>
                    <a:pt x="29" y="0"/>
                  </a:lnTo>
                  <a:lnTo>
                    <a:pt x="173" y="132"/>
                  </a:lnTo>
                  <a:lnTo>
                    <a:pt x="203" y="105"/>
                  </a:lnTo>
                  <a:lnTo>
                    <a:pt x="203" y="66"/>
                  </a:lnTo>
                  <a:lnTo>
                    <a:pt x="173" y="13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5" name="Freeform 890"/>
            <p:cNvSpPr>
              <a:spLocks/>
            </p:cNvSpPr>
            <p:nvPr/>
          </p:nvSpPr>
          <p:spPr bwMode="auto">
            <a:xfrm>
              <a:off x="408" y="2920"/>
              <a:ext cx="22" cy="20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w 194"/>
                <a:gd name="T13" fmla="*/ 0 h 179"/>
                <a:gd name="T14" fmla="*/ 0 w 194"/>
                <a:gd name="T15" fmla="*/ 0 h 179"/>
                <a:gd name="T16" fmla="*/ 0 w 19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4" h="179">
                  <a:moveTo>
                    <a:pt x="143" y="179"/>
                  </a:moveTo>
                  <a:lnTo>
                    <a:pt x="143" y="179"/>
                  </a:lnTo>
                  <a:lnTo>
                    <a:pt x="194" y="132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143" y="179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6" name="Freeform 891"/>
            <p:cNvSpPr>
              <a:spLocks/>
            </p:cNvSpPr>
            <p:nvPr/>
          </p:nvSpPr>
          <p:spPr bwMode="auto">
            <a:xfrm>
              <a:off x="408" y="2925"/>
              <a:ext cx="16" cy="15"/>
            </a:xfrm>
            <a:custGeom>
              <a:avLst/>
              <a:gdLst>
                <a:gd name="T0" fmla="*/ 0 w 143"/>
                <a:gd name="T1" fmla="*/ 0 h 132"/>
                <a:gd name="T2" fmla="*/ 0 w 143"/>
                <a:gd name="T3" fmla="*/ 0 h 132"/>
                <a:gd name="T4" fmla="*/ 0 w 143"/>
                <a:gd name="T5" fmla="*/ 0 h 132"/>
                <a:gd name="T6" fmla="*/ 0 w 143"/>
                <a:gd name="T7" fmla="*/ 0 h 132"/>
                <a:gd name="T8" fmla="*/ 0 w 143"/>
                <a:gd name="T9" fmla="*/ 0 h 132"/>
                <a:gd name="T10" fmla="*/ 0 w 143"/>
                <a:gd name="T11" fmla="*/ 0 h 132"/>
                <a:gd name="T12" fmla="*/ 0 w 143"/>
                <a:gd name="T13" fmla="*/ 0 h 132"/>
                <a:gd name="T14" fmla="*/ 0 w 143"/>
                <a:gd name="T15" fmla="*/ 0 h 132"/>
                <a:gd name="T16" fmla="*/ 0 w 143"/>
                <a:gd name="T17" fmla="*/ 0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132">
                  <a:moveTo>
                    <a:pt x="143" y="132"/>
                  </a:moveTo>
                  <a:lnTo>
                    <a:pt x="72" y="65"/>
                  </a:lnTo>
                  <a:lnTo>
                    <a:pt x="0" y="0"/>
                  </a:lnTo>
                  <a:lnTo>
                    <a:pt x="143" y="13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7" name="Freeform 892"/>
            <p:cNvSpPr>
              <a:spLocks/>
            </p:cNvSpPr>
            <p:nvPr/>
          </p:nvSpPr>
          <p:spPr bwMode="auto">
            <a:xfrm>
              <a:off x="398" y="2925"/>
              <a:ext cx="26" cy="20"/>
            </a:xfrm>
            <a:custGeom>
              <a:avLst/>
              <a:gdLst>
                <a:gd name="T0" fmla="*/ 0 w 223"/>
                <a:gd name="T1" fmla="*/ 0 h 178"/>
                <a:gd name="T2" fmla="*/ 0 w 223"/>
                <a:gd name="T3" fmla="*/ 0 h 178"/>
                <a:gd name="T4" fmla="*/ 0 w 223"/>
                <a:gd name="T5" fmla="*/ 0 h 178"/>
                <a:gd name="T6" fmla="*/ 0 w 223"/>
                <a:gd name="T7" fmla="*/ 0 h 178"/>
                <a:gd name="T8" fmla="*/ 0 w 223"/>
                <a:gd name="T9" fmla="*/ 0 h 178"/>
                <a:gd name="T10" fmla="*/ 0 w 223"/>
                <a:gd name="T11" fmla="*/ 0 h 178"/>
                <a:gd name="T12" fmla="*/ 0 w 223"/>
                <a:gd name="T13" fmla="*/ 0 h 178"/>
                <a:gd name="T14" fmla="*/ 0 w 223"/>
                <a:gd name="T15" fmla="*/ 0 h 178"/>
                <a:gd name="T16" fmla="*/ 0 w 223"/>
                <a:gd name="T17" fmla="*/ 0 h 178"/>
                <a:gd name="T18" fmla="*/ 0 w 22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178">
                  <a:moveTo>
                    <a:pt x="202" y="112"/>
                  </a:moveTo>
                  <a:lnTo>
                    <a:pt x="172" y="178"/>
                  </a:lnTo>
                  <a:lnTo>
                    <a:pt x="223" y="132"/>
                  </a:lnTo>
                  <a:lnTo>
                    <a:pt x="80" y="0"/>
                  </a:lnTo>
                  <a:lnTo>
                    <a:pt x="29" y="47"/>
                  </a:lnTo>
                  <a:lnTo>
                    <a:pt x="0" y="112"/>
                  </a:lnTo>
                  <a:lnTo>
                    <a:pt x="29" y="47"/>
                  </a:lnTo>
                  <a:lnTo>
                    <a:pt x="0" y="74"/>
                  </a:lnTo>
                  <a:lnTo>
                    <a:pt x="0" y="112"/>
                  </a:lnTo>
                  <a:lnTo>
                    <a:pt x="202" y="112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8" name="Freeform 893"/>
            <p:cNvSpPr>
              <a:spLocks/>
            </p:cNvSpPr>
            <p:nvPr/>
          </p:nvSpPr>
          <p:spPr bwMode="auto">
            <a:xfrm>
              <a:off x="398" y="2936"/>
              <a:ext cx="23" cy="14"/>
            </a:xfrm>
            <a:custGeom>
              <a:avLst/>
              <a:gdLst>
                <a:gd name="T0" fmla="*/ 0 w 202"/>
                <a:gd name="T1" fmla="*/ 0 h 131"/>
                <a:gd name="T2" fmla="*/ 0 w 202"/>
                <a:gd name="T3" fmla="*/ 0 h 131"/>
                <a:gd name="T4" fmla="*/ 0 w 202"/>
                <a:gd name="T5" fmla="*/ 0 h 131"/>
                <a:gd name="T6" fmla="*/ 0 w 202"/>
                <a:gd name="T7" fmla="*/ 0 h 131"/>
                <a:gd name="T8" fmla="*/ 0 w 202"/>
                <a:gd name="T9" fmla="*/ 0 h 131"/>
                <a:gd name="T10" fmla="*/ 0 w 202"/>
                <a:gd name="T11" fmla="*/ 0 h 131"/>
                <a:gd name="T12" fmla="*/ 0 w 202"/>
                <a:gd name="T13" fmla="*/ 0 h 131"/>
                <a:gd name="T14" fmla="*/ 0 w 202"/>
                <a:gd name="T15" fmla="*/ 0 h 131"/>
                <a:gd name="T16" fmla="*/ 0 w 202"/>
                <a:gd name="T17" fmla="*/ 0 h 131"/>
                <a:gd name="T18" fmla="*/ 0 w 202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131">
                  <a:moveTo>
                    <a:pt x="172" y="131"/>
                  </a:moveTo>
                  <a:lnTo>
                    <a:pt x="202" y="65"/>
                  </a:lnTo>
                  <a:lnTo>
                    <a:pt x="202" y="18"/>
                  </a:lnTo>
                  <a:lnTo>
                    <a:pt x="0" y="18"/>
                  </a:lnTo>
                  <a:lnTo>
                    <a:pt x="0" y="65"/>
                  </a:lnTo>
                  <a:lnTo>
                    <a:pt x="29" y="0"/>
                  </a:lnTo>
                  <a:lnTo>
                    <a:pt x="172" y="131"/>
                  </a:lnTo>
                  <a:lnTo>
                    <a:pt x="202" y="104"/>
                  </a:lnTo>
                  <a:lnTo>
                    <a:pt x="202" y="65"/>
                  </a:lnTo>
                  <a:lnTo>
                    <a:pt x="172" y="13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9" name="Freeform 894"/>
            <p:cNvSpPr>
              <a:spLocks/>
            </p:cNvSpPr>
            <p:nvPr/>
          </p:nvSpPr>
          <p:spPr bwMode="auto">
            <a:xfrm>
              <a:off x="401" y="2936"/>
              <a:ext cx="20" cy="14"/>
            </a:xfrm>
            <a:custGeom>
              <a:avLst/>
              <a:gdLst>
                <a:gd name="T0" fmla="*/ 0 w 173"/>
                <a:gd name="T1" fmla="*/ 0 h 131"/>
                <a:gd name="T2" fmla="*/ 0 w 173"/>
                <a:gd name="T3" fmla="*/ 0 h 131"/>
                <a:gd name="T4" fmla="*/ 0 w 173"/>
                <a:gd name="T5" fmla="*/ 0 h 131"/>
                <a:gd name="T6" fmla="*/ 0 w 173"/>
                <a:gd name="T7" fmla="*/ 0 h 131"/>
                <a:gd name="T8" fmla="*/ 0 w 173"/>
                <a:gd name="T9" fmla="*/ 0 h 131"/>
                <a:gd name="T10" fmla="*/ 0 w 173"/>
                <a:gd name="T11" fmla="*/ 0 h 131"/>
                <a:gd name="T12" fmla="*/ 0 w 173"/>
                <a:gd name="T13" fmla="*/ 0 h 131"/>
                <a:gd name="T14" fmla="*/ 0 w 173"/>
                <a:gd name="T15" fmla="*/ 0 h 131"/>
                <a:gd name="T16" fmla="*/ 0 w 173"/>
                <a:gd name="T17" fmla="*/ 0 h 131"/>
                <a:gd name="T18" fmla="*/ 0 w 173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3" h="131">
                  <a:moveTo>
                    <a:pt x="143" y="131"/>
                  </a:moveTo>
                  <a:lnTo>
                    <a:pt x="72" y="65"/>
                  </a:lnTo>
                  <a:lnTo>
                    <a:pt x="0" y="0"/>
                  </a:lnTo>
                  <a:lnTo>
                    <a:pt x="143" y="131"/>
                  </a:lnTo>
                  <a:lnTo>
                    <a:pt x="173" y="104"/>
                  </a:lnTo>
                  <a:lnTo>
                    <a:pt x="173" y="65"/>
                  </a:lnTo>
                  <a:lnTo>
                    <a:pt x="143" y="131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0" name="Freeform 895"/>
            <p:cNvSpPr>
              <a:spLocks/>
            </p:cNvSpPr>
            <p:nvPr/>
          </p:nvSpPr>
          <p:spPr bwMode="auto">
            <a:xfrm>
              <a:off x="396" y="2936"/>
              <a:ext cx="22" cy="20"/>
            </a:xfrm>
            <a:custGeom>
              <a:avLst/>
              <a:gdLst>
                <a:gd name="T0" fmla="*/ 0 w 194"/>
                <a:gd name="T1" fmla="*/ 0 h 178"/>
                <a:gd name="T2" fmla="*/ 0 w 194"/>
                <a:gd name="T3" fmla="*/ 0 h 178"/>
                <a:gd name="T4" fmla="*/ 0 w 194"/>
                <a:gd name="T5" fmla="*/ 0 h 178"/>
                <a:gd name="T6" fmla="*/ 0 w 194"/>
                <a:gd name="T7" fmla="*/ 0 h 178"/>
                <a:gd name="T8" fmla="*/ 0 w 194"/>
                <a:gd name="T9" fmla="*/ 0 h 178"/>
                <a:gd name="T10" fmla="*/ 0 w 194"/>
                <a:gd name="T11" fmla="*/ 0 h 178"/>
                <a:gd name="T12" fmla="*/ 0 w 194"/>
                <a:gd name="T13" fmla="*/ 0 h 178"/>
                <a:gd name="T14" fmla="*/ 0 w 194"/>
                <a:gd name="T15" fmla="*/ 0 h 178"/>
                <a:gd name="T16" fmla="*/ 0 w 194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4" h="178">
                  <a:moveTo>
                    <a:pt x="144" y="178"/>
                  </a:moveTo>
                  <a:lnTo>
                    <a:pt x="144" y="178"/>
                  </a:lnTo>
                  <a:lnTo>
                    <a:pt x="194" y="131"/>
                  </a:lnTo>
                  <a:lnTo>
                    <a:pt x="51" y="0"/>
                  </a:lnTo>
                  <a:lnTo>
                    <a:pt x="0" y="45"/>
                  </a:lnTo>
                  <a:lnTo>
                    <a:pt x="144" y="178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1" name="Freeform 896"/>
            <p:cNvSpPr>
              <a:spLocks/>
            </p:cNvSpPr>
            <p:nvPr/>
          </p:nvSpPr>
          <p:spPr bwMode="auto">
            <a:xfrm>
              <a:off x="396" y="2941"/>
              <a:ext cx="16" cy="15"/>
            </a:xfrm>
            <a:custGeom>
              <a:avLst/>
              <a:gdLst>
                <a:gd name="T0" fmla="*/ 0 w 144"/>
                <a:gd name="T1" fmla="*/ 0 h 133"/>
                <a:gd name="T2" fmla="*/ 0 w 144"/>
                <a:gd name="T3" fmla="*/ 0 h 133"/>
                <a:gd name="T4" fmla="*/ 0 w 144"/>
                <a:gd name="T5" fmla="*/ 0 h 133"/>
                <a:gd name="T6" fmla="*/ 0 w 144"/>
                <a:gd name="T7" fmla="*/ 0 h 133"/>
                <a:gd name="T8" fmla="*/ 0 w 144"/>
                <a:gd name="T9" fmla="*/ 0 h 133"/>
                <a:gd name="T10" fmla="*/ 0 w 144"/>
                <a:gd name="T11" fmla="*/ 0 h 133"/>
                <a:gd name="T12" fmla="*/ 0 w 144"/>
                <a:gd name="T13" fmla="*/ 0 h 133"/>
                <a:gd name="T14" fmla="*/ 0 w 144"/>
                <a:gd name="T15" fmla="*/ 0 h 133"/>
                <a:gd name="T16" fmla="*/ 0 w 144"/>
                <a:gd name="T17" fmla="*/ 0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33">
                  <a:moveTo>
                    <a:pt x="144" y="133"/>
                  </a:moveTo>
                  <a:lnTo>
                    <a:pt x="72" y="66"/>
                  </a:lnTo>
                  <a:lnTo>
                    <a:pt x="0" y="0"/>
                  </a:lnTo>
                  <a:lnTo>
                    <a:pt x="144" y="13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2" name="Freeform 897"/>
            <p:cNvSpPr>
              <a:spLocks/>
            </p:cNvSpPr>
            <p:nvPr/>
          </p:nvSpPr>
          <p:spPr bwMode="auto">
            <a:xfrm>
              <a:off x="390" y="2941"/>
              <a:ext cx="22" cy="20"/>
            </a:xfrm>
            <a:custGeom>
              <a:avLst/>
              <a:gdLst>
                <a:gd name="T0" fmla="*/ 0 w 194"/>
                <a:gd name="T1" fmla="*/ 0 h 179"/>
                <a:gd name="T2" fmla="*/ 0 w 194"/>
                <a:gd name="T3" fmla="*/ 0 h 179"/>
                <a:gd name="T4" fmla="*/ 0 w 194"/>
                <a:gd name="T5" fmla="*/ 0 h 179"/>
                <a:gd name="T6" fmla="*/ 0 w 194"/>
                <a:gd name="T7" fmla="*/ 0 h 179"/>
                <a:gd name="T8" fmla="*/ 0 w 194"/>
                <a:gd name="T9" fmla="*/ 0 h 179"/>
                <a:gd name="T10" fmla="*/ 0 w 194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179">
                  <a:moveTo>
                    <a:pt x="72" y="113"/>
                  </a:moveTo>
                  <a:lnTo>
                    <a:pt x="143" y="179"/>
                  </a:lnTo>
                  <a:lnTo>
                    <a:pt x="194" y="133"/>
                  </a:lnTo>
                  <a:lnTo>
                    <a:pt x="50" y="0"/>
                  </a:lnTo>
                  <a:lnTo>
                    <a:pt x="0" y="47"/>
                  </a:lnTo>
                  <a:lnTo>
                    <a:pt x="72" y="113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3" name="Freeform 898"/>
            <p:cNvSpPr>
              <a:spLocks/>
            </p:cNvSpPr>
            <p:nvPr/>
          </p:nvSpPr>
          <p:spPr bwMode="auto">
            <a:xfrm>
              <a:off x="398" y="295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A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4" name="Line 899"/>
            <p:cNvSpPr>
              <a:spLocks noChangeShapeType="1"/>
            </p:cNvSpPr>
            <p:nvPr/>
          </p:nvSpPr>
          <p:spPr bwMode="auto">
            <a:xfrm flipV="1">
              <a:off x="384" y="1386"/>
              <a:ext cx="0" cy="16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55" name="Line 900"/>
            <p:cNvSpPr>
              <a:spLocks noChangeShapeType="1"/>
            </p:cNvSpPr>
            <p:nvPr/>
          </p:nvSpPr>
          <p:spPr bwMode="auto">
            <a:xfrm>
              <a:off x="383" y="2987"/>
              <a:ext cx="18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1141" name="Object 901"/>
          <p:cNvGraphicFramePr>
            <a:graphicFrameLocks noChangeAspect="1"/>
          </p:cNvGraphicFramePr>
          <p:nvPr/>
        </p:nvGraphicFramePr>
        <p:xfrm>
          <a:off x="1878013" y="2693988"/>
          <a:ext cx="17795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95356" imgH="419151" progId="Equation.3">
                  <p:embed/>
                </p:oleObj>
              </mc:Choice>
              <mc:Fallback>
                <p:oleObj name="Equation" r:id="rId2" imgW="895356" imgH="419151" progId="Equation.3">
                  <p:embed/>
                  <p:pic>
                    <p:nvPicPr>
                      <p:cNvPr id="0" name="Object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2693988"/>
                        <a:ext cx="177958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 Box 902"/>
          <p:cNvSpPr txBox="1">
            <a:spLocks noChangeArrowheads="1"/>
          </p:cNvSpPr>
          <p:nvPr/>
        </p:nvSpPr>
        <p:spPr bwMode="auto">
          <a:xfrm>
            <a:off x="2016125" y="3613150"/>
            <a:ext cx="153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Hill Function</a:t>
            </a:r>
          </a:p>
        </p:txBody>
      </p:sp>
      <p:sp>
        <p:nvSpPr>
          <p:cNvPr id="91143" name="Text Box 903"/>
          <p:cNvSpPr txBox="1">
            <a:spLocks noChangeArrowheads="1"/>
          </p:cNvSpPr>
          <p:nvPr/>
        </p:nvSpPr>
        <p:spPr bwMode="auto">
          <a:xfrm>
            <a:off x="304800" y="4613275"/>
            <a:ext cx="3536950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The Law of Mass Action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( D + R         DR ) and small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quantity of targets leads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to capacity-limitations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in most responses.</a:t>
            </a:r>
          </a:p>
        </p:txBody>
      </p:sp>
      <p:grpSp>
        <p:nvGrpSpPr>
          <p:cNvPr id="91144" name="Group 904"/>
          <p:cNvGrpSpPr>
            <a:grpSpLocks/>
          </p:cNvGrpSpPr>
          <p:nvPr/>
        </p:nvGrpSpPr>
        <p:grpSpPr bwMode="auto">
          <a:xfrm>
            <a:off x="1328738" y="4994275"/>
            <a:ext cx="434975" cy="287338"/>
            <a:chOff x="3429" y="3324"/>
            <a:chExt cx="274" cy="181"/>
          </a:xfrm>
        </p:grpSpPr>
        <p:grpSp>
          <p:nvGrpSpPr>
            <p:cNvPr id="91154" name="Group 905"/>
            <p:cNvGrpSpPr>
              <a:grpSpLocks/>
            </p:cNvGrpSpPr>
            <p:nvPr/>
          </p:nvGrpSpPr>
          <p:grpSpPr bwMode="auto">
            <a:xfrm>
              <a:off x="3429" y="3324"/>
              <a:ext cx="274" cy="85"/>
              <a:chOff x="3429" y="3324"/>
              <a:chExt cx="274" cy="85"/>
            </a:xfrm>
          </p:grpSpPr>
          <p:sp>
            <p:nvSpPr>
              <p:cNvPr id="91158" name="Line 906"/>
              <p:cNvSpPr>
                <a:spLocks noChangeShapeType="1"/>
              </p:cNvSpPr>
              <p:nvPr/>
            </p:nvSpPr>
            <p:spPr bwMode="auto">
              <a:xfrm>
                <a:off x="3429" y="3394"/>
                <a:ext cx="27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59" name="Line 907"/>
              <p:cNvSpPr>
                <a:spLocks noChangeShapeType="1"/>
              </p:cNvSpPr>
              <p:nvPr/>
            </p:nvSpPr>
            <p:spPr bwMode="auto">
              <a:xfrm rot="-1120390">
                <a:off x="3589" y="3324"/>
                <a:ext cx="94" cy="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1155" name="Group 908"/>
            <p:cNvGrpSpPr>
              <a:grpSpLocks/>
            </p:cNvGrpSpPr>
            <p:nvPr/>
          </p:nvGrpSpPr>
          <p:grpSpPr bwMode="auto">
            <a:xfrm rot="10800000">
              <a:off x="3429" y="3420"/>
              <a:ext cx="274" cy="85"/>
              <a:chOff x="3429" y="3324"/>
              <a:chExt cx="274" cy="85"/>
            </a:xfrm>
          </p:grpSpPr>
          <p:sp>
            <p:nvSpPr>
              <p:cNvPr id="91156" name="Line 909"/>
              <p:cNvSpPr>
                <a:spLocks noChangeShapeType="1"/>
              </p:cNvSpPr>
              <p:nvPr/>
            </p:nvSpPr>
            <p:spPr bwMode="auto">
              <a:xfrm>
                <a:off x="3429" y="3394"/>
                <a:ext cx="27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57" name="Line 910"/>
              <p:cNvSpPr>
                <a:spLocks noChangeShapeType="1"/>
              </p:cNvSpPr>
              <p:nvPr/>
            </p:nvSpPr>
            <p:spPr bwMode="auto">
              <a:xfrm rot="-1120390">
                <a:off x="3589" y="3324"/>
                <a:ext cx="94" cy="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1145" name="Oval 911"/>
          <p:cNvSpPr>
            <a:spLocks noChangeArrowheads="1"/>
          </p:cNvSpPr>
          <p:nvPr/>
        </p:nvSpPr>
        <p:spPr bwMode="auto">
          <a:xfrm>
            <a:off x="5830888" y="1712913"/>
            <a:ext cx="1604962" cy="164623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1146" name="Line 912"/>
          <p:cNvSpPr>
            <a:spLocks noChangeShapeType="1"/>
          </p:cNvSpPr>
          <p:nvPr/>
        </p:nvSpPr>
        <p:spPr bwMode="auto">
          <a:xfrm>
            <a:off x="4524375" y="2582863"/>
            <a:ext cx="1279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1147" name="Line 913"/>
          <p:cNvSpPr>
            <a:spLocks noChangeShapeType="1"/>
          </p:cNvSpPr>
          <p:nvPr/>
        </p:nvSpPr>
        <p:spPr bwMode="auto">
          <a:xfrm>
            <a:off x="7462838" y="2578100"/>
            <a:ext cx="1279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1148" name="Text Box 914"/>
          <p:cNvSpPr txBox="1">
            <a:spLocks noChangeArrowheads="1"/>
          </p:cNvSpPr>
          <p:nvPr/>
        </p:nvSpPr>
        <p:spPr bwMode="auto">
          <a:xfrm>
            <a:off x="4586288" y="2235200"/>
            <a:ext cx="1071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Production</a:t>
            </a:r>
          </a:p>
        </p:txBody>
      </p:sp>
      <p:sp>
        <p:nvSpPr>
          <p:cNvPr id="91149" name="Text Box 915"/>
          <p:cNvSpPr txBox="1">
            <a:spLocks noChangeArrowheads="1"/>
          </p:cNvSpPr>
          <p:nvPr/>
        </p:nvSpPr>
        <p:spPr bwMode="auto">
          <a:xfrm>
            <a:off x="7747000" y="2236788"/>
            <a:ext cx="473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Loss</a:t>
            </a:r>
          </a:p>
        </p:txBody>
      </p:sp>
      <p:sp>
        <p:nvSpPr>
          <p:cNvPr id="91150" name="Text Box 916"/>
          <p:cNvSpPr txBox="1">
            <a:spLocks noChangeArrowheads="1"/>
          </p:cNvSpPr>
          <p:nvPr/>
        </p:nvSpPr>
        <p:spPr bwMode="auto">
          <a:xfrm>
            <a:off x="6021388" y="2120900"/>
            <a:ext cx="1212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Biological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Factor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(R)</a:t>
            </a:r>
          </a:p>
        </p:txBody>
      </p:sp>
      <p:graphicFrame>
        <p:nvGraphicFramePr>
          <p:cNvPr id="91151" name="Object 917"/>
          <p:cNvGraphicFramePr>
            <a:graphicFrameLocks noChangeAspect="1"/>
          </p:cNvGraphicFramePr>
          <p:nvPr/>
        </p:nvGraphicFramePr>
        <p:xfrm>
          <a:off x="4718050" y="3379788"/>
          <a:ext cx="36607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6895" imgH="355540" progId="Equation.3">
                  <p:embed/>
                </p:oleObj>
              </mc:Choice>
              <mc:Fallback>
                <p:oleObj name="Equation" r:id="rId4" imgW="1466895" imgH="355540" progId="Equation.3">
                  <p:embed/>
                  <p:pic>
                    <p:nvPicPr>
                      <p:cNvPr id="0" name="Object 9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3379788"/>
                        <a:ext cx="36607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2" name="Text Box 918"/>
          <p:cNvSpPr txBox="1">
            <a:spLocks noChangeArrowheads="1"/>
          </p:cNvSpPr>
          <p:nvPr/>
        </p:nvSpPr>
        <p:spPr bwMode="auto">
          <a:xfrm>
            <a:off x="4343401" y="4937125"/>
            <a:ext cx="470693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Both diseases and therapeutic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agents often interfere with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homeostasis in the body resulting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from the natural turnover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biological substances or functions.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F8855-AD75-42C4-A551-4286ADFC13CA}"/>
              </a:ext>
            </a:extLst>
          </p:cNvPr>
          <p:cNvSpPr txBox="1"/>
          <p:nvPr/>
        </p:nvSpPr>
        <p:spPr>
          <a:xfrm>
            <a:off x="5562600" y="4329113"/>
            <a:ext cx="296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</a:rPr>
              <a:t>O-order</a:t>
            </a:r>
            <a:r>
              <a:rPr lang="en-US" dirty="0"/>
              <a:t>       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800" b="1" i="1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</a:rPr>
              <a:t>-order</a:t>
            </a:r>
          </a:p>
        </p:txBody>
      </p:sp>
    </p:spTree>
  </p:cSld>
  <p:clrMapOvr>
    <a:masterClrMapping/>
  </p:clrMapOvr>
  <p:transition advTm="79983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/>
              <a:t>Receptor Categories – Drug Targets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928201" y="6477000"/>
            <a:ext cx="3861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Kenakin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A Pharmacology Primer (2004). </a:t>
            </a:r>
          </a:p>
        </p:txBody>
      </p:sp>
      <p:pic>
        <p:nvPicPr>
          <p:cNvPr id="55300" name="Picture 4" descr="recep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78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378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Clark’s Occupancy Theory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09600" y="1246188"/>
            <a:ext cx="64146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AJ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Clark (1933) proposed the first model to account for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quantitative behavior of a receptor-mediated process.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62000" y="2370138"/>
            <a:ext cx="1058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 + L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095500" y="26416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057400" y="2743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128963" y="2370138"/>
            <a:ext cx="2738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RL • • • • • Effect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278063" y="21336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278063" y="2743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-1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47114" name="Object 0"/>
          <p:cNvGraphicFramePr>
            <a:graphicFrameLocks noChangeAspect="1"/>
          </p:cNvGraphicFramePr>
          <p:nvPr/>
        </p:nvGraphicFramePr>
        <p:xfrm>
          <a:off x="990600" y="3505200"/>
          <a:ext cx="44513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5086" imgH="361937" progId="Equation.3">
                  <p:embed/>
                </p:oleObj>
              </mc:Choice>
              <mc:Fallback>
                <p:oleObj name="Equation" r:id="rId2" imgW="2105086" imgH="361937" progId="Equation.3">
                  <p:embed/>
                  <p:pic>
                    <p:nvPicPr>
                      <p:cNvPr id="4711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44513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"/>
          <p:cNvGraphicFramePr>
            <a:graphicFrameLocks noChangeAspect="1"/>
          </p:cNvGraphicFramePr>
          <p:nvPr/>
        </p:nvGraphicFramePr>
        <p:xfrm>
          <a:off x="6934200" y="2133600"/>
          <a:ext cx="14478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5499" imgH="904978" progId="Equation.3">
                  <p:embed/>
                </p:oleObj>
              </mc:Choice>
              <mc:Fallback>
                <p:oleObj name="Equation" r:id="rId4" imgW="1495499" imgH="904978" progId="Equation.3">
                  <p:embed/>
                  <p:pic>
                    <p:nvPicPr>
                      <p:cNvPr id="471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133600"/>
                        <a:ext cx="14478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7208838" y="3200400"/>
            <a:ext cx="0" cy="146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7192963" y="4659313"/>
            <a:ext cx="1144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18" name="Arc 15"/>
          <p:cNvSpPr>
            <a:spLocks/>
          </p:cNvSpPr>
          <p:nvPr/>
        </p:nvSpPr>
        <p:spPr bwMode="auto">
          <a:xfrm rot="10792042" flipV="1">
            <a:off x="7237413" y="3590925"/>
            <a:ext cx="1144587" cy="1065213"/>
          </a:xfrm>
          <a:custGeom>
            <a:avLst/>
            <a:gdLst>
              <a:gd name="T0" fmla="*/ 2147483646 w 21600"/>
              <a:gd name="T1" fmla="*/ 0 h 21550"/>
              <a:gd name="T2" fmla="*/ 2147483646 w 21600"/>
              <a:gd name="T3" fmla="*/ 2147483646 h 21550"/>
              <a:gd name="T4" fmla="*/ 0 w 21600"/>
              <a:gd name="T5" fmla="*/ 2147483646 h 21550"/>
              <a:gd name="T6" fmla="*/ 0 60000 65536"/>
              <a:gd name="T7" fmla="*/ 0 60000 65536"/>
              <a:gd name="T8" fmla="*/ 0 60000 65536"/>
              <a:gd name="T9" fmla="*/ 0 w 21600"/>
              <a:gd name="T10" fmla="*/ 0 h 21550"/>
              <a:gd name="T11" fmla="*/ 21600 w 21600"/>
              <a:gd name="T12" fmla="*/ 21550 h 21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50" fill="none" extrusionOk="0">
                <a:moveTo>
                  <a:pt x="1467" y="-1"/>
                </a:moveTo>
                <a:cubicBezTo>
                  <a:pt x="12800" y="771"/>
                  <a:pt x="21600" y="10190"/>
                  <a:pt x="21600" y="21550"/>
                </a:cubicBezTo>
              </a:path>
              <a:path w="21600" h="21550" stroke="0" extrusionOk="0">
                <a:moveTo>
                  <a:pt x="1467" y="-1"/>
                </a:moveTo>
                <a:cubicBezTo>
                  <a:pt x="12800" y="771"/>
                  <a:pt x="21600" y="10190"/>
                  <a:pt x="21600" y="21550"/>
                </a:cubicBezTo>
                <a:lnTo>
                  <a:pt x="0" y="21550"/>
                </a:lnTo>
                <a:lnTo>
                  <a:pt x="1467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6400800" y="3489325"/>
            <a:ext cx="831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Effect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RL</a:t>
            </a: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7589838" y="4632325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192212" y="4756149"/>
            <a:ext cx="3559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Transduction &amp; Translation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1000" y="5467489"/>
            <a:ext cx="5376863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Paul Ehrlich (1913) coined ‘Receptors’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“Corpora non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agunt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nisi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fixata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(Substances do not act unless bound.)</a:t>
            </a: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93" y="4903927"/>
            <a:ext cx="13414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D0234B-82E3-4BF7-9016-6ACFD2F14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8100" y="514350"/>
            <a:ext cx="1038912" cy="15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7198"/>
      </p:ext>
    </p:extLst>
  </p:cSld>
  <p:clrMapOvr>
    <a:masterClrMapping/>
  </p:clrMapOvr>
  <p:transition advTm="114994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397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Receptor Binding of Prednisolone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>
            <a:fillRect/>
          </a:stretch>
        </p:blipFill>
        <p:spPr bwMode="auto">
          <a:xfrm>
            <a:off x="3092132" y="1066800"/>
            <a:ext cx="38404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172200" y="2570881"/>
          <a:ext cx="20574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469900" progId="Equation.3">
                  <p:embed/>
                </p:oleObj>
              </mc:Choice>
              <mc:Fallback>
                <p:oleObj name="Equation" r:id="rId4" imgW="977900" imgH="469900" progId="Equation.3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70881"/>
                        <a:ext cx="20574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228600" y="6248400"/>
            <a:ext cx="305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Boudinot D et al., </a:t>
            </a:r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JPB </a:t>
            </a:r>
            <a:r>
              <a:rPr kumimoji="0" lang="en-US" altLang="en-US" sz="1400" b="1" i="0" u="sng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14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: 469 (1986).</a:t>
            </a:r>
          </a:p>
        </p:txBody>
      </p:sp>
      <p:sp>
        <p:nvSpPr>
          <p:cNvPr id="46089" name="TextBox 1"/>
          <p:cNvSpPr txBox="1">
            <a:spLocks noChangeArrowheads="1"/>
          </p:cNvSpPr>
          <p:nvPr/>
        </p:nvSpPr>
        <p:spPr bwMode="auto">
          <a:xfrm>
            <a:off x="4495800" y="5410199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Equilibrium binding study of glucocorticoid receptors (GR) harvested by ultracentrifugation of cytosol from rat liver with charcoal separation of free (</a:t>
            </a:r>
            <a:r>
              <a:rPr kumimoji="0" lang="en-US" alt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</a:t>
            </a:r>
            <a:r>
              <a:rPr kumimoji="0" lang="en-US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) from bound (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b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) drug.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A8FD6-7CD8-E96B-E94B-E2D07FEE4942}"/>
              </a:ext>
            </a:extLst>
          </p:cNvPr>
          <p:cNvSpPr txBox="1"/>
          <p:nvPr/>
        </p:nvSpPr>
        <p:spPr>
          <a:xfrm>
            <a:off x="7010400" y="1524000"/>
            <a:ext cx="175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B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max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= 2.5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nM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2C661-1AEB-451E-8ADC-FB2C47215F36}"/>
              </a:ext>
            </a:extLst>
          </p:cNvPr>
          <p:cNvSpPr txBox="1"/>
          <p:nvPr/>
        </p:nvSpPr>
        <p:spPr>
          <a:xfrm>
            <a:off x="3282949" y="4495800"/>
            <a:ext cx="548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K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= 80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nM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…….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nM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or less is common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C000A-F4A1-4D64-458C-3E67EF3B1107}"/>
              </a:ext>
            </a:extLst>
          </p:cNvPr>
          <p:cNvSpPr txBox="1"/>
          <p:nvPr/>
        </p:nvSpPr>
        <p:spPr>
          <a:xfrm>
            <a:off x="463509" y="1371600"/>
            <a:ext cx="2201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The GR belongs to the nuclear receptor superfamily of transcription factors.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AA846-4267-2B8B-97ED-8771A8029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74" y="3417871"/>
            <a:ext cx="2790448" cy="2667712"/>
          </a:xfrm>
          <a:prstGeom prst="rect">
            <a:avLst/>
          </a:prstGeom>
        </p:spPr>
      </p:pic>
    </p:spTree>
  </p:cSld>
  <p:clrMapOvr>
    <a:masterClrMapping/>
  </p:clrMapOvr>
  <p:transition advTm="118561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6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3.8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Blank Presentatio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Blank Presentation">
  <a:themeElements>
    <a:clrScheme name="">
      <a:dk1>
        <a:srgbClr val="0000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Files\MSOffice\Templates\Blank Presentation.pot</Template>
  <TotalTime>2300</TotalTime>
  <Words>1319</Words>
  <Application>Microsoft Office PowerPoint</Application>
  <PresentationFormat>On-screen Show (4:3)</PresentationFormat>
  <Paragraphs>448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Arial</vt:lpstr>
      <vt:lpstr>Calibri</vt:lpstr>
      <vt:lpstr>Times New Roman</vt:lpstr>
      <vt:lpstr>Univers Bold</vt:lpstr>
      <vt:lpstr>Blank Presentation</vt:lpstr>
      <vt:lpstr>7_Blank Presentation</vt:lpstr>
      <vt:lpstr>4_Blank Presentation</vt:lpstr>
      <vt:lpstr>2_Blank Presentation</vt:lpstr>
      <vt:lpstr>1_Default Design</vt:lpstr>
      <vt:lpstr>6_Blank Presentation</vt:lpstr>
      <vt:lpstr>2_Office Theme</vt:lpstr>
      <vt:lpstr>9_Blank Presentation</vt:lpstr>
      <vt:lpstr>8_Blank Presentation</vt:lpstr>
      <vt:lpstr>3_Default Design</vt:lpstr>
      <vt:lpstr>4_Default Design</vt:lpstr>
      <vt:lpstr>10_Blank Presentation</vt:lpstr>
      <vt:lpstr>5_Default Design</vt:lpstr>
      <vt:lpstr>7_Default Design</vt:lpstr>
      <vt:lpstr>5_Blank Presentation</vt:lpstr>
      <vt:lpstr>11_Blank Presentation</vt:lpstr>
      <vt:lpstr>Image</vt:lpstr>
      <vt:lpstr>Equation</vt:lpstr>
      <vt:lpstr>Pharmaceutics 607:  Basic Pharmacodynamics </vt:lpstr>
      <vt:lpstr> Overview of Pharmacodynamics </vt:lpstr>
      <vt:lpstr>PowerPoint Presentation</vt:lpstr>
      <vt:lpstr>Pharmacodynamics (PD)</vt:lpstr>
      <vt:lpstr>PK            vs             PD</vt:lpstr>
      <vt:lpstr>Basic Tenets of Pharmacodynamics</vt:lpstr>
      <vt:lpstr>Receptor Categories – Drug Targets</vt:lpstr>
      <vt:lpstr>PowerPoint Presentation</vt:lpstr>
      <vt:lpstr>Receptor Binding of Prednisolone</vt:lpstr>
      <vt:lpstr>PowerPoint Presentation</vt:lpstr>
      <vt:lpstr>Metoprolol PK/PD in Relation to Sex</vt:lpstr>
      <vt:lpstr>Processes Described by Capacity-Limited Relationships</vt:lpstr>
      <vt:lpstr>Biological Turnover Rates of Structures or Functions</vt:lpstr>
      <vt:lpstr>Typical Profile of Anti-Diabetic Agent:</vt:lpstr>
      <vt:lpstr>Kinetics of Pharmacologic Effects</vt:lpstr>
      <vt:lpstr>Time Course of a Rapidly Reversible Direct Drug Effect: Succinylcholine</vt:lpstr>
      <vt:lpstr>PK/PD Expectations For Simple  Direct Effects:  Signature Profiles</vt:lpstr>
      <vt:lpstr>Duration of Effect: Influence of Dose and k  (kel)</vt:lpstr>
      <vt:lpstr> Warfarin: Example of Inhibition of kin</vt:lpstr>
      <vt:lpstr>Family of Indirect Response Models</vt:lpstr>
      <vt:lpstr>Array of Basic PD Models</vt:lpstr>
      <vt:lpstr>Summary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Preferred Customer</dc:creator>
  <cp:lastModifiedBy>William Jusko</cp:lastModifiedBy>
  <cp:revision>505</cp:revision>
  <cp:lastPrinted>2024-01-02T14:56:22Z</cp:lastPrinted>
  <dcterms:created xsi:type="dcterms:W3CDTF">2000-05-03T14:30:06Z</dcterms:created>
  <dcterms:modified xsi:type="dcterms:W3CDTF">2024-01-02T14:58:00Z</dcterms:modified>
</cp:coreProperties>
</file>